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emf" ContentType="image/x-emf"/>
  <Default Extension="mpg" ContentType="video/unknown"/>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77"/>
  </p:notesMasterIdLst>
  <p:handoutMasterIdLst>
    <p:handoutMasterId r:id="rId178"/>
  </p:handoutMasterIdLst>
  <p:sldIdLst>
    <p:sldId id="456" r:id="rId2"/>
    <p:sldId id="457" r:id="rId3"/>
    <p:sldId id="458" r:id="rId4"/>
    <p:sldId id="459" r:id="rId5"/>
    <p:sldId id="460" r:id="rId6"/>
    <p:sldId id="461" r:id="rId7"/>
    <p:sldId id="462" r:id="rId8"/>
    <p:sldId id="463" r:id="rId9"/>
    <p:sldId id="464" r:id="rId10"/>
    <p:sldId id="465" r:id="rId11"/>
    <p:sldId id="466" r:id="rId12"/>
    <p:sldId id="467" r:id="rId13"/>
    <p:sldId id="468" r:id="rId14"/>
    <p:sldId id="469" r:id="rId15"/>
    <p:sldId id="470" r:id="rId16"/>
    <p:sldId id="471" r:id="rId17"/>
    <p:sldId id="295" r:id="rId18"/>
    <p:sldId id="296" r:id="rId19"/>
    <p:sldId id="297" r:id="rId20"/>
    <p:sldId id="298" r:id="rId21"/>
    <p:sldId id="299" r:id="rId22"/>
    <p:sldId id="300" r:id="rId23"/>
    <p:sldId id="301" r:id="rId24"/>
    <p:sldId id="302" r:id="rId25"/>
    <p:sldId id="303" r:id="rId26"/>
    <p:sldId id="472" r:id="rId27"/>
    <p:sldId id="473" r:id="rId28"/>
    <p:sldId id="474" r:id="rId29"/>
    <p:sldId id="475" r:id="rId30"/>
    <p:sldId id="476" r:id="rId31"/>
    <p:sldId id="477" r:id="rId32"/>
    <p:sldId id="478" r:id="rId33"/>
    <p:sldId id="479" r:id="rId34"/>
    <p:sldId id="480" r:id="rId35"/>
    <p:sldId id="481" r:id="rId36"/>
    <p:sldId id="482" r:id="rId37"/>
    <p:sldId id="314" r:id="rId38"/>
    <p:sldId id="315" r:id="rId39"/>
    <p:sldId id="316" r:id="rId40"/>
    <p:sldId id="317" r:id="rId41"/>
    <p:sldId id="318" r:id="rId42"/>
    <p:sldId id="319" r:id="rId43"/>
    <p:sldId id="320" r:id="rId44"/>
    <p:sldId id="321" r:id="rId45"/>
    <p:sldId id="322" r:id="rId46"/>
    <p:sldId id="323" r:id="rId47"/>
    <p:sldId id="324" r:id="rId48"/>
    <p:sldId id="325" r:id="rId49"/>
    <p:sldId id="326" r:id="rId50"/>
    <p:sldId id="483" r:id="rId51"/>
    <p:sldId id="484" r:id="rId52"/>
    <p:sldId id="485" r:id="rId53"/>
    <p:sldId id="486" r:id="rId54"/>
    <p:sldId id="487" r:id="rId55"/>
    <p:sldId id="488" r:id="rId56"/>
    <p:sldId id="489" r:id="rId57"/>
    <p:sldId id="490" r:id="rId58"/>
    <p:sldId id="491" r:id="rId59"/>
    <p:sldId id="492" r:id="rId60"/>
    <p:sldId id="493" r:id="rId61"/>
    <p:sldId id="507" r:id="rId62"/>
    <p:sldId id="508" r:id="rId63"/>
    <p:sldId id="509" r:id="rId64"/>
    <p:sldId id="510" r:id="rId65"/>
    <p:sldId id="494" r:id="rId66"/>
    <p:sldId id="495" r:id="rId67"/>
    <p:sldId id="496" r:id="rId68"/>
    <p:sldId id="497" r:id="rId69"/>
    <p:sldId id="498" r:id="rId70"/>
    <p:sldId id="499" r:id="rId71"/>
    <p:sldId id="500" r:id="rId72"/>
    <p:sldId id="501" r:id="rId73"/>
    <p:sldId id="502" r:id="rId74"/>
    <p:sldId id="503" r:id="rId75"/>
    <p:sldId id="504" r:id="rId76"/>
    <p:sldId id="505" r:id="rId77"/>
    <p:sldId id="506" r:id="rId78"/>
    <p:sldId id="348" r:id="rId79"/>
    <p:sldId id="349" r:id="rId80"/>
    <p:sldId id="350" r:id="rId81"/>
    <p:sldId id="351" r:id="rId82"/>
    <p:sldId id="352" r:id="rId83"/>
    <p:sldId id="353" r:id="rId84"/>
    <p:sldId id="354" r:id="rId85"/>
    <p:sldId id="511" r:id="rId86"/>
    <p:sldId id="512" r:id="rId87"/>
    <p:sldId id="513" r:id="rId88"/>
    <p:sldId id="514" r:id="rId89"/>
    <p:sldId id="515" r:id="rId90"/>
    <p:sldId id="516" r:id="rId91"/>
    <p:sldId id="517" r:id="rId92"/>
    <p:sldId id="518" r:id="rId93"/>
    <p:sldId id="364" r:id="rId94"/>
    <p:sldId id="365" r:id="rId95"/>
    <p:sldId id="366" r:id="rId96"/>
    <p:sldId id="367" r:id="rId97"/>
    <p:sldId id="368" r:id="rId98"/>
    <p:sldId id="369" r:id="rId99"/>
    <p:sldId id="370" r:id="rId100"/>
    <p:sldId id="371" r:id="rId101"/>
    <p:sldId id="372" r:id="rId102"/>
    <p:sldId id="373" r:id="rId103"/>
    <p:sldId id="374" r:id="rId104"/>
    <p:sldId id="375" r:id="rId105"/>
    <p:sldId id="376" r:id="rId106"/>
    <p:sldId id="377" r:id="rId107"/>
    <p:sldId id="378" r:id="rId108"/>
    <p:sldId id="519" r:id="rId109"/>
    <p:sldId id="520" r:id="rId110"/>
    <p:sldId id="521" r:id="rId111"/>
    <p:sldId id="522" r:id="rId112"/>
    <p:sldId id="523" r:id="rId113"/>
    <p:sldId id="524" r:id="rId114"/>
    <p:sldId id="525" r:id="rId115"/>
    <p:sldId id="526" r:id="rId116"/>
    <p:sldId id="527" r:id="rId117"/>
    <p:sldId id="528" r:id="rId118"/>
    <p:sldId id="529" r:id="rId119"/>
    <p:sldId id="530" r:id="rId120"/>
    <p:sldId id="531" r:id="rId121"/>
    <p:sldId id="532" r:id="rId122"/>
    <p:sldId id="533" r:id="rId123"/>
    <p:sldId id="534" r:id="rId124"/>
    <p:sldId id="535" r:id="rId125"/>
    <p:sldId id="536" r:id="rId126"/>
    <p:sldId id="537" r:id="rId127"/>
    <p:sldId id="538" r:id="rId128"/>
    <p:sldId id="539" r:id="rId129"/>
    <p:sldId id="540" r:id="rId130"/>
    <p:sldId id="541" r:id="rId131"/>
    <p:sldId id="542" r:id="rId132"/>
    <p:sldId id="543" r:id="rId133"/>
    <p:sldId id="544" r:id="rId134"/>
    <p:sldId id="545" r:id="rId135"/>
    <p:sldId id="414" r:id="rId136"/>
    <p:sldId id="415" r:id="rId137"/>
    <p:sldId id="416" r:id="rId138"/>
    <p:sldId id="417" r:id="rId139"/>
    <p:sldId id="418" r:id="rId140"/>
    <p:sldId id="419" r:id="rId141"/>
    <p:sldId id="420" r:id="rId142"/>
    <p:sldId id="421" r:id="rId143"/>
    <p:sldId id="422" r:id="rId144"/>
    <p:sldId id="423" r:id="rId145"/>
    <p:sldId id="425" r:id="rId146"/>
    <p:sldId id="426" r:id="rId147"/>
    <p:sldId id="427" r:id="rId148"/>
    <p:sldId id="428" r:id="rId149"/>
    <p:sldId id="429" r:id="rId150"/>
    <p:sldId id="430" r:id="rId151"/>
    <p:sldId id="431" r:id="rId152"/>
    <p:sldId id="432" r:id="rId153"/>
    <p:sldId id="433" r:id="rId154"/>
    <p:sldId id="434" r:id="rId155"/>
    <p:sldId id="435" r:id="rId156"/>
    <p:sldId id="436" r:id="rId157"/>
    <p:sldId id="437" r:id="rId158"/>
    <p:sldId id="438" r:id="rId159"/>
    <p:sldId id="439" r:id="rId160"/>
    <p:sldId id="440" r:id="rId161"/>
    <p:sldId id="441" r:id="rId162"/>
    <p:sldId id="442" r:id="rId163"/>
    <p:sldId id="443" r:id="rId164"/>
    <p:sldId id="444" r:id="rId165"/>
    <p:sldId id="445" r:id="rId166"/>
    <p:sldId id="446" r:id="rId167"/>
    <p:sldId id="447" r:id="rId168"/>
    <p:sldId id="448" r:id="rId169"/>
    <p:sldId id="449" r:id="rId170"/>
    <p:sldId id="450" r:id="rId171"/>
    <p:sldId id="451" r:id="rId172"/>
    <p:sldId id="452" r:id="rId173"/>
    <p:sldId id="453" r:id="rId174"/>
    <p:sldId id="454" r:id="rId175"/>
    <p:sldId id="455" r:id="rId1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souza, Shanna Marie" initials="DSM" lastIdx="1" clrIdx="0"/>
  <p:cmAuthor id="2" name="Microsoft Office User" initials="Office"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824"/>
    <p:restoredTop sz="94681"/>
  </p:normalViewPr>
  <p:slideViewPr>
    <p:cSldViewPr snapToGrid="0" snapToObjects="1">
      <p:cViewPr varScale="1">
        <p:scale>
          <a:sx n="107" d="100"/>
          <a:sy n="107" d="100"/>
        </p:scale>
        <p:origin x="-944" y="-10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5" d="100"/>
        <a:sy n="95" d="100"/>
      </p:scale>
      <p:origin x="0" y="13152"/>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commentAuthors" Target="commentAuthors.xml"/><Relationship Id="rId181" Type="http://schemas.openxmlformats.org/officeDocument/2006/relationships/presProps" Target="presProps.xml"/><Relationship Id="rId182"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theme" Target="theme/theme1.xml"/><Relationship Id="rId184" Type="http://schemas.openxmlformats.org/officeDocument/2006/relationships/tableStyles" Target="tableStyles.xml"/><Relationship Id="rId185" Type="http://schemas.microsoft.com/office/2015/10/relationships/revisionInfo" Target="revisionInfo.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notesMaster" Target="notesMasters/notesMaster1.xml"/><Relationship Id="rId178" Type="http://schemas.openxmlformats.org/officeDocument/2006/relationships/handoutMaster" Target="handoutMasters/handoutMaster1.xml"/><Relationship Id="rId179" Type="http://schemas.openxmlformats.org/officeDocument/2006/relationships/printerSettings" Target="printerSettings/printerSettings1.bin"/><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ev\Dropbox\PPL\SC17\tutorial\slides\graphs.xlsx" TargetMode="External"/><Relationship Id="rId2" Type="http://schemas.microsoft.com/office/2011/relationships/chartStyle" Target="style1.xml"/><Relationship Id="rId3" Type="http://schemas.microsoft.com/office/2011/relationships/chartColorStyle" Target="colors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dev\Dropbox\PPL\SC17\tutorial\slides\graphs.xlsx" TargetMode="External"/><Relationship Id="rId2" Type="http://schemas.microsoft.com/office/2011/relationships/chartStyle" Target="style2.xml"/><Relationship Id="rId3" Type="http://schemas.microsoft.com/office/2011/relationships/chartColorStyle" Target="colors2.xml"/></Relationships>
</file>

<file path=ppt/charts/_rels/chart3.xml.rels><?xml version="1.0" encoding="UTF-8" standalone="yes"?>
<Relationships xmlns="http://schemas.openxmlformats.org/package/2006/relationships"><Relationship Id="rId1" Type="http://schemas.openxmlformats.org/officeDocument/2006/relationships/oleObject" Target="file:///C:\Users\dev\Dropbox\PPL\SC17\tutorial\slides\graphs.xlsx" TargetMode="External"/><Relationship Id="rId2" Type="http://schemas.microsoft.com/office/2011/relationships/chartStyle" Target="style3.xml"/><Relationship Id="rId3" Type="http://schemas.microsoft.com/office/2011/relationships/chartColorStyle" Target="colors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altLang="ko-KR" sz="1800" b="1" dirty="0"/>
              <a:t>Profile of Usage for Processors</a:t>
            </a:r>
            <a:r>
              <a:rPr lang="en-US" altLang="ko-KR" sz="1800" b="1" baseline="0" dirty="0"/>
              <a:t> 0-63</a:t>
            </a:r>
          </a:p>
          <a:p>
            <a:pPr>
              <a:defRPr sz="1400" b="1" i="0" u="none" strike="noStrike" kern="1200" spc="0" baseline="0">
                <a:solidFill>
                  <a:schemeClr val="tx1">
                    <a:lumMod val="65000"/>
                    <a:lumOff val="35000"/>
                  </a:schemeClr>
                </a:solidFill>
                <a:latin typeface="+mn-lt"/>
                <a:ea typeface="+mn-ea"/>
                <a:cs typeface="+mn-cs"/>
              </a:defRPr>
            </a:pPr>
            <a:r>
              <a:rPr lang="en-US" altLang="ko-KR" sz="1800" b="1" baseline="0" dirty="0"/>
              <a:t>Time per Step: 46s </a:t>
            </a:r>
            <a:endParaRPr lang="en-US" altLang="ko-KR" sz="1800" b="1" dirty="0"/>
          </a:p>
        </c:rich>
      </c:tx>
      <c:layout/>
      <c:overlay val="0"/>
      <c:spPr>
        <a:noFill/>
        <a:ln>
          <a:noFill/>
        </a:ln>
        <a:effectLst/>
      </c:spPr>
    </c:title>
    <c:autoTitleDeleted val="0"/>
    <c:plotArea>
      <c:layout/>
      <c:barChart>
        <c:barDir val="col"/>
        <c:grouping val="clustered"/>
        <c:varyColors val="0"/>
        <c:ser>
          <c:idx val="0"/>
          <c:order val="0"/>
          <c:tx>
            <c:strRef>
              <c:f>'6'!$B$1</c:f>
              <c:strCache>
                <c:ptCount val="1"/>
                <c:pt idx="0">
                  <c:v>Usage Percent (%)</c:v>
                </c:pt>
              </c:strCache>
            </c:strRef>
          </c:tx>
          <c:spPr>
            <a:solidFill>
              <a:schemeClr val="accent1"/>
            </a:solidFill>
            <a:ln w="38100" cap="sq">
              <a:noFill/>
              <a:round/>
            </a:ln>
            <a:effectLst/>
          </c:spPr>
          <c:invertIfNegative val="0"/>
          <c:dPt>
            <c:idx val="64"/>
            <c:invertIfNegative val="0"/>
            <c:bubble3D val="0"/>
            <c:spPr>
              <a:solidFill>
                <a:schemeClr val="accent2"/>
              </a:solidFill>
              <a:ln w="38100" cap="sq">
                <a:noFill/>
                <a:round/>
              </a:ln>
              <a:effectLst/>
            </c:spPr>
            <c:extLst xmlns:c16r2="http://schemas.microsoft.com/office/drawing/2015/06/chart">
              <c:ext xmlns:c16="http://schemas.microsoft.com/office/drawing/2014/chart" uri="{C3380CC4-5D6E-409C-BE32-E72D297353CC}">
                <c16:uniqueId val="{00000001-B1A2-4775-907B-B5565A9EBACF}"/>
              </c:ext>
            </c:extLst>
          </c:dPt>
          <c:cat>
            <c:strRef>
              <c:f>'6'!$A$2:$A$66</c:f>
              <c:strCache>
                <c:ptCount val="6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Avg</c:v>
                </c:pt>
              </c:strCache>
            </c:strRef>
          </c:cat>
          <c:val>
            <c:numRef>
              <c:f>'6'!$B$2:$B$66</c:f>
              <c:numCache>
                <c:formatCode>General</c:formatCode>
                <c:ptCount val="65"/>
                <c:pt idx="0">
                  <c:v>33.0</c:v>
                </c:pt>
                <c:pt idx="1">
                  <c:v>46.0</c:v>
                </c:pt>
                <c:pt idx="2">
                  <c:v>48.0</c:v>
                </c:pt>
                <c:pt idx="3">
                  <c:v>35.0</c:v>
                </c:pt>
                <c:pt idx="4">
                  <c:v>32.0</c:v>
                </c:pt>
                <c:pt idx="5">
                  <c:v>32.0</c:v>
                </c:pt>
                <c:pt idx="6">
                  <c:v>32.0</c:v>
                </c:pt>
                <c:pt idx="7">
                  <c:v>33.0</c:v>
                </c:pt>
                <c:pt idx="8">
                  <c:v>47.0</c:v>
                </c:pt>
                <c:pt idx="9">
                  <c:v>58.0</c:v>
                </c:pt>
                <c:pt idx="10">
                  <c:v>54.0</c:v>
                </c:pt>
                <c:pt idx="11">
                  <c:v>33.0</c:v>
                </c:pt>
                <c:pt idx="12">
                  <c:v>32.0</c:v>
                </c:pt>
                <c:pt idx="13">
                  <c:v>31.0</c:v>
                </c:pt>
                <c:pt idx="14">
                  <c:v>31.0</c:v>
                </c:pt>
                <c:pt idx="15">
                  <c:v>32.0</c:v>
                </c:pt>
                <c:pt idx="16">
                  <c:v>58.0</c:v>
                </c:pt>
                <c:pt idx="17">
                  <c:v>62.0</c:v>
                </c:pt>
                <c:pt idx="18">
                  <c:v>57.0</c:v>
                </c:pt>
                <c:pt idx="19">
                  <c:v>39.0</c:v>
                </c:pt>
                <c:pt idx="20">
                  <c:v>32.0</c:v>
                </c:pt>
                <c:pt idx="21">
                  <c:v>32.0</c:v>
                </c:pt>
                <c:pt idx="22">
                  <c:v>33.0</c:v>
                </c:pt>
                <c:pt idx="23">
                  <c:v>34.0</c:v>
                </c:pt>
                <c:pt idx="24">
                  <c:v>56.0</c:v>
                </c:pt>
                <c:pt idx="25">
                  <c:v>60.0</c:v>
                </c:pt>
                <c:pt idx="26">
                  <c:v>58.0</c:v>
                </c:pt>
                <c:pt idx="27">
                  <c:v>48.0</c:v>
                </c:pt>
                <c:pt idx="28">
                  <c:v>35.0</c:v>
                </c:pt>
                <c:pt idx="29">
                  <c:v>34.0</c:v>
                </c:pt>
                <c:pt idx="30">
                  <c:v>33.0</c:v>
                </c:pt>
                <c:pt idx="31">
                  <c:v>33.0</c:v>
                </c:pt>
                <c:pt idx="32">
                  <c:v>47.0</c:v>
                </c:pt>
                <c:pt idx="33">
                  <c:v>63.0</c:v>
                </c:pt>
                <c:pt idx="34">
                  <c:v>60.0</c:v>
                </c:pt>
                <c:pt idx="35">
                  <c:v>53.0</c:v>
                </c:pt>
                <c:pt idx="36">
                  <c:v>47.0</c:v>
                </c:pt>
                <c:pt idx="37">
                  <c:v>40.0</c:v>
                </c:pt>
                <c:pt idx="38">
                  <c:v>38.0</c:v>
                </c:pt>
                <c:pt idx="39">
                  <c:v>34.0</c:v>
                </c:pt>
                <c:pt idx="40">
                  <c:v>52.0</c:v>
                </c:pt>
                <c:pt idx="41">
                  <c:v>53.0</c:v>
                </c:pt>
                <c:pt idx="42">
                  <c:v>57.0</c:v>
                </c:pt>
                <c:pt idx="43">
                  <c:v>56.0</c:v>
                </c:pt>
                <c:pt idx="44">
                  <c:v>43.0</c:v>
                </c:pt>
                <c:pt idx="45">
                  <c:v>46.0</c:v>
                </c:pt>
                <c:pt idx="46">
                  <c:v>45.0</c:v>
                </c:pt>
                <c:pt idx="47">
                  <c:v>36.0</c:v>
                </c:pt>
                <c:pt idx="48">
                  <c:v>53.0</c:v>
                </c:pt>
                <c:pt idx="49">
                  <c:v>51.0</c:v>
                </c:pt>
                <c:pt idx="50">
                  <c:v>48.0</c:v>
                </c:pt>
                <c:pt idx="51">
                  <c:v>60.0</c:v>
                </c:pt>
                <c:pt idx="52">
                  <c:v>43.0</c:v>
                </c:pt>
                <c:pt idx="53">
                  <c:v>45.0</c:v>
                </c:pt>
                <c:pt idx="54">
                  <c:v>45.0</c:v>
                </c:pt>
                <c:pt idx="55">
                  <c:v>40.0</c:v>
                </c:pt>
                <c:pt idx="56">
                  <c:v>50.0</c:v>
                </c:pt>
                <c:pt idx="57">
                  <c:v>49.0</c:v>
                </c:pt>
                <c:pt idx="58">
                  <c:v>45.0</c:v>
                </c:pt>
                <c:pt idx="59">
                  <c:v>52.0</c:v>
                </c:pt>
                <c:pt idx="60">
                  <c:v>45.0</c:v>
                </c:pt>
                <c:pt idx="61">
                  <c:v>53.0</c:v>
                </c:pt>
                <c:pt idx="62">
                  <c:v>42.0</c:v>
                </c:pt>
                <c:pt idx="63">
                  <c:v>36.0</c:v>
                </c:pt>
                <c:pt idx="64">
                  <c:v>44.0</c:v>
                </c:pt>
              </c:numCache>
            </c:numRef>
          </c:val>
          <c:extLst xmlns:c16r2="http://schemas.microsoft.com/office/drawing/2015/06/chart">
            <c:ext xmlns:c16="http://schemas.microsoft.com/office/drawing/2014/chart" uri="{C3380CC4-5D6E-409C-BE32-E72D297353CC}">
              <c16:uniqueId val="{00000002-B1A2-4775-907B-B5565A9EBACF}"/>
            </c:ext>
          </c:extLst>
        </c:ser>
        <c:dLbls>
          <c:showLegendKey val="0"/>
          <c:showVal val="0"/>
          <c:showCatName val="0"/>
          <c:showSerName val="0"/>
          <c:showPercent val="0"/>
          <c:showBubbleSize val="0"/>
        </c:dLbls>
        <c:gapWidth val="30"/>
        <c:axId val="-2053196152"/>
        <c:axId val="-2053189720"/>
      </c:barChart>
      <c:catAx>
        <c:axId val="-2053196152"/>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ltLang="ko-KR" sz="1400" b="1" dirty="0"/>
                  <a:t>PE</a:t>
                </a:r>
                <a:endParaRPr lang="ko-KR" altLang="en-US" sz="1400" b="1" dirty="0"/>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3189720"/>
        <c:crosses val="autoZero"/>
        <c:auto val="1"/>
        <c:lblAlgn val="ctr"/>
        <c:lblOffset val="100"/>
        <c:noMultiLvlLbl val="0"/>
      </c:catAx>
      <c:valAx>
        <c:axId val="-2053189720"/>
        <c:scaling>
          <c:orientation val="minMax"/>
          <c:max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ltLang="ko-KR" sz="1400" b="1" dirty="0"/>
                  <a:t>Usage Percent (%)</a:t>
                </a:r>
                <a:endParaRPr lang="ko-KR" altLang="en-US" sz="1400" b="1" dirty="0"/>
              </a:p>
            </c:rich>
          </c:tx>
          <c:layout>
            <c:manualLayout>
              <c:xMode val="edge"/>
              <c:yMode val="edge"/>
              <c:x val="0.0113983776734262"/>
              <c:y val="0.387861385379038"/>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31961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altLang="ko-KR" sz="1800" b="1" dirty="0"/>
              <a:t>Profile of Usage for Processors</a:t>
            </a:r>
            <a:r>
              <a:rPr lang="en-US" altLang="ko-KR" sz="1800" b="1" baseline="0" dirty="0"/>
              <a:t> 0-63</a:t>
            </a:r>
          </a:p>
          <a:p>
            <a:pPr>
              <a:defRPr sz="1400" b="1" i="0" u="none" strike="noStrike" kern="1200" spc="0" baseline="0">
                <a:solidFill>
                  <a:schemeClr val="tx1">
                    <a:lumMod val="65000"/>
                    <a:lumOff val="35000"/>
                  </a:schemeClr>
                </a:solidFill>
                <a:latin typeface="+mn-lt"/>
                <a:ea typeface="+mn-ea"/>
                <a:cs typeface="+mn-cs"/>
              </a:defRPr>
            </a:pPr>
            <a:r>
              <a:rPr lang="en-US" altLang="ko-KR" sz="1800" b="1" baseline="0" dirty="0"/>
              <a:t>Time per Step: 33s </a:t>
            </a:r>
            <a:endParaRPr lang="en-US" altLang="ko-KR" sz="1800" b="1" dirty="0"/>
          </a:p>
        </c:rich>
      </c:tx>
      <c:layout/>
      <c:overlay val="0"/>
      <c:spPr>
        <a:noFill/>
        <a:ln>
          <a:noFill/>
        </a:ln>
        <a:effectLst/>
      </c:spPr>
    </c:title>
    <c:autoTitleDeleted val="0"/>
    <c:plotArea>
      <c:layout/>
      <c:barChart>
        <c:barDir val="col"/>
        <c:grouping val="clustered"/>
        <c:varyColors val="0"/>
        <c:ser>
          <c:idx val="0"/>
          <c:order val="0"/>
          <c:tx>
            <c:strRef>
              <c:f>'7'!$B$1</c:f>
              <c:strCache>
                <c:ptCount val="1"/>
                <c:pt idx="0">
                  <c:v>Usage Percent (%)</c:v>
                </c:pt>
              </c:strCache>
            </c:strRef>
          </c:tx>
          <c:spPr>
            <a:solidFill>
              <a:schemeClr val="accent1"/>
            </a:solidFill>
            <a:ln w="38100" cap="sq">
              <a:noFill/>
              <a:round/>
            </a:ln>
            <a:effectLst/>
          </c:spPr>
          <c:invertIfNegative val="0"/>
          <c:dPt>
            <c:idx val="64"/>
            <c:invertIfNegative val="0"/>
            <c:bubble3D val="0"/>
            <c:spPr>
              <a:solidFill>
                <a:schemeClr val="accent2"/>
              </a:solidFill>
              <a:ln w="38100" cap="sq">
                <a:noFill/>
                <a:round/>
              </a:ln>
              <a:effectLst/>
            </c:spPr>
            <c:extLst xmlns:c16r2="http://schemas.microsoft.com/office/drawing/2015/06/chart">
              <c:ext xmlns:c16="http://schemas.microsoft.com/office/drawing/2014/chart" uri="{C3380CC4-5D6E-409C-BE32-E72D297353CC}">
                <c16:uniqueId val="{00000001-D1A1-4B6F-B885-F2C1816C423F}"/>
              </c:ext>
            </c:extLst>
          </c:dPt>
          <c:cat>
            <c:strRef>
              <c:f>'7'!$A$2:$A$66</c:f>
              <c:strCache>
                <c:ptCount val="6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Avg</c:v>
                </c:pt>
              </c:strCache>
            </c:strRef>
          </c:cat>
          <c:val>
            <c:numRef>
              <c:f>'7'!$B$2:$B$66</c:f>
              <c:numCache>
                <c:formatCode>General</c:formatCode>
                <c:ptCount val="65"/>
                <c:pt idx="0">
                  <c:v>59.0</c:v>
                </c:pt>
                <c:pt idx="1">
                  <c:v>76.0</c:v>
                </c:pt>
                <c:pt idx="2">
                  <c:v>78.0</c:v>
                </c:pt>
                <c:pt idx="3">
                  <c:v>59.0</c:v>
                </c:pt>
                <c:pt idx="4">
                  <c:v>55.0</c:v>
                </c:pt>
                <c:pt idx="5">
                  <c:v>54.0</c:v>
                </c:pt>
                <c:pt idx="6">
                  <c:v>53.0</c:v>
                </c:pt>
                <c:pt idx="7">
                  <c:v>53.0</c:v>
                </c:pt>
                <c:pt idx="8">
                  <c:v>78.0</c:v>
                </c:pt>
                <c:pt idx="9">
                  <c:v>93.0</c:v>
                </c:pt>
                <c:pt idx="10">
                  <c:v>88.0</c:v>
                </c:pt>
                <c:pt idx="11">
                  <c:v>58.0</c:v>
                </c:pt>
                <c:pt idx="12">
                  <c:v>56.0</c:v>
                </c:pt>
                <c:pt idx="13">
                  <c:v>54.0</c:v>
                </c:pt>
                <c:pt idx="14">
                  <c:v>53.0</c:v>
                </c:pt>
                <c:pt idx="15">
                  <c:v>53.0</c:v>
                </c:pt>
                <c:pt idx="16">
                  <c:v>92.0</c:v>
                </c:pt>
                <c:pt idx="17">
                  <c:v>97.0</c:v>
                </c:pt>
                <c:pt idx="18">
                  <c:v>90.0</c:v>
                </c:pt>
                <c:pt idx="19">
                  <c:v>66.0</c:v>
                </c:pt>
                <c:pt idx="20">
                  <c:v>55.0</c:v>
                </c:pt>
                <c:pt idx="21">
                  <c:v>54.0</c:v>
                </c:pt>
                <c:pt idx="22">
                  <c:v>55.0</c:v>
                </c:pt>
                <c:pt idx="23">
                  <c:v>53.0</c:v>
                </c:pt>
                <c:pt idx="24">
                  <c:v>87.0</c:v>
                </c:pt>
                <c:pt idx="25">
                  <c:v>95.0</c:v>
                </c:pt>
                <c:pt idx="26">
                  <c:v>90.0</c:v>
                </c:pt>
                <c:pt idx="27">
                  <c:v>80.0</c:v>
                </c:pt>
                <c:pt idx="28">
                  <c:v>57.0</c:v>
                </c:pt>
                <c:pt idx="29">
                  <c:v>53.0</c:v>
                </c:pt>
                <c:pt idx="30">
                  <c:v>52.0</c:v>
                </c:pt>
                <c:pt idx="31">
                  <c:v>51.0</c:v>
                </c:pt>
                <c:pt idx="32">
                  <c:v>76.0</c:v>
                </c:pt>
                <c:pt idx="33">
                  <c:v>98.0</c:v>
                </c:pt>
                <c:pt idx="34">
                  <c:v>95.0</c:v>
                </c:pt>
                <c:pt idx="35">
                  <c:v>82.0</c:v>
                </c:pt>
                <c:pt idx="36">
                  <c:v>75.0</c:v>
                </c:pt>
                <c:pt idx="37">
                  <c:v>69.0</c:v>
                </c:pt>
                <c:pt idx="38">
                  <c:v>60.0</c:v>
                </c:pt>
                <c:pt idx="39">
                  <c:v>53.0</c:v>
                </c:pt>
                <c:pt idx="40">
                  <c:v>85.0</c:v>
                </c:pt>
                <c:pt idx="41">
                  <c:v>87.0</c:v>
                </c:pt>
                <c:pt idx="42">
                  <c:v>90.0</c:v>
                </c:pt>
                <c:pt idx="43">
                  <c:v>89.0</c:v>
                </c:pt>
                <c:pt idx="44">
                  <c:v>70.0</c:v>
                </c:pt>
                <c:pt idx="45">
                  <c:v>72.0</c:v>
                </c:pt>
                <c:pt idx="46">
                  <c:v>71.0</c:v>
                </c:pt>
                <c:pt idx="47">
                  <c:v>60.0</c:v>
                </c:pt>
                <c:pt idx="48">
                  <c:v>87.0</c:v>
                </c:pt>
                <c:pt idx="49">
                  <c:v>83.0</c:v>
                </c:pt>
                <c:pt idx="50">
                  <c:v>78.0</c:v>
                </c:pt>
                <c:pt idx="51">
                  <c:v>97.0</c:v>
                </c:pt>
                <c:pt idx="52">
                  <c:v>72.0</c:v>
                </c:pt>
                <c:pt idx="53">
                  <c:v>74.0</c:v>
                </c:pt>
                <c:pt idx="54">
                  <c:v>73.0</c:v>
                </c:pt>
                <c:pt idx="55">
                  <c:v>63.0</c:v>
                </c:pt>
                <c:pt idx="56">
                  <c:v>82.0</c:v>
                </c:pt>
                <c:pt idx="57">
                  <c:v>81.0</c:v>
                </c:pt>
                <c:pt idx="58">
                  <c:v>76.0</c:v>
                </c:pt>
                <c:pt idx="59">
                  <c:v>85.0</c:v>
                </c:pt>
                <c:pt idx="60">
                  <c:v>75.0</c:v>
                </c:pt>
                <c:pt idx="61">
                  <c:v>77.0</c:v>
                </c:pt>
                <c:pt idx="62">
                  <c:v>70.0</c:v>
                </c:pt>
                <c:pt idx="63">
                  <c:v>58.0</c:v>
                </c:pt>
                <c:pt idx="64">
                  <c:v>73.0</c:v>
                </c:pt>
              </c:numCache>
            </c:numRef>
          </c:val>
          <c:extLst xmlns:c16r2="http://schemas.microsoft.com/office/drawing/2015/06/chart">
            <c:ext xmlns:c16="http://schemas.microsoft.com/office/drawing/2014/chart" uri="{C3380CC4-5D6E-409C-BE32-E72D297353CC}">
              <c16:uniqueId val="{00000002-D1A1-4B6F-B885-F2C1816C423F}"/>
            </c:ext>
          </c:extLst>
        </c:ser>
        <c:dLbls>
          <c:showLegendKey val="0"/>
          <c:showVal val="0"/>
          <c:showCatName val="0"/>
          <c:showSerName val="0"/>
          <c:showPercent val="0"/>
          <c:showBubbleSize val="0"/>
        </c:dLbls>
        <c:gapWidth val="30"/>
        <c:axId val="-2053281256"/>
        <c:axId val="-2053287944"/>
      </c:barChart>
      <c:catAx>
        <c:axId val="-2053281256"/>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ltLang="ko-KR" sz="1400" b="1" dirty="0"/>
                  <a:t>PE</a:t>
                </a:r>
                <a:endParaRPr lang="ko-KR" altLang="en-US" sz="1400" b="1" dirty="0"/>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3287944"/>
        <c:crosses val="autoZero"/>
        <c:auto val="1"/>
        <c:lblAlgn val="ctr"/>
        <c:lblOffset val="100"/>
        <c:noMultiLvlLbl val="0"/>
      </c:catAx>
      <c:valAx>
        <c:axId val="-2053287944"/>
        <c:scaling>
          <c:orientation val="minMax"/>
          <c:max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ltLang="ko-KR" sz="1400" b="1" dirty="0"/>
                  <a:t>Usage Percent (%)</a:t>
                </a:r>
                <a:endParaRPr lang="ko-KR" altLang="en-US" sz="1400" b="1" dirty="0"/>
              </a:p>
            </c:rich>
          </c:tx>
          <c:layout>
            <c:manualLayout>
              <c:xMode val="edge"/>
              <c:yMode val="edge"/>
              <c:x val="0.0125342718575001"/>
              <c:y val="0.38546164535617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32812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altLang="ko-KR" sz="1800" b="1" dirty="0"/>
              <a:t>Usage Profile for Processors</a:t>
            </a:r>
            <a:r>
              <a:rPr lang="en-US" altLang="ko-KR" sz="1800" b="1" baseline="0" dirty="0"/>
              <a:t> 0-63</a:t>
            </a:r>
          </a:p>
          <a:p>
            <a:pPr>
              <a:defRPr sz="1400" b="1" i="0" u="none" strike="noStrike" kern="1200" spc="0" baseline="0">
                <a:solidFill>
                  <a:schemeClr val="tx1">
                    <a:lumMod val="65000"/>
                    <a:lumOff val="35000"/>
                  </a:schemeClr>
                </a:solidFill>
                <a:latin typeface="+mn-lt"/>
                <a:ea typeface="+mn-ea"/>
                <a:cs typeface="+mn-cs"/>
              </a:defRPr>
            </a:pPr>
            <a:r>
              <a:rPr lang="en-US" altLang="ko-KR" sz="1800" b="1" baseline="0" dirty="0"/>
              <a:t>Time per Step: 27s</a:t>
            </a:r>
            <a:endParaRPr lang="en-US" altLang="ko-KR" sz="1800" b="1" dirty="0"/>
          </a:p>
        </c:rich>
      </c:tx>
      <c:layout/>
      <c:overlay val="0"/>
      <c:spPr>
        <a:noFill/>
        <a:ln>
          <a:noFill/>
        </a:ln>
        <a:effectLst/>
      </c:spPr>
    </c:title>
    <c:autoTitleDeleted val="0"/>
    <c:plotArea>
      <c:layout/>
      <c:barChart>
        <c:barDir val="col"/>
        <c:grouping val="clustered"/>
        <c:varyColors val="0"/>
        <c:ser>
          <c:idx val="0"/>
          <c:order val="0"/>
          <c:tx>
            <c:strRef>
              <c:f>'8'!$B$1</c:f>
              <c:strCache>
                <c:ptCount val="1"/>
                <c:pt idx="0">
                  <c:v>Usage Percent (%)</c:v>
                </c:pt>
              </c:strCache>
            </c:strRef>
          </c:tx>
          <c:spPr>
            <a:solidFill>
              <a:schemeClr val="accent1"/>
            </a:solidFill>
            <a:ln w="38100" cap="sq">
              <a:noFill/>
              <a:round/>
            </a:ln>
            <a:effectLst/>
          </c:spPr>
          <c:invertIfNegative val="0"/>
          <c:dPt>
            <c:idx val="64"/>
            <c:invertIfNegative val="0"/>
            <c:bubble3D val="0"/>
            <c:spPr>
              <a:solidFill>
                <a:schemeClr val="accent2"/>
              </a:solidFill>
              <a:ln w="38100" cap="sq">
                <a:noFill/>
                <a:round/>
              </a:ln>
              <a:effectLst/>
            </c:spPr>
            <c:extLst xmlns:c16r2="http://schemas.microsoft.com/office/drawing/2015/06/chart">
              <c:ext xmlns:c16="http://schemas.microsoft.com/office/drawing/2014/chart" uri="{C3380CC4-5D6E-409C-BE32-E72D297353CC}">
                <c16:uniqueId val="{00000001-76D3-4198-A66F-D635817939E7}"/>
              </c:ext>
            </c:extLst>
          </c:dPt>
          <c:cat>
            <c:strRef>
              <c:f>'8'!$A$2:$A$66</c:f>
              <c:strCache>
                <c:ptCount val="6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Avg</c:v>
                </c:pt>
              </c:strCache>
            </c:strRef>
          </c:cat>
          <c:val>
            <c:numRef>
              <c:f>'8'!$B$2:$B$66</c:f>
              <c:numCache>
                <c:formatCode>General</c:formatCode>
                <c:ptCount val="65"/>
                <c:pt idx="0">
                  <c:v>92.0</c:v>
                </c:pt>
                <c:pt idx="1">
                  <c:v>88.0</c:v>
                </c:pt>
                <c:pt idx="2">
                  <c:v>85.0</c:v>
                </c:pt>
                <c:pt idx="3">
                  <c:v>87.0</c:v>
                </c:pt>
                <c:pt idx="4">
                  <c:v>90.0</c:v>
                </c:pt>
                <c:pt idx="5">
                  <c:v>87.0</c:v>
                </c:pt>
                <c:pt idx="6">
                  <c:v>87.0</c:v>
                </c:pt>
                <c:pt idx="7">
                  <c:v>93.0</c:v>
                </c:pt>
                <c:pt idx="8">
                  <c:v>90.0</c:v>
                </c:pt>
                <c:pt idx="9">
                  <c:v>86.0</c:v>
                </c:pt>
                <c:pt idx="10">
                  <c:v>89.0</c:v>
                </c:pt>
                <c:pt idx="11">
                  <c:v>87.0</c:v>
                </c:pt>
                <c:pt idx="12">
                  <c:v>86.0</c:v>
                </c:pt>
                <c:pt idx="13">
                  <c:v>86.0</c:v>
                </c:pt>
                <c:pt idx="14">
                  <c:v>89.0</c:v>
                </c:pt>
                <c:pt idx="15">
                  <c:v>89.0</c:v>
                </c:pt>
                <c:pt idx="16">
                  <c:v>86.0</c:v>
                </c:pt>
                <c:pt idx="17">
                  <c:v>89.0</c:v>
                </c:pt>
                <c:pt idx="18">
                  <c:v>85.0</c:v>
                </c:pt>
                <c:pt idx="19">
                  <c:v>91.0</c:v>
                </c:pt>
                <c:pt idx="20">
                  <c:v>85.0</c:v>
                </c:pt>
                <c:pt idx="21">
                  <c:v>91.0</c:v>
                </c:pt>
                <c:pt idx="22">
                  <c:v>84.0</c:v>
                </c:pt>
                <c:pt idx="23">
                  <c:v>89.0</c:v>
                </c:pt>
                <c:pt idx="24">
                  <c:v>84.0</c:v>
                </c:pt>
                <c:pt idx="25">
                  <c:v>89.0</c:v>
                </c:pt>
                <c:pt idx="26">
                  <c:v>83.0</c:v>
                </c:pt>
                <c:pt idx="27">
                  <c:v>88.0</c:v>
                </c:pt>
                <c:pt idx="28">
                  <c:v>90.0</c:v>
                </c:pt>
                <c:pt idx="29">
                  <c:v>98.0</c:v>
                </c:pt>
                <c:pt idx="30">
                  <c:v>86.0</c:v>
                </c:pt>
                <c:pt idx="31">
                  <c:v>90.0</c:v>
                </c:pt>
                <c:pt idx="32">
                  <c:v>85.0</c:v>
                </c:pt>
                <c:pt idx="33">
                  <c:v>88.0</c:v>
                </c:pt>
                <c:pt idx="34">
                  <c:v>91.0</c:v>
                </c:pt>
                <c:pt idx="35">
                  <c:v>85.0</c:v>
                </c:pt>
                <c:pt idx="36">
                  <c:v>86.0</c:v>
                </c:pt>
                <c:pt idx="37">
                  <c:v>88.0</c:v>
                </c:pt>
                <c:pt idx="38">
                  <c:v>90.0</c:v>
                </c:pt>
                <c:pt idx="39">
                  <c:v>86.0</c:v>
                </c:pt>
                <c:pt idx="40">
                  <c:v>87.0</c:v>
                </c:pt>
                <c:pt idx="41">
                  <c:v>93.0</c:v>
                </c:pt>
                <c:pt idx="42">
                  <c:v>97.0</c:v>
                </c:pt>
                <c:pt idx="43">
                  <c:v>90.0</c:v>
                </c:pt>
                <c:pt idx="44">
                  <c:v>89.0</c:v>
                </c:pt>
                <c:pt idx="45">
                  <c:v>86.0</c:v>
                </c:pt>
                <c:pt idx="46">
                  <c:v>86.0</c:v>
                </c:pt>
                <c:pt idx="47">
                  <c:v>90.0</c:v>
                </c:pt>
                <c:pt idx="48">
                  <c:v>85.0</c:v>
                </c:pt>
                <c:pt idx="49">
                  <c:v>90.0</c:v>
                </c:pt>
                <c:pt idx="50">
                  <c:v>89.0</c:v>
                </c:pt>
                <c:pt idx="51">
                  <c:v>88.0</c:v>
                </c:pt>
                <c:pt idx="52">
                  <c:v>86.0</c:v>
                </c:pt>
                <c:pt idx="53">
                  <c:v>88.0</c:v>
                </c:pt>
                <c:pt idx="54">
                  <c:v>88.0</c:v>
                </c:pt>
                <c:pt idx="55">
                  <c:v>86.0</c:v>
                </c:pt>
                <c:pt idx="56">
                  <c:v>89.0</c:v>
                </c:pt>
                <c:pt idx="57">
                  <c:v>86.0</c:v>
                </c:pt>
                <c:pt idx="58">
                  <c:v>88.0</c:v>
                </c:pt>
                <c:pt idx="59">
                  <c:v>89.0</c:v>
                </c:pt>
                <c:pt idx="60">
                  <c:v>86.0</c:v>
                </c:pt>
                <c:pt idx="61">
                  <c:v>85.0</c:v>
                </c:pt>
                <c:pt idx="62">
                  <c:v>83.0</c:v>
                </c:pt>
                <c:pt idx="63">
                  <c:v>85.0</c:v>
                </c:pt>
                <c:pt idx="64">
                  <c:v>88.0</c:v>
                </c:pt>
              </c:numCache>
            </c:numRef>
          </c:val>
          <c:extLst xmlns:c16r2="http://schemas.microsoft.com/office/drawing/2015/06/chart">
            <c:ext xmlns:c16="http://schemas.microsoft.com/office/drawing/2014/chart" uri="{C3380CC4-5D6E-409C-BE32-E72D297353CC}">
              <c16:uniqueId val="{00000002-76D3-4198-A66F-D635817939E7}"/>
            </c:ext>
          </c:extLst>
        </c:ser>
        <c:dLbls>
          <c:showLegendKey val="0"/>
          <c:showVal val="0"/>
          <c:showCatName val="0"/>
          <c:showSerName val="0"/>
          <c:showPercent val="0"/>
          <c:showBubbleSize val="0"/>
        </c:dLbls>
        <c:gapWidth val="30"/>
        <c:axId val="-2069121720"/>
        <c:axId val="-2069124136"/>
      </c:barChart>
      <c:catAx>
        <c:axId val="-2069121720"/>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ltLang="ko-KR" sz="1400" b="1" dirty="0"/>
                  <a:t>PE</a:t>
                </a:r>
                <a:endParaRPr lang="ko-KR" altLang="en-US" sz="1400" b="1" dirty="0"/>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69124136"/>
        <c:crosses val="autoZero"/>
        <c:auto val="1"/>
        <c:lblAlgn val="ctr"/>
        <c:lblOffset val="100"/>
        <c:noMultiLvlLbl val="0"/>
      </c:catAx>
      <c:valAx>
        <c:axId val="-2069124136"/>
        <c:scaling>
          <c:orientation val="minMax"/>
          <c:max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ltLang="ko-KR" sz="1400" b="1" dirty="0"/>
                  <a:t>Usage Percent (%)</a:t>
                </a:r>
                <a:endParaRPr lang="ko-KR" altLang="en-US" sz="1400" b="1" dirty="0"/>
              </a:p>
            </c:rich>
          </c:tx>
          <c:layout>
            <c:manualLayout>
              <c:xMode val="edge"/>
              <c:yMode val="edge"/>
              <c:x val="0.0125342718575001"/>
              <c:y val="0.38546164535617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69121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7-08-28T18:47:34.584" idx="1">
    <p:pos x="10" y="10"/>
    <p:text>Alternative for slide 3</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7529379-BA23-6C46-B290-3AD85606ECBE}" type="datetimeFigureOut">
              <a:rPr lang="en-US" smtClean="0"/>
              <a:t>4/12/18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6E17AEA-0BEC-CE48-A140-84F1B5C705E2}" type="slidenum">
              <a:rPr lang="en-US" smtClean="0"/>
              <a:t>‹#›</a:t>
            </a:fld>
            <a:endParaRPr lang="en-US"/>
          </a:p>
        </p:txBody>
      </p:sp>
    </p:spTree>
    <p:extLst>
      <p:ext uri="{BB962C8B-B14F-4D97-AF65-F5344CB8AC3E}">
        <p14:creationId xmlns:p14="http://schemas.microsoft.com/office/powerpoint/2010/main" val="15915936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40F8DF-60D7-EC4B-A57B-A0DD06C573DC}" type="datetimeFigureOut">
              <a:rPr lang="en-US" smtClean="0"/>
              <a:t>4/12/18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79BD3A-AE92-B446-AE91-90358985340C}" type="slidenum">
              <a:rPr lang="en-US" smtClean="0"/>
              <a:t>‹#›</a:t>
            </a:fld>
            <a:endParaRPr lang="en-US"/>
          </a:p>
        </p:txBody>
      </p:sp>
    </p:spTree>
    <p:extLst>
      <p:ext uri="{BB962C8B-B14F-4D97-AF65-F5344CB8AC3E}">
        <p14:creationId xmlns:p14="http://schemas.microsoft.com/office/powerpoint/2010/main" val="404098494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79BD3A-AE92-B446-AE91-90358985340C}" type="slidenum">
              <a:rPr lang="en-US" smtClean="0"/>
              <a:t>2</a:t>
            </a:fld>
            <a:endParaRPr lang="en-US"/>
          </a:p>
        </p:txBody>
      </p:sp>
    </p:spTree>
    <p:extLst>
      <p:ext uri="{BB962C8B-B14F-4D97-AF65-F5344CB8AC3E}">
        <p14:creationId xmlns:p14="http://schemas.microsoft.com/office/powerpoint/2010/main" val="1972554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79BD3A-AE92-B446-AE91-90358985340C}" type="slidenum">
              <a:rPr lang="en-US" smtClean="0"/>
              <a:t>26</a:t>
            </a:fld>
            <a:endParaRPr lang="en-US"/>
          </a:p>
        </p:txBody>
      </p:sp>
    </p:spTree>
    <p:extLst>
      <p:ext uri="{BB962C8B-B14F-4D97-AF65-F5344CB8AC3E}">
        <p14:creationId xmlns:p14="http://schemas.microsoft.com/office/powerpoint/2010/main" val="1663839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Replace figure with</a:t>
            </a:r>
            <a:r>
              <a:rPr lang="en-US" baseline="0" dirty="0"/>
              <a:t> a new drawing</a:t>
            </a:r>
            <a:endParaRPr lang="en-US" dirty="0"/>
          </a:p>
        </p:txBody>
      </p:sp>
      <p:sp>
        <p:nvSpPr>
          <p:cNvPr id="4" name="Slide Number Placeholder 3"/>
          <p:cNvSpPr>
            <a:spLocks noGrp="1"/>
          </p:cNvSpPr>
          <p:nvPr>
            <p:ph type="sldNum" sz="quarter" idx="10"/>
          </p:nvPr>
        </p:nvSpPr>
        <p:spPr/>
        <p:txBody>
          <a:bodyPr/>
          <a:lstStyle/>
          <a:p>
            <a:pPr>
              <a:defRPr/>
            </a:pPr>
            <a:fld id="{BB04B643-C74C-455E-AFCB-1138D85C2B9E}" type="slidenum">
              <a:rPr lang="en-US" smtClean="0">
                <a:solidFill>
                  <a:prstClr val="black"/>
                </a:solidFill>
                <a:latin typeface="Calibri"/>
              </a:rPr>
              <a:pPr>
                <a:defRPr/>
              </a:pPr>
              <a:t>27</a:t>
            </a:fld>
            <a:endParaRPr lang="en-US" dirty="0">
              <a:solidFill>
                <a:prstClr val="black"/>
              </a:solidFill>
              <a:latin typeface="Calibri"/>
            </a:endParaRPr>
          </a:p>
        </p:txBody>
      </p:sp>
    </p:spTree>
    <p:extLst>
      <p:ext uri="{BB962C8B-B14F-4D97-AF65-F5344CB8AC3E}">
        <p14:creationId xmlns:p14="http://schemas.microsoft.com/office/powerpoint/2010/main" val="626710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CB468D0F-5633-42A7-B3BC-36CE79F89F6E}" type="slidenum">
              <a:rPr lang="en-US" smtClean="0">
                <a:solidFill>
                  <a:prstClr val="black"/>
                </a:solidFill>
                <a:latin typeface="Calibri"/>
              </a:rPr>
              <a:pPr/>
              <a:t>32</a:t>
            </a:fld>
            <a:endParaRPr lang="en-US">
              <a:solidFill>
                <a:prstClr val="black"/>
              </a:solidFill>
              <a:latin typeface="Calibri"/>
            </a:endParaRPr>
          </a:p>
        </p:txBody>
      </p:sp>
      <p:sp>
        <p:nvSpPr>
          <p:cNvPr id="7475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23DDD33-B2E2-4149-80B0-1BD161528359}" type="slidenum">
              <a:rPr lang="en-US" sz="1200">
                <a:solidFill>
                  <a:prstClr val="black"/>
                </a:solidFill>
                <a:latin typeface="Calibri"/>
              </a:rPr>
              <a:pPr algn="r"/>
              <a:t>32</a:t>
            </a:fld>
            <a:endParaRPr lang="en-US" sz="1200">
              <a:solidFill>
                <a:prstClr val="black"/>
              </a:solidFill>
              <a:latin typeface="Calibri"/>
            </a:endParaRPr>
          </a:p>
        </p:txBody>
      </p:sp>
      <p:sp>
        <p:nvSpPr>
          <p:cNvPr id="74756" name="Rectangle 2"/>
          <p:cNvSpPr>
            <a:spLocks noGrp="1" noRot="1" noChangeAspect="1" noChangeArrowheads="1" noTextEdit="1"/>
          </p:cNvSpPr>
          <p:nvPr>
            <p:ph type="sldImg"/>
          </p:nvPr>
        </p:nvSpPr>
        <p:spPr>
          <a:xfrm>
            <a:off x="381000" y="685800"/>
            <a:ext cx="6096000" cy="3429000"/>
          </a:xfrm>
          <a:ln/>
        </p:spPr>
      </p:sp>
      <p:sp>
        <p:nvSpPr>
          <p:cNvPr id="74757" name="Rectangle 3"/>
          <p:cNvSpPr>
            <a:spLocks noGrp="1" noChangeArrowheads="1"/>
          </p:cNvSpPr>
          <p:nvPr>
            <p:ph type="body" idx="1"/>
          </p:nvPr>
        </p:nvSpPr>
        <p:spPr>
          <a:xfrm>
            <a:off x="685800" y="4343400"/>
            <a:ext cx="5486400" cy="4114800"/>
          </a:xfrm>
          <a:noFill/>
          <a:ln/>
        </p:spPr>
        <p:txBody>
          <a:bodyPr/>
          <a:lstStyle/>
          <a:p>
            <a:pPr eaLnBrk="1" hangingPunct="1">
              <a:buFontTx/>
              <a:buChar char="•"/>
            </a:pPr>
            <a:r>
              <a:rPr lang="en-US" altLang="zh-CN" dirty="0">
                <a:solidFill>
                  <a:srgbClr val="FF0000"/>
                </a:solidFill>
              </a:rPr>
              <a:t>In traditional MPI paradigm. The number of partitions of both modules is typically equal to the number of processor P</a:t>
            </a:r>
          </a:p>
          <a:p>
            <a:pPr eaLnBrk="1" hangingPunct="1">
              <a:buFontTx/>
              <a:buChar char="•"/>
            </a:pPr>
            <a:r>
              <a:rPr lang="en-US" altLang="zh-CN" dirty="0">
                <a:solidFill>
                  <a:srgbClr val="FF0000"/>
                </a:solidFill>
              </a:rPr>
              <a:t>And although the </a:t>
            </a:r>
            <a:r>
              <a:rPr lang="en-US" altLang="zh-CN" dirty="0" err="1">
                <a:solidFill>
                  <a:srgbClr val="FF0000"/>
                </a:solidFill>
              </a:rPr>
              <a:t>i’th</a:t>
            </a:r>
            <a:r>
              <a:rPr lang="en-US" altLang="zh-CN" dirty="0">
                <a:solidFill>
                  <a:srgbClr val="FF0000"/>
                </a:solidFill>
              </a:rPr>
              <a:t> elements of fluid module and solid module are not connected geometrically in the simulation, they are glued together on the </a:t>
            </a:r>
            <a:r>
              <a:rPr lang="en-US" altLang="zh-CN" dirty="0" err="1">
                <a:solidFill>
                  <a:srgbClr val="FF0000"/>
                </a:solidFill>
              </a:rPr>
              <a:t>I’th</a:t>
            </a:r>
            <a:r>
              <a:rPr lang="en-US" altLang="zh-CN" dirty="0">
                <a:solidFill>
                  <a:srgbClr val="FF0000"/>
                </a:solidFill>
              </a:rPr>
              <a:t> processor.</a:t>
            </a:r>
          </a:p>
          <a:p>
            <a:pPr eaLnBrk="1" hangingPunct="1">
              <a:buFontTx/>
              <a:buChar char="•"/>
            </a:pPr>
            <a:r>
              <a:rPr lang="en-US" altLang="zh-CN" dirty="0">
                <a:solidFill>
                  <a:srgbClr val="FF0000"/>
                </a:solidFill>
              </a:rPr>
              <a:t>Under Charm++/AMPI framework, the two modules each get their own set of parallel objects. And the size of the arrays are not restricted or related.</a:t>
            </a:r>
          </a:p>
          <a:p>
            <a:pPr eaLnBrk="1" hangingPunct="1">
              <a:buFontTx/>
              <a:buChar char="•"/>
            </a:pPr>
            <a:r>
              <a:rPr lang="en-US" altLang="zh-CN" dirty="0">
                <a:solidFill>
                  <a:srgbClr val="FF0000"/>
                </a:solidFill>
              </a:rPr>
              <a:t>The benefit of this is performance optimizations and better modularity.</a:t>
            </a:r>
          </a:p>
          <a:p>
            <a:pPr eaLnBrk="1" hangingPunct="1">
              <a:buFontTx/>
              <a:buChar char="•"/>
            </a:pPr>
            <a:r>
              <a:rPr lang="en-US" altLang="zh-CN" dirty="0">
                <a:solidFill>
                  <a:srgbClr val="FF0000"/>
                </a:solidFill>
              </a:rPr>
              <a:t>Problem: due to the asynchronous method invocation, the flow of control is buried deep into the object code</a:t>
            </a:r>
            <a:endParaRPr lang="en-US" dirty="0"/>
          </a:p>
        </p:txBody>
      </p:sp>
    </p:spTree>
    <p:extLst>
      <p:ext uri="{BB962C8B-B14F-4D97-AF65-F5344CB8AC3E}">
        <p14:creationId xmlns:p14="http://schemas.microsoft.com/office/powerpoint/2010/main" val="1871970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Replace “scanned” diagram on the left with a better one, in all the slides that use this.</a:t>
            </a:r>
          </a:p>
          <a:p>
            <a:endParaRPr lang="en-US" dirty="0"/>
          </a:p>
        </p:txBody>
      </p:sp>
      <p:sp>
        <p:nvSpPr>
          <p:cNvPr id="4" name="Slide Number Placeholder 3"/>
          <p:cNvSpPr>
            <a:spLocks noGrp="1"/>
          </p:cNvSpPr>
          <p:nvPr>
            <p:ph type="sldNum" sz="quarter" idx="10"/>
          </p:nvPr>
        </p:nvSpPr>
        <p:spPr/>
        <p:txBody>
          <a:bodyPr/>
          <a:lstStyle/>
          <a:p>
            <a:pPr>
              <a:defRPr/>
            </a:pPr>
            <a:fld id="{BB04B643-C74C-455E-AFCB-1138D85C2B9E}" type="slidenum">
              <a:rPr lang="en-US" smtClean="0"/>
              <a:pPr>
                <a:defRPr/>
              </a:pPr>
              <a:t>34</a:t>
            </a:fld>
            <a:endParaRPr lang="en-US" dirty="0"/>
          </a:p>
        </p:txBody>
      </p:sp>
    </p:spTree>
    <p:extLst>
      <p:ext uri="{BB962C8B-B14F-4D97-AF65-F5344CB8AC3E}">
        <p14:creationId xmlns:p14="http://schemas.microsoft.com/office/powerpoint/2010/main" val="1069476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Structure</a:t>
            </a:r>
            <a:r>
              <a:rPr lang="en-US" baseline="0" dirty="0"/>
              <a:t> of charm program</a:t>
            </a:r>
          </a:p>
          <a:p>
            <a:r>
              <a:rPr lang="en-US" baseline="0" dirty="0"/>
              <a:t>Include </a:t>
            </a:r>
            <a:r>
              <a:rPr lang="en-US" baseline="0" dirty="0" err="1"/>
              <a:t>decl</a:t>
            </a:r>
            <a:r>
              <a:rPr lang="en-US" baseline="0" dirty="0"/>
              <a:t> and </a:t>
            </a:r>
            <a:r>
              <a:rPr lang="en-US" baseline="0" dirty="0" err="1"/>
              <a:t>def</a:t>
            </a:r>
            <a:r>
              <a:rPr lang="en-US" baseline="0" dirty="0"/>
              <a:t> files, generated code</a:t>
            </a:r>
          </a:p>
          <a:p>
            <a:r>
              <a:rPr lang="en-US" baseline="0" dirty="0"/>
              <a:t>Inherit from generated </a:t>
            </a:r>
            <a:r>
              <a:rPr lang="en-US" baseline="0" dirty="0" err="1"/>
              <a:t>chare</a:t>
            </a:r>
            <a:r>
              <a:rPr lang="en-US" baseline="0" dirty="0"/>
              <a:t> class</a:t>
            </a:r>
            <a:endParaRPr lang="en-US" dirty="0"/>
          </a:p>
        </p:txBody>
      </p:sp>
      <p:sp>
        <p:nvSpPr>
          <p:cNvPr id="4" name="Slide Number Placeholder 3"/>
          <p:cNvSpPr>
            <a:spLocks noGrp="1"/>
          </p:cNvSpPr>
          <p:nvPr>
            <p:ph type="sldNum" sz="quarter" idx="10"/>
          </p:nvPr>
        </p:nvSpPr>
        <p:spPr/>
        <p:txBody>
          <a:bodyPr/>
          <a:lstStyle/>
          <a:p>
            <a:fld id="{F379BD3A-AE92-B446-AE91-90358985340C}" type="slidenum">
              <a:rPr lang="en-US" smtClean="0"/>
              <a:t>37</a:t>
            </a:fld>
            <a:endParaRPr lang="en-US"/>
          </a:p>
        </p:txBody>
      </p:sp>
    </p:spTree>
    <p:extLst>
      <p:ext uri="{BB962C8B-B14F-4D97-AF65-F5344CB8AC3E}">
        <p14:creationId xmlns:p14="http://schemas.microsoft.com/office/powerpoint/2010/main" val="1761170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CkExit</a:t>
            </a:r>
            <a:r>
              <a:rPr lang="en-US" dirty="0"/>
              <a:t> global termination</a:t>
            </a:r>
          </a:p>
        </p:txBody>
      </p:sp>
      <p:sp>
        <p:nvSpPr>
          <p:cNvPr id="4" name="Slide Number Placeholder 3"/>
          <p:cNvSpPr>
            <a:spLocks noGrp="1"/>
          </p:cNvSpPr>
          <p:nvPr>
            <p:ph type="sldNum" sz="quarter" idx="10"/>
          </p:nvPr>
        </p:nvSpPr>
        <p:spPr/>
        <p:txBody>
          <a:bodyPr/>
          <a:lstStyle/>
          <a:p>
            <a:fld id="{F379BD3A-AE92-B446-AE91-90358985340C}" type="slidenum">
              <a:rPr lang="en-US" smtClean="0"/>
              <a:t>46</a:t>
            </a:fld>
            <a:endParaRPr lang="en-US"/>
          </a:p>
        </p:txBody>
      </p:sp>
    </p:spTree>
    <p:extLst>
      <p:ext uri="{BB962C8B-B14F-4D97-AF65-F5344CB8AC3E}">
        <p14:creationId xmlns:p14="http://schemas.microsoft.com/office/powerpoint/2010/main" val="880717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9BD3A-AE92-B446-AE91-90358985340C}" type="slidenum">
              <a:rPr lang="en-US" smtClean="0"/>
              <a:t>47</a:t>
            </a:fld>
            <a:endParaRPr lang="en-US"/>
          </a:p>
        </p:txBody>
      </p:sp>
    </p:spTree>
    <p:extLst>
      <p:ext uri="{BB962C8B-B14F-4D97-AF65-F5344CB8AC3E}">
        <p14:creationId xmlns:p14="http://schemas.microsoft.com/office/powerpoint/2010/main" val="2699997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a:t>
            </a:r>
            <a:r>
              <a:rPr lang="en-US" dirty="0" err="1" smtClean="0"/>
              <a:t>bool</a:t>
            </a:r>
            <a:r>
              <a:rPr lang="en-US" dirty="0" smtClean="0"/>
              <a:t> to count</a:t>
            </a:r>
            <a:endParaRPr lang="en-US" dirty="0"/>
          </a:p>
        </p:txBody>
      </p:sp>
      <p:sp>
        <p:nvSpPr>
          <p:cNvPr id="4" name="Slide Number Placeholder 3"/>
          <p:cNvSpPr>
            <a:spLocks noGrp="1"/>
          </p:cNvSpPr>
          <p:nvPr>
            <p:ph type="sldNum" sz="quarter" idx="10"/>
          </p:nvPr>
        </p:nvSpPr>
        <p:spPr/>
        <p:txBody>
          <a:bodyPr/>
          <a:lstStyle/>
          <a:p>
            <a:fld id="{F379BD3A-AE92-B446-AE91-90358985340C}" type="slidenum">
              <a:rPr lang="en-US" smtClean="0"/>
              <a:t>55</a:t>
            </a:fld>
            <a:endParaRPr lang="en-US"/>
          </a:p>
        </p:txBody>
      </p:sp>
    </p:spTree>
    <p:extLst>
      <p:ext uri="{BB962C8B-B14F-4D97-AF65-F5344CB8AC3E}">
        <p14:creationId xmlns:p14="http://schemas.microsoft.com/office/powerpoint/2010/main" val="1650921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9BD3A-AE92-B446-AE91-90358985340C}" type="slidenum">
              <a:rPr lang="en-US" smtClean="0"/>
              <a:t>61</a:t>
            </a:fld>
            <a:endParaRPr lang="en-US"/>
          </a:p>
        </p:txBody>
      </p:sp>
    </p:spTree>
    <p:extLst>
      <p:ext uri="{BB962C8B-B14F-4D97-AF65-F5344CB8AC3E}">
        <p14:creationId xmlns:p14="http://schemas.microsoft.com/office/powerpoint/2010/main" val="90898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79BD3A-AE92-B446-AE91-90358985340C}" type="slidenum">
              <a:rPr lang="en-US" smtClean="0"/>
              <a:t>63</a:t>
            </a:fld>
            <a:endParaRPr lang="en-US"/>
          </a:p>
        </p:txBody>
      </p:sp>
    </p:spTree>
    <p:extLst>
      <p:ext uri="{BB962C8B-B14F-4D97-AF65-F5344CB8AC3E}">
        <p14:creationId xmlns:p14="http://schemas.microsoft.com/office/powerpoint/2010/main" val="1444779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B73A42D-7FD8-6D45-A3F3-8E1559F366C1}"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597697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9BD3A-AE92-B446-AE91-90358985340C}" type="slidenum">
              <a:rPr lang="en-US" smtClean="0"/>
              <a:t>78</a:t>
            </a:fld>
            <a:endParaRPr lang="en-US"/>
          </a:p>
        </p:txBody>
      </p:sp>
    </p:spTree>
    <p:extLst>
      <p:ext uri="{BB962C8B-B14F-4D97-AF65-F5344CB8AC3E}">
        <p14:creationId xmlns:p14="http://schemas.microsoft.com/office/powerpoint/2010/main" val="90898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79BD3A-AE92-B446-AE91-90358985340C}" type="slidenum">
              <a:rPr lang="en-US" smtClean="0"/>
              <a:t>85</a:t>
            </a:fld>
            <a:endParaRPr lang="en-US"/>
          </a:p>
        </p:txBody>
      </p:sp>
    </p:spTree>
    <p:extLst>
      <p:ext uri="{BB962C8B-B14F-4D97-AF65-F5344CB8AC3E}">
        <p14:creationId xmlns:p14="http://schemas.microsoft.com/office/powerpoint/2010/main" val="1444779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79BD3A-AE92-B446-AE91-90358985340C}" type="slidenum">
              <a:rPr lang="en-US" smtClean="0"/>
              <a:t>93</a:t>
            </a:fld>
            <a:endParaRPr lang="en-US"/>
          </a:p>
        </p:txBody>
      </p:sp>
    </p:spTree>
    <p:extLst>
      <p:ext uri="{BB962C8B-B14F-4D97-AF65-F5344CB8AC3E}">
        <p14:creationId xmlns:p14="http://schemas.microsoft.com/office/powerpoint/2010/main" val="1538326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User can specify</a:t>
            </a:r>
            <a:r>
              <a:rPr lang="en-US" baseline="0" dirty="0"/>
              <a:t> load info instead</a:t>
            </a:r>
            <a:endParaRPr lang="en-US" dirty="0"/>
          </a:p>
        </p:txBody>
      </p:sp>
      <p:sp>
        <p:nvSpPr>
          <p:cNvPr id="4" name="Slide Number Placeholder 3"/>
          <p:cNvSpPr>
            <a:spLocks noGrp="1"/>
          </p:cNvSpPr>
          <p:nvPr>
            <p:ph type="sldNum" sz="quarter" idx="10"/>
          </p:nvPr>
        </p:nvSpPr>
        <p:spPr/>
        <p:txBody>
          <a:bodyPr/>
          <a:lstStyle/>
          <a:p>
            <a:fld id="{F379BD3A-AE92-B446-AE91-90358985340C}" type="slidenum">
              <a:rPr lang="en-US" smtClean="0"/>
              <a:t>94</a:t>
            </a:fld>
            <a:endParaRPr lang="en-US"/>
          </a:p>
        </p:txBody>
      </p:sp>
    </p:spTree>
    <p:extLst>
      <p:ext uri="{BB962C8B-B14F-4D97-AF65-F5344CB8AC3E}">
        <p14:creationId xmlns:p14="http://schemas.microsoft.com/office/powerpoint/2010/main" val="1820205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79BD3A-AE92-B446-AE91-90358985340C}" type="slidenum">
              <a:rPr lang="en-US" smtClean="0"/>
              <a:t>95</a:t>
            </a:fld>
            <a:endParaRPr lang="en-US"/>
          </a:p>
        </p:txBody>
      </p:sp>
    </p:spTree>
    <p:extLst>
      <p:ext uri="{BB962C8B-B14F-4D97-AF65-F5344CB8AC3E}">
        <p14:creationId xmlns:p14="http://schemas.microsoft.com/office/powerpoint/2010/main" val="4227662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79BD3A-AE92-B446-AE91-90358985340C}" type="slidenum">
              <a:rPr lang="en-US" smtClean="0"/>
              <a:t>96</a:t>
            </a:fld>
            <a:endParaRPr lang="en-US"/>
          </a:p>
        </p:txBody>
      </p:sp>
    </p:spTree>
    <p:extLst>
      <p:ext uri="{BB962C8B-B14F-4D97-AF65-F5344CB8AC3E}">
        <p14:creationId xmlns:p14="http://schemas.microsoft.com/office/powerpoint/2010/main" val="2956646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PUP</a:t>
            </a:r>
            <a:r>
              <a:rPr lang="en-US" baseline="0" dirty="0"/>
              <a:t> later</a:t>
            </a:r>
            <a:endParaRPr lang="en-US" dirty="0"/>
          </a:p>
        </p:txBody>
      </p:sp>
      <p:sp>
        <p:nvSpPr>
          <p:cNvPr id="4" name="Slide Number Placeholder 3"/>
          <p:cNvSpPr>
            <a:spLocks noGrp="1"/>
          </p:cNvSpPr>
          <p:nvPr>
            <p:ph type="sldNum" sz="quarter" idx="10"/>
          </p:nvPr>
        </p:nvSpPr>
        <p:spPr/>
        <p:txBody>
          <a:bodyPr/>
          <a:lstStyle/>
          <a:p>
            <a:fld id="{F379BD3A-AE92-B446-AE91-90358985340C}" type="slidenum">
              <a:rPr lang="en-US" smtClean="0"/>
              <a:t>97</a:t>
            </a:fld>
            <a:endParaRPr lang="en-US"/>
          </a:p>
        </p:txBody>
      </p:sp>
    </p:spTree>
    <p:extLst>
      <p:ext uri="{BB962C8B-B14F-4D97-AF65-F5344CB8AC3E}">
        <p14:creationId xmlns:p14="http://schemas.microsoft.com/office/powerpoint/2010/main" val="1679711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9BD3A-AE92-B446-AE91-90358985340C}" type="slidenum">
              <a:rPr lang="en-US" smtClean="0"/>
              <a:t>98</a:t>
            </a:fld>
            <a:endParaRPr lang="en-US"/>
          </a:p>
        </p:txBody>
      </p:sp>
    </p:spTree>
    <p:extLst>
      <p:ext uri="{BB962C8B-B14F-4D97-AF65-F5344CB8AC3E}">
        <p14:creationId xmlns:p14="http://schemas.microsoft.com/office/powerpoint/2010/main" val="42364753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9BD3A-AE92-B446-AE91-90358985340C}" type="slidenum">
              <a:rPr lang="en-US" smtClean="0"/>
              <a:t>99</a:t>
            </a:fld>
            <a:endParaRPr lang="en-US"/>
          </a:p>
        </p:txBody>
      </p:sp>
    </p:spTree>
    <p:extLst>
      <p:ext uri="{BB962C8B-B14F-4D97-AF65-F5344CB8AC3E}">
        <p14:creationId xmlns:p14="http://schemas.microsoft.com/office/powerpoint/2010/main" val="649197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79BD3A-AE92-B446-AE91-90358985340C}" type="slidenum">
              <a:rPr lang="en-US" smtClean="0"/>
              <a:t>100</a:t>
            </a:fld>
            <a:endParaRPr lang="en-US"/>
          </a:p>
        </p:txBody>
      </p:sp>
    </p:spTree>
    <p:extLst>
      <p:ext uri="{BB962C8B-B14F-4D97-AF65-F5344CB8AC3E}">
        <p14:creationId xmlns:p14="http://schemas.microsoft.com/office/powerpoint/2010/main" val="448677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Certain member functions of certain </a:t>
            </a:r>
            <a:r>
              <a:rPr lang="en-US" dirty="0"/>
              <a:t>classes are globally visible</a:t>
            </a:r>
          </a:p>
          <a:p>
            <a:r>
              <a:rPr lang="en-US" sz="1200" dirty="0"/>
              <a:t>Invocation of a member function may lead to communication</a:t>
            </a:r>
          </a:p>
        </p:txBody>
      </p:sp>
      <p:sp>
        <p:nvSpPr>
          <p:cNvPr id="4" name="Slide Number Placeholder 3"/>
          <p:cNvSpPr>
            <a:spLocks noGrp="1"/>
          </p:cNvSpPr>
          <p:nvPr>
            <p:ph type="sldNum" sz="quarter" idx="10"/>
          </p:nvPr>
        </p:nvSpPr>
        <p:spPr/>
        <p:txBody>
          <a:bodyPr/>
          <a:lstStyle/>
          <a:p>
            <a:fld id="{AB73A42D-7FD8-6D45-A3F3-8E1559F366C1}"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1659872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79BD3A-AE92-B446-AE91-90358985340C}" type="slidenum">
              <a:rPr lang="en-US" smtClean="0"/>
              <a:t>101</a:t>
            </a:fld>
            <a:endParaRPr lang="en-US"/>
          </a:p>
        </p:txBody>
      </p:sp>
    </p:spTree>
    <p:extLst>
      <p:ext uri="{BB962C8B-B14F-4D97-AF65-F5344CB8AC3E}">
        <p14:creationId xmlns:p14="http://schemas.microsoft.com/office/powerpoint/2010/main" val="37087618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79BD3A-AE92-B446-AE91-90358985340C}" type="slidenum">
              <a:rPr lang="en-US" smtClean="0"/>
              <a:t>102</a:t>
            </a:fld>
            <a:endParaRPr lang="en-US"/>
          </a:p>
        </p:txBody>
      </p:sp>
    </p:spTree>
    <p:extLst>
      <p:ext uri="{BB962C8B-B14F-4D97-AF65-F5344CB8AC3E}">
        <p14:creationId xmlns:p14="http://schemas.microsoft.com/office/powerpoint/2010/main" val="2844057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79BD3A-AE92-B446-AE91-90358985340C}" type="slidenum">
              <a:rPr lang="en-US" smtClean="0"/>
              <a:t>103</a:t>
            </a:fld>
            <a:endParaRPr lang="en-US"/>
          </a:p>
        </p:txBody>
      </p:sp>
    </p:spTree>
    <p:extLst>
      <p:ext uri="{BB962C8B-B14F-4D97-AF65-F5344CB8AC3E}">
        <p14:creationId xmlns:p14="http://schemas.microsoft.com/office/powerpoint/2010/main" val="18888287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PUP bytes</a:t>
            </a:r>
            <a:r>
              <a:rPr lang="en-US" baseline="0" dirty="0"/>
              <a:t> </a:t>
            </a:r>
            <a:r>
              <a:rPr lang="en-US" baseline="0"/>
              <a:t>in manual</a:t>
            </a:r>
            <a:endParaRPr lang="en-US"/>
          </a:p>
        </p:txBody>
      </p:sp>
      <p:sp>
        <p:nvSpPr>
          <p:cNvPr id="4" name="Slide Number Placeholder 3"/>
          <p:cNvSpPr>
            <a:spLocks noGrp="1"/>
          </p:cNvSpPr>
          <p:nvPr>
            <p:ph type="sldNum" sz="quarter" idx="10"/>
          </p:nvPr>
        </p:nvSpPr>
        <p:spPr/>
        <p:txBody>
          <a:bodyPr/>
          <a:lstStyle/>
          <a:p>
            <a:fld id="{F379BD3A-AE92-B446-AE91-90358985340C}" type="slidenum">
              <a:rPr lang="en-US" smtClean="0"/>
              <a:t>104</a:t>
            </a:fld>
            <a:endParaRPr lang="en-US"/>
          </a:p>
        </p:txBody>
      </p:sp>
    </p:spTree>
    <p:extLst>
      <p:ext uri="{BB962C8B-B14F-4D97-AF65-F5344CB8AC3E}">
        <p14:creationId xmlns:p14="http://schemas.microsoft.com/office/powerpoint/2010/main" val="27380536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79BD3A-AE92-B446-AE91-90358985340C}" type="slidenum">
              <a:rPr lang="en-US" smtClean="0"/>
              <a:t>105</a:t>
            </a:fld>
            <a:endParaRPr lang="en-US"/>
          </a:p>
        </p:txBody>
      </p:sp>
    </p:spTree>
    <p:extLst>
      <p:ext uri="{BB962C8B-B14F-4D97-AF65-F5344CB8AC3E}">
        <p14:creationId xmlns:p14="http://schemas.microsoft.com/office/powerpoint/2010/main" val="12121669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79BD3A-AE92-B446-AE91-90358985340C}" type="slidenum">
              <a:rPr lang="en-US" smtClean="0"/>
              <a:t>106</a:t>
            </a:fld>
            <a:endParaRPr lang="en-US"/>
          </a:p>
        </p:txBody>
      </p:sp>
    </p:spTree>
    <p:extLst>
      <p:ext uri="{BB962C8B-B14F-4D97-AF65-F5344CB8AC3E}">
        <p14:creationId xmlns:p14="http://schemas.microsoft.com/office/powerpoint/2010/main" val="37739345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 can be </a:t>
            </a:r>
            <a:r>
              <a:rPr lang="en-US"/>
              <a:t>different number</a:t>
            </a:r>
            <a:endParaRPr lang="en-US" dirty="0"/>
          </a:p>
        </p:txBody>
      </p:sp>
      <p:sp>
        <p:nvSpPr>
          <p:cNvPr id="4" name="Slide Number Placeholder 3"/>
          <p:cNvSpPr>
            <a:spLocks noGrp="1"/>
          </p:cNvSpPr>
          <p:nvPr>
            <p:ph type="sldNum" sz="quarter" idx="10"/>
          </p:nvPr>
        </p:nvSpPr>
        <p:spPr/>
        <p:txBody>
          <a:bodyPr/>
          <a:lstStyle/>
          <a:p>
            <a:fld id="{F379BD3A-AE92-B446-AE91-90358985340C}" type="slidenum">
              <a:rPr lang="en-US" smtClean="0"/>
              <a:t>107</a:t>
            </a:fld>
            <a:endParaRPr lang="en-US"/>
          </a:p>
        </p:txBody>
      </p:sp>
    </p:spTree>
    <p:extLst>
      <p:ext uri="{BB962C8B-B14F-4D97-AF65-F5344CB8AC3E}">
        <p14:creationId xmlns:p14="http://schemas.microsoft.com/office/powerpoint/2010/main" val="32020432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79BD3A-AE92-B446-AE91-90358985340C}" type="slidenum">
              <a:rPr lang="en-US" smtClean="0"/>
              <a:t>108</a:t>
            </a:fld>
            <a:endParaRPr lang="en-US"/>
          </a:p>
        </p:txBody>
      </p:sp>
    </p:spTree>
    <p:extLst>
      <p:ext uri="{BB962C8B-B14F-4D97-AF65-F5344CB8AC3E}">
        <p14:creationId xmlns:p14="http://schemas.microsoft.com/office/powerpoint/2010/main" val="19725540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79BD3A-AE92-B446-AE91-90358985340C}" type="slidenum">
              <a:rPr lang="en-US" smtClean="0"/>
              <a:t>109</a:t>
            </a:fld>
            <a:endParaRPr lang="en-US"/>
          </a:p>
        </p:txBody>
      </p:sp>
    </p:spTree>
    <p:extLst>
      <p:ext uri="{BB962C8B-B14F-4D97-AF65-F5344CB8AC3E}">
        <p14:creationId xmlns:p14="http://schemas.microsoft.com/office/powerpoint/2010/main" val="11833340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79BD3A-AE92-B446-AE91-90358985340C}" type="slidenum">
              <a:rPr lang="en-US" smtClean="0"/>
              <a:t>110</a:t>
            </a:fld>
            <a:endParaRPr lang="en-US"/>
          </a:p>
        </p:txBody>
      </p:sp>
    </p:spTree>
    <p:extLst>
      <p:ext uri="{BB962C8B-B14F-4D97-AF65-F5344CB8AC3E}">
        <p14:creationId xmlns:p14="http://schemas.microsoft.com/office/powerpoint/2010/main" val="38614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B73A42D-7FD8-6D45-A3F3-8E1559F366C1}"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5976974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79BD3A-AE92-B446-AE91-90358985340C}" type="slidenum">
              <a:rPr lang="en-US" smtClean="0"/>
              <a:t>114</a:t>
            </a:fld>
            <a:endParaRPr lang="en-US"/>
          </a:p>
        </p:txBody>
      </p:sp>
    </p:spTree>
    <p:extLst>
      <p:ext uri="{BB962C8B-B14F-4D97-AF65-F5344CB8AC3E}">
        <p14:creationId xmlns:p14="http://schemas.microsoft.com/office/powerpoint/2010/main" val="15302279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F4D5E-EC34-BC40-81FA-0B854D990F5C}" type="slidenum">
              <a:rPr lang="en-US" smtClean="0"/>
              <a:t>116</a:t>
            </a:fld>
            <a:endParaRPr lang="en-US" dirty="0"/>
          </a:p>
        </p:txBody>
      </p:sp>
    </p:spTree>
    <p:extLst>
      <p:ext uri="{BB962C8B-B14F-4D97-AF65-F5344CB8AC3E}">
        <p14:creationId xmlns:p14="http://schemas.microsoft.com/office/powerpoint/2010/main" val="5930754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F4D5E-EC34-BC40-81FA-0B854D990F5C}" type="slidenum">
              <a:rPr lang="en-US" smtClean="0"/>
              <a:t>117</a:t>
            </a:fld>
            <a:endParaRPr lang="en-US" dirty="0"/>
          </a:p>
        </p:txBody>
      </p:sp>
    </p:spTree>
    <p:extLst>
      <p:ext uri="{BB962C8B-B14F-4D97-AF65-F5344CB8AC3E}">
        <p14:creationId xmlns:p14="http://schemas.microsoft.com/office/powerpoint/2010/main" val="13025954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Just</a:t>
            </a:r>
            <a:r>
              <a:rPr lang="en-US" baseline="0" dirty="0"/>
              <a:t> say.. The rest of the code remains the same.. (Unless we want to show the </a:t>
            </a:r>
            <a:r>
              <a:rPr lang="en-US" baseline="0" dirty="0" err="1"/>
              <a:t>Fib_SDAG_CODE</a:t>
            </a:r>
            <a:r>
              <a:rPr lang="en-US" baseline="0" dirty="0"/>
              <a:t> macro)</a:t>
            </a:r>
            <a:endParaRPr lang="en-US" dirty="0"/>
          </a:p>
        </p:txBody>
      </p:sp>
      <p:sp>
        <p:nvSpPr>
          <p:cNvPr id="4" name="Slide Number Placeholder 3"/>
          <p:cNvSpPr>
            <a:spLocks noGrp="1"/>
          </p:cNvSpPr>
          <p:nvPr>
            <p:ph type="sldNum" sz="quarter" idx="10"/>
          </p:nvPr>
        </p:nvSpPr>
        <p:spPr/>
        <p:txBody>
          <a:bodyPr/>
          <a:lstStyle/>
          <a:p>
            <a:fld id="{F379BD3A-AE92-B446-AE91-90358985340C}" type="slidenum">
              <a:rPr lang="en-US" smtClean="0"/>
              <a:t>126</a:t>
            </a:fld>
            <a:endParaRPr lang="en-US"/>
          </a:p>
        </p:txBody>
      </p:sp>
    </p:spTree>
    <p:extLst>
      <p:ext uri="{BB962C8B-B14F-4D97-AF65-F5344CB8AC3E}">
        <p14:creationId xmlns:p14="http://schemas.microsoft.com/office/powerpoint/2010/main" val="20256933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79BD3A-AE92-B446-AE91-90358985340C}" type="slidenum">
              <a:rPr lang="en-US" smtClean="0"/>
              <a:t>135</a:t>
            </a:fld>
            <a:endParaRPr lang="en-US"/>
          </a:p>
        </p:txBody>
      </p:sp>
    </p:spTree>
    <p:extLst>
      <p:ext uri="{BB962C8B-B14F-4D97-AF65-F5344CB8AC3E}">
        <p14:creationId xmlns:p14="http://schemas.microsoft.com/office/powerpoint/2010/main" val="15212876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6FB12-6AF9-E842-871A-4D20F96D4CA7}" type="slidenum">
              <a:rPr lang="en-US" smtClean="0"/>
              <a:t>143</a:t>
            </a:fld>
            <a:endParaRPr lang="en-US"/>
          </a:p>
        </p:txBody>
      </p:sp>
    </p:spTree>
    <p:extLst>
      <p:ext uri="{BB962C8B-B14F-4D97-AF65-F5344CB8AC3E}">
        <p14:creationId xmlns:p14="http://schemas.microsoft.com/office/powerpoint/2010/main" val="35571300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6989B75F-3823-4297-818F-185019A4CB0F}" type="slidenum">
              <a:rPr lang="en-US" smtClean="0">
                <a:solidFill>
                  <a:prstClr val="black"/>
                </a:solidFill>
              </a:rPr>
              <a:pPr/>
              <a:t>147</a:t>
            </a:fld>
            <a:endParaRPr lang="en-US" dirty="0">
              <a:solidFill>
                <a:prstClr val="black"/>
              </a:solidFill>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spcBef>
                <a:spcPct val="0"/>
              </a:spcBef>
            </a:pPr>
            <a:endParaRPr lang="en-US" dirty="0"/>
          </a:p>
        </p:txBody>
      </p:sp>
    </p:spTree>
    <p:extLst>
      <p:ext uri="{BB962C8B-B14F-4D97-AF65-F5344CB8AC3E}">
        <p14:creationId xmlns:p14="http://schemas.microsoft.com/office/powerpoint/2010/main" val="10060179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n-US"/>
          </a:p>
        </p:txBody>
      </p:sp>
      <p:sp>
        <p:nvSpPr>
          <p:cNvPr id="80900" name="Slide Number Placeholder 3"/>
          <p:cNvSpPr>
            <a:spLocks noGrp="1"/>
          </p:cNvSpPr>
          <p:nvPr>
            <p:ph type="sldNum" sz="quarter" idx="5"/>
          </p:nvPr>
        </p:nvSpPr>
        <p:spPr>
          <a:noFill/>
        </p:spPr>
        <p:txBody>
          <a:bodyPr/>
          <a:lstStyle/>
          <a:p>
            <a:fld id="{B6C9B5E5-857B-4897-A1D5-E0801B03E2E1}" type="slidenum">
              <a:rPr lang="en-US" smtClean="0">
                <a:solidFill>
                  <a:prstClr val="black"/>
                </a:solidFill>
              </a:rPr>
              <a:pPr/>
              <a:t>150</a:t>
            </a:fld>
            <a:endParaRPr lang="en-US">
              <a:solidFill>
                <a:prstClr val="black"/>
              </a:solidFill>
            </a:endParaRPr>
          </a:p>
        </p:txBody>
      </p:sp>
    </p:spTree>
    <p:extLst>
      <p:ext uri="{BB962C8B-B14F-4D97-AF65-F5344CB8AC3E}">
        <p14:creationId xmlns:p14="http://schemas.microsoft.com/office/powerpoint/2010/main" val="36597579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endParaRPr lang="en-US"/>
          </a:p>
        </p:txBody>
      </p:sp>
      <p:sp>
        <p:nvSpPr>
          <p:cNvPr id="83972" name="Slide Number Placeholder 3"/>
          <p:cNvSpPr>
            <a:spLocks noGrp="1"/>
          </p:cNvSpPr>
          <p:nvPr>
            <p:ph type="sldNum" sz="quarter" idx="5"/>
          </p:nvPr>
        </p:nvSpPr>
        <p:spPr>
          <a:noFill/>
        </p:spPr>
        <p:txBody>
          <a:bodyPr/>
          <a:lstStyle/>
          <a:p>
            <a:fld id="{EE78B880-E8AD-4024-A663-89DF08C40C17}" type="slidenum">
              <a:rPr lang="en-US" smtClean="0">
                <a:solidFill>
                  <a:prstClr val="black"/>
                </a:solidFill>
              </a:rPr>
              <a:pPr/>
              <a:t>155</a:t>
            </a:fld>
            <a:endParaRPr lang="en-US">
              <a:solidFill>
                <a:prstClr val="black"/>
              </a:solidFill>
            </a:endParaRPr>
          </a:p>
        </p:txBody>
      </p:sp>
    </p:spTree>
    <p:extLst>
      <p:ext uri="{BB962C8B-B14F-4D97-AF65-F5344CB8AC3E}">
        <p14:creationId xmlns:p14="http://schemas.microsoft.com/office/powerpoint/2010/main" val="30692574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6"/>
          <p:cNvSpPr>
            <a:spLocks noGrp="1" noChangeArrowheads="1"/>
          </p:cNvSpPr>
          <p:nvPr>
            <p:ph type="sldNum" sz="quarter" idx="5"/>
          </p:nvPr>
        </p:nvSpPr>
        <p:spPr>
          <a:noFill/>
        </p:spPr>
        <p:txBody>
          <a:bodyPr/>
          <a:lstStyle/>
          <a:p>
            <a:pPr>
              <a:buFont typeface="Wingdings" pitchFamily="2" charset="2"/>
              <a:buNone/>
            </a:pPr>
            <a:fld id="{E2E818AB-2371-4964-85FF-94597A855A56}" type="slidenum">
              <a:rPr lang="en-US" smtClean="0">
                <a:solidFill>
                  <a:prstClr val="black"/>
                </a:solidFill>
                <a:ea typeface="DejaVu Sans"/>
                <a:cs typeface="DejaVu Sans"/>
              </a:rPr>
              <a:pPr>
                <a:buFont typeface="Wingdings" pitchFamily="2" charset="2"/>
                <a:buNone/>
              </a:pPr>
              <a:t>158</a:t>
            </a:fld>
            <a:endParaRPr lang="en-US">
              <a:solidFill>
                <a:prstClr val="black"/>
              </a:solidFill>
              <a:ea typeface="DejaVu Sans"/>
              <a:cs typeface="DejaVu Sans"/>
            </a:endParaRPr>
          </a:p>
        </p:txBody>
      </p:sp>
      <p:sp>
        <p:nvSpPr>
          <p:cNvPr id="86019" name="Rectangle 1"/>
          <p:cNvSpPr>
            <a:spLocks noGrp="1" noRot="1" noChangeAspect="1" noChangeArrowheads="1" noTextEdit="1"/>
          </p:cNvSpPr>
          <p:nvPr>
            <p:ph type="sldImg"/>
          </p:nvPr>
        </p:nvSpPr>
        <p:spPr>
          <a:xfrm>
            <a:off x="382588" y="693738"/>
            <a:ext cx="6091237" cy="3427412"/>
          </a:xfrm>
          <a:solidFill>
            <a:srgbClr val="FFFFFF"/>
          </a:solidFill>
          <a:ln/>
        </p:spPr>
      </p:sp>
      <p:sp>
        <p:nvSpPr>
          <p:cNvPr id="86020" name="Rectangle 2"/>
          <p:cNvSpPr>
            <a:spLocks noGrp="1" noChangeArrowheads="1"/>
          </p:cNvSpPr>
          <p:nvPr>
            <p:ph type="body" idx="1"/>
          </p:nvPr>
        </p:nvSpPr>
        <p:spPr>
          <a:xfrm>
            <a:off x="1046163" y="4352925"/>
            <a:ext cx="4770437" cy="3478213"/>
          </a:xfrm>
          <a:noFill/>
          <a:ln/>
        </p:spPr>
        <p:txBody>
          <a:bodyPr wrap="none" anchor="ctr"/>
          <a:lstStyle/>
          <a:p>
            <a:endParaRPr lang="en-US"/>
          </a:p>
        </p:txBody>
      </p:sp>
    </p:spTree>
    <p:extLst>
      <p:ext uri="{BB962C8B-B14F-4D97-AF65-F5344CB8AC3E}">
        <p14:creationId xmlns:p14="http://schemas.microsoft.com/office/powerpoint/2010/main" val="1915228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AB73A42D-7FD8-6D45-A3F3-8E1559F366C1}"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5976974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endParaRPr lang="en-US"/>
          </a:p>
        </p:txBody>
      </p:sp>
      <p:sp>
        <p:nvSpPr>
          <p:cNvPr id="87044" name="Slide Number Placeholder 3"/>
          <p:cNvSpPr>
            <a:spLocks noGrp="1"/>
          </p:cNvSpPr>
          <p:nvPr>
            <p:ph type="sldNum" sz="quarter" idx="5"/>
          </p:nvPr>
        </p:nvSpPr>
        <p:spPr>
          <a:noFill/>
        </p:spPr>
        <p:txBody>
          <a:bodyPr/>
          <a:lstStyle/>
          <a:p>
            <a:fld id="{9328E3EC-1AC2-4C7F-9FB1-ACB7D677956F}" type="slidenum">
              <a:rPr lang="en-US" smtClean="0">
                <a:solidFill>
                  <a:prstClr val="black"/>
                </a:solidFill>
              </a:rPr>
              <a:pPr/>
              <a:t>159</a:t>
            </a:fld>
            <a:endParaRPr lang="en-US">
              <a:solidFill>
                <a:prstClr val="black"/>
              </a:solidFill>
            </a:endParaRPr>
          </a:p>
        </p:txBody>
      </p:sp>
    </p:spTree>
    <p:extLst>
      <p:ext uri="{BB962C8B-B14F-4D97-AF65-F5344CB8AC3E}">
        <p14:creationId xmlns:p14="http://schemas.microsoft.com/office/powerpoint/2010/main" val="3823691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p>
            <a:pPr>
              <a:defRPr/>
            </a:pPr>
            <a:fld id="{1FDEB584-72AC-4157-82AC-C14716AE2A15}" type="slidenum">
              <a:rPr lang="en-US" smtClean="0">
                <a:solidFill>
                  <a:prstClr val="black"/>
                </a:solidFill>
              </a:rPr>
              <a:pPr>
                <a:defRPr/>
              </a:pPr>
              <a:t>169</a:t>
            </a:fld>
            <a:endParaRPr lang="en-US">
              <a:solidFill>
                <a:prstClr val="black"/>
              </a:solidFill>
            </a:endParaRPr>
          </a:p>
        </p:txBody>
      </p:sp>
      <p:sp>
        <p:nvSpPr>
          <p:cNvPr id="44035" name="Slide Image Placeholder 1"/>
          <p:cNvSpPr>
            <a:spLocks noGrp="1" noRot="1" noChangeAspect="1" noTextEdit="1"/>
          </p:cNvSpPr>
          <p:nvPr>
            <p:ph type="sldImg"/>
          </p:nvPr>
        </p:nvSpPr>
        <p:spPr>
          <a:ln/>
        </p:spPr>
      </p:sp>
      <p:sp>
        <p:nvSpPr>
          <p:cNvPr id="44036" name="Notes Placeholder 2"/>
          <p:cNvSpPr>
            <a:spLocks noGrp="1"/>
          </p:cNvSpPr>
          <p:nvPr>
            <p:ph type="body" idx="1"/>
          </p:nvPr>
        </p:nvSpPr>
        <p:spPr>
          <a:noFill/>
          <a:ln/>
        </p:spPr>
        <p:txBody>
          <a:bodyPr/>
          <a:lstStyle/>
          <a:p>
            <a:pPr eaLnBrk="1" hangingPunct="1"/>
            <a:endParaRPr lang="en-US"/>
          </a:p>
        </p:txBody>
      </p:sp>
      <p:sp>
        <p:nvSpPr>
          <p:cNvPr id="44037"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defTabSz="914400" fontAlgn="base">
              <a:spcBef>
                <a:spcPct val="0"/>
              </a:spcBef>
              <a:spcAft>
                <a:spcPct val="0"/>
              </a:spcAft>
            </a:pPr>
            <a:fld id="{99E43824-E80C-432F-93B1-6A3B1B74C478}" type="slidenum">
              <a:rPr lang="en-US" sz="1200">
                <a:solidFill>
                  <a:prstClr val="black"/>
                </a:solidFill>
                <a:latin typeface="Times New Roman" pitchFamily="18" charset="0"/>
              </a:rPr>
              <a:pPr algn="r" defTabSz="914400" fontAlgn="base">
                <a:spcBef>
                  <a:spcPct val="0"/>
                </a:spcBef>
                <a:spcAft>
                  <a:spcPct val="0"/>
                </a:spcAft>
              </a:pPr>
              <a:t>169</a:t>
            </a:fld>
            <a:endParaRPr lang="en-US" sz="1200">
              <a:solidFill>
                <a:prstClr val="black"/>
              </a:solidFill>
              <a:latin typeface="Times New Roman" pitchFamily="18" charset="0"/>
            </a:endParaRPr>
          </a:p>
        </p:txBody>
      </p:sp>
    </p:spTree>
    <p:extLst>
      <p:ext uri="{BB962C8B-B14F-4D97-AF65-F5344CB8AC3E}">
        <p14:creationId xmlns:p14="http://schemas.microsoft.com/office/powerpoint/2010/main" val="81986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04B643-C74C-455E-AFCB-1138D85C2B9E}" type="slidenum">
              <a:rPr lang="en-US" smtClean="0">
                <a:solidFill>
                  <a:prstClr val="black"/>
                </a:solidFill>
              </a:rPr>
              <a:pPr>
                <a:defRPr/>
              </a:pPr>
              <a:t>172</a:t>
            </a:fld>
            <a:endParaRPr lang="en-US" dirty="0">
              <a:solidFill>
                <a:prstClr val="black"/>
              </a:solidFill>
            </a:endParaRPr>
          </a:p>
        </p:txBody>
      </p:sp>
    </p:spTree>
    <p:extLst>
      <p:ext uri="{BB962C8B-B14F-4D97-AF65-F5344CB8AC3E}">
        <p14:creationId xmlns:p14="http://schemas.microsoft.com/office/powerpoint/2010/main" val="2709625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B73A42D-7FD8-6D45-A3F3-8E1559F366C1}"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2715888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04B643-C74C-455E-AFCB-1138D85C2B9E}" type="slidenum">
              <a:rPr lang="en-US" smtClean="0">
                <a:solidFill>
                  <a:prstClr val="black"/>
                </a:solidFill>
                <a:latin typeface="Calibri"/>
              </a:rPr>
              <a:pPr>
                <a:defRPr/>
              </a:pPr>
              <a:t>14</a:t>
            </a:fld>
            <a:endParaRPr lang="en-US" dirty="0">
              <a:solidFill>
                <a:prstClr val="black"/>
              </a:solidFill>
              <a:latin typeface="Calibri"/>
            </a:endParaRPr>
          </a:p>
        </p:txBody>
      </p:sp>
    </p:spTree>
    <p:extLst>
      <p:ext uri="{BB962C8B-B14F-4D97-AF65-F5344CB8AC3E}">
        <p14:creationId xmlns:p14="http://schemas.microsoft.com/office/powerpoint/2010/main" val="3709779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381000" y="685800"/>
            <a:ext cx="6096000" cy="3429000"/>
          </a:xfrm>
          <a:ln/>
        </p:spPr>
      </p:sp>
      <p:sp>
        <p:nvSpPr>
          <p:cNvPr id="72707" name="Notes Placeholder 2"/>
          <p:cNvSpPr>
            <a:spLocks noGrp="1"/>
          </p:cNvSpPr>
          <p:nvPr>
            <p:ph type="body" idx="1"/>
          </p:nvPr>
        </p:nvSpPr>
        <p:spPr>
          <a:noFill/>
          <a:ln/>
        </p:spPr>
        <p:txBody>
          <a:bodyPr/>
          <a:lstStyle/>
          <a:p>
            <a:pPr eaLnBrk="1" hangingPunct="1">
              <a:spcBef>
                <a:spcPct val="0"/>
              </a:spcBef>
            </a:pPr>
            <a:endParaRPr lang="en-US"/>
          </a:p>
        </p:txBody>
      </p:sp>
      <p:sp>
        <p:nvSpPr>
          <p:cNvPr id="72708" name="Slide Number Placeholder 3"/>
          <p:cNvSpPr>
            <a:spLocks noGrp="1"/>
          </p:cNvSpPr>
          <p:nvPr>
            <p:ph type="sldNum" sz="quarter" idx="5"/>
          </p:nvPr>
        </p:nvSpPr>
        <p:spPr>
          <a:noFill/>
        </p:spPr>
        <p:txBody>
          <a:bodyPr/>
          <a:lstStyle/>
          <a:p>
            <a:fld id="{B98A32BC-DF91-4241-B023-45A0A6115125}" type="slidenum">
              <a:rPr lang="en-US" smtClean="0"/>
              <a:pPr/>
              <a:t>15</a:t>
            </a:fld>
            <a:endParaRPr lang="en-US"/>
          </a:p>
        </p:txBody>
      </p:sp>
    </p:spTree>
    <p:extLst>
      <p:ext uri="{BB962C8B-B14F-4D97-AF65-F5344CB8AC3E}">
        <p14:creationId xmlns:p14="http://schemas.microsoft.com/office/powerpoint/2010/main" val="439042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79BD3A-AE92-B446-AE91-90358985340C}" type="slidenum">
              <a:rPr lang="en-US" smtClean="0"/>
              <a:t>18</a:t>
            </a:fld>
            <a:endParaRPr lang="en-US"/>
          </a:p>
        </p:txBody>
      </p:sp>
    </p:spTree>
    <p:extLst>
      <p:ext uri="{BB962C8B-B14F-4D97-AF65-F5344CB8AC3E}">
        <p14:creationId xmlns:p14="http://schemas.microsoft.com/office/powerpoint/2010/main" val="787120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transition xmlns:p14="http://schemas.microsoft.com/office/powerpoint/2010/mai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transition xmlns:p14="http://schemas.microsoft.com/office/powerpoint/2010/mai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2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2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05" y="1734128"/>
            <a:ext cx="11873239" cy="698493"/>
          </a:xfrm>
        </p:spPr>
        <p:txBody>
          <a:bodyPr anchor="b">
            <a:normAutofit/>
          </a:bodyPr>
          <a:lstStyle>
            <a:lvl1pPr algn="ctr">
              <a:defRPr sz="4400" cap="sm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873235" y="2849782"/>
            <a:ext cx="8534400" cy="700402"/>
          </a:xfrm>
        </p:spPr>
        <p:txBody>
          <a:bodyPr/>
          <a:lstStyle>
            <a:lvl1pPr marL="0" indent="0" algn="ct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cxnSp>
        <p:nvCxnSpPr>
          <p:cNvPr id="8" name="Straight Connector 7"/>
          <p:cNvCxnSpPr/>
          <p:nvPr/>
        </p:nvCxnSpPr>
        <p:spPr>
          <a:xfrm>
            <a:off x="914400" y="2444811"/>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ubtitle 2"/>
          <p:cNvSpPr txBox="1">
            <a:spLocks/>
          </p:cNvSpPr>
          <p:nvPr/>
        </p:nvSpPr>
        <p:spPr>
          <a:xfrm>
            <a:off x="1873235" y="4774277"/>
            <a:ext cx="8534400" cy="700402"/>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buClr>
                <a:srgbClr val="93A299"/>
              </a:buClr>
            </a:pPr>
            <a:fld id="{B07CD00D-ECE2-B341-910C-3E5E7B4740E6}" type="datetime4">
              <a:rPr lang="en-US" sz="2400" smtClean="0">
                <a:solidFill>
                  <a:srgbClr val="292934">
                    <a:lumMod val="75000"/>
                    <a:lumOff val="25000"/>
                  </a:srgbClr>
                </a:solidFill>
                <a:cs typeface="Times New Roman"/>
              </a:rPr>
              <a:pPr>
                <a:buClr>
                  <a:srgbClr val="93A299"/>
                </a:buClr>
              </a:pPr>
              <a:t>April 12, 2018</a:t>
            </a:fld>
            <a:endParaRPr lang="en-US" sz="2400" dirty="0">
              <a:solidFill>
                <a:srgbClr val="292934">
                  <a:lumMod val="75000"/>
                  <a:lumOff val="25000"/>
                </a:srgbClr>
              </a:solidFill>
              <a:cs typeface="Times New Roman"/>
            </a:endParaRPr>
          </a:p>
        </p:txBody>
      </p:sp>
      <p:sp>
        <p:nvSpPr>
          <p:cNvPr id="14" name="Content Placeholder 13"/>
          <p:cNvSpPr>
            <a:spLocks noGrp="1"/>
          </p:cNvSpPr>
          <p:nvPr>
            <p:ph sz="quarter" idx="13"/>
          </p:nvPr>
        </p:nvSpPr>
        <p:spPr>
          <a:xfrm>
            <a:off x="1873251" y="3700463"/>
            <a:ext cx="8534400" cy="1073150"/>
          </a:xfrm>
        </p:spPr>
        <p:txBody>
          <a:bodyPr>
            <a:normAutofit/>
          </a:bodyPr>
          <a:lstStyle>
            <a:lvl1pPr marL="0" indent="0" algn="ctr">
              <a:buNone/>
              <a:defRPr sz="1800"/>
            </a:lvl1pPr>
            <a:lvl2pPr marL="274320" indent="0">
              <a:buNone/>
              <a:defRPr/>
            </a:lvl2pPr>
            <a:lvl3pPr marL="548640" indent="0">
              <a:buNone/>
              <a:defRPr/>
            </a:lvl3pPr>
            <a:lvl4pPr marL="822960" indent="0">
              <a:buNone/>
              <a:defRPr/>
            </a:lvl4pPr>
            <a:lvl5pPr marL="1051560" indent="0">
              <a:buNone/>
              <a:defRPr/>
            </a:lvl5pPr>
          </a:lstStyle>
          <a:p>
            <a:pPr lvl="0"/>
            <a:r>
              <a:rPr lang="en-US"/>
              <a:t>Click to edit Master text styles</a:t>
            </a:r>
          </a:p>
        </p:txBody>
      </p:sp>
    </p:spTree>
  </p:cSld>
  <p:clrMapOvr>
    <a:masterClrMapping/>
  </p:clrMapOvr>
  <p:transition xmlns:p14="http://schemas.microsoft.com/office/powerpoint/2010/mai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Content Placeholder 6"/>
          <p:cNvSpPr>
            <a:spLocks noGrp="1"/>
          </p:cNvSpPr>
          <p:nvPr>
            <p:ph sz="quarter" idx="13"/>
          </p:nvPr>
        </p:nvSpPr>
        <p:spPr>
          <a:xfrm>
            <a:off x="609600" y="909977"/>
            <a:ext cx="10972800"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609600" y="2198575"/>
            <a:ext cx="10972800"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609600" y="3583427"/>
            <a:ext cx="10972800"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6"/>
          </p:nvPr>
        </p:nvSpPr>
        <p:spPr>
          <a:xfrm>
            <a:off x="609600" y="5043466"/>
            <a:ext cx="10972800"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xmlns:p14="http://schemas.microsoft.com/office/powerpoint/2010/mai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935847"/>
            <a:ext cx="5384800" cy="3140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935847"/>
            <a:ext cx="5384800" cy="3140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atin typeface="Times New Roman"/>
                <a:cs typeface="Times New Roman"/>
              </a:defRPr>
            </a:lvl1p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lvl1pPr>
              <a:defRPr>
                <a:latin typeface="Times New Roman"/>
                <a:cs typeface="Times New Roman"/>
              </a:defRPr>
            </a:lvl1p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9" name="Content Placeholder 8"/>
          <p:cNvSpPr>
            <a:spLocks noGrp="1"/>
          </p:cNvSpPr>
          <p:nvPr>
            <p:ph sz="quarter" idx="13"/>
          </p:nvPr>
        </p:nvSpPr>
        <p:spPr>
          <a:xfrm>
            <a:off x="609600" y="4829213"/>
            <a:ext cx="10972800" cy="1550950"/>
          </a:xfrm>
          <a:solidFill>
            <a:schemeClr val="tx2">
              <a:lumMod val="20000"/>
              <a:lumOff val="80000"/>
            </a:schemeClr>
          </a:solidFill>
          <a:ln>
            <a:solidFill>
              <a:schemeClr val="tx2"/>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4"/>
          </p:nvPr>
        </p:nvSpPr>
        <p:spPr>
          <a:xfrm>
            <a:off x="609600" y="4238625"/>
            <a:ext cx="10972800" cy="590550"/>
          </a:xfrm>
          <a:solidFill>
            <a:schemeClr val="tx2">
              <a:lumMod val="40000"/>
              <a:lumOff val="60000"/>
            </a:schemeClr>
          </a:solidFill>
          <a:ln>
            <a:solidFill>
              <a:schemeClr val="tx2"/>
            </a:solidFill>
          </a:ln>
        </p:spPr>
        <p:txBody>
          <a:bodyPr/>
          <a:lstStyle>
            <a:lvl1pPr marL="0" indent="0">
              <a:buNone/>
              <a:defRPr b="1"/>
            </a:lvl1pPr>
          </a:lstStyle>
          <a:p>
            <a:pPr lvl="0"/>
            <a:r>
              <a:rPr lang="en-US"/>
              <a:t>Click to edit Master text styles</a:t>
            </a:r>
          </a:p>
        </p:txBody>
      </p:sp>
    </p:spTree>
    <p:extLst/>
  </p:cSld>
  <p:clrMapOvr>
    <a:masterClrMapping/>
  </p:clrMapOvr>
  <p:transition xmlns:p14="http://schemas.microsoft.com/office/powerpoint/2010/mai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05" y="1734128"/>
            <a:ext cx="11873239" cy="698493"/>
          </a:xfrm>
        </p:spPr>
        <p:txBody>
          <a:bodyPr anchor="b">
            <a:normAutofit/>
          </a:bodyPr>
          <a:lstStyle>
            <a:lvl1pPr algn="ctr">
              <a:defRPr sz="4400" cap="sm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873235" y="2849782"/>
            <a:ext cx="8534400" cy="700402"/>
          </a:xfrm>
        </p:spPr>
        <p:txBody>
          <a:bodyPr/>
          <a:lstStyle>
            <a:lvl1pPr marL="0" indent="0" algn="ct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cxnSp>
        <p:nvCxnSpPr>
          <p:cNvPr id="8" name="Straight Connector 7"/>
          <p:cNvCxnSpPr/>
          <p:nvPr/>
        </p:nvCxnSpPr>
        <p:spPr>
          <a:xfrm>
            <a:off x="914400" y="2444811"/>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ubtitle 2"/>
          <p:cNvSpPr txBox="1">
            <a:spLocks/>
          </p:cNvSpPr>
          <p:nvPr/>
        </p:nvSpPr>
        <p:spPr>
          <a:xfrm>
            <a:off x="1873235" y="4774277"/>
            <a:ext cx="8534400" cy="700402"/>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buClr>
                <a:srgbClr val="93A299"/>
              </a:buClr>
            </a:pPr>
            <a:fld id="{B07CD00D-ECE2-B341-910C-3E5E7B4740E6}" type="datetime4">
              <a:rPr lang="en-US" sz="2400" smtClean="0">
                <a:solidFill>
                  <a:srgbClr val="292934">
                    <a:lumMod val="75000"/>
                    <a:lumOff val="25000"/>
                  </a:srgbClr>
                </a:solidFill>
                <a:cs typeface="Times New Roman"/>
              </a:rPr>
              <a:pPr>
                <a:buClr>
                  <a:srgbClr val="93A299"/>
                </a:buClr>
              </a:pPr>
              <a:t>April 12, 2018</a:t>
            </a:fld>
            <a:endParaRPr lang="en-US" sz="2400" dirty="0">
              <a:solidFill>
                <a:srgbClr val="292934">
                  <a:lumMod val="75000"/>
                  <a:lumOff val="25000"/>
                </a:srgbClr>
              </a:solidFill>
              <a:cs typeface="Times New Roman"/>
            </a:endParaRPr>
          </a:p>
        </p:txBody>
      </p:sp>
      <p:sp>
        <p:nvSpPr>
          <p:cNvPr id="14" name="Content Placeholder 13"/>
          <p:cNvSpPr>
            <a:spLocks noGrp="1"/>
          </p:cNvSpPr>
          <p:nvPr>
            <p:ph sz="quarter" idx="13"/>
          </p:nvPr>
        </p:nvSpPr>
        <p:spPr>
          <a:xfrm>
            <a:off x="1873251" y="3700463"/>
            <a:ext cx="8534400" cy="1073150"/>
          </a:xfrm>
        </p:spPr>
        <p:txBody>
          <a:bodyPr>
            <a:normAutofit/>
          </a:bodyPr>
          <a:lstStyle>
            <a:lvl1pPr marL="0" indent="0" algn="ctr">
              <a:buNone/>
              <a:defRPr sz="1800"/>
            </a:lvl1pPr>
            <a:lvl2pPr marL="274320" indent="0">
              <a:buNone/>
              <a:defRPr/>
            </a:lvl2pPr>
            <a:lvl3pPr marL="548640" indent="0">
              <a:buNone/>
              <a:defRPr/>
            </a:lvl3pPr>
            <a:lvl4pPr marL="822960" indent="0">
              <a:buNone/>
              <a:defRPr/>
            </a:lvl4pPr>
            <a:lvl5pPr marL="1051560" indent="0">
              <a:buNone/>
              <a:defRPr/>
            </a:lvl5pPr>
          </a:lstStyle>
          <a:p>
            <a:pPr lvl="0"/>
            <a:r>
              <a:rPr lang="en-US"/>
              <a:t>Click to edit Master text styles</a:t>
            </a:r>
          </a:p>
        </p:txBody>
      </p:sp>
    </p:spTree>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transition xmlns:p14="http://schemas.microsoft.com/office/powerpoint/2010/mai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Content Placeholder 6"/>
          <p:cNvSpPr>
            <a:spLocks noGrp="1"/>
          </p:cNvSpPr>
          <p:nvPr>
            <p:ph sz="quarter" idx="13"/>
          </p:nvPr>
        </p:nvSpPr>
        <p:spPr>
          <a:xfrm>
            <a:off x="609600" y="909977"/>
            <a:ext cx="10972800"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609600" y="2198575"/>
            <a:ext cx="10972800"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609600" y="3583427"/>
            <a:ext cx="10972800"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6"/>
          </p:nvPr>
        </p:nvSpPr>
        <p:spPr>
          <a:xfrm>
            <a:off x="609600" y="5043466"/>
            <a:ext cx="10972800"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xmlns:p14="http://schemas.microsoft.com/office/powerpoint/2010/mai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935847"/>
            <a:ext cx="5384800" cy="3140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935847"/>
            <a:ext cx="5384800" cy="3140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atin typeface="Times New Roman"/>
                <a:cs typeface="Times New Roman"/>
              </a:defRPr>
            </a:lvl1p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lvl1pPr>
              <a:defRPr>
                <a:latin typeface="Times New Roman"/>
                <a:cs typeface="Times New Roman"/>
              </a:defRPr>
            </a:lvl1p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9" name="Content Placeholder 8"/>
          <p:cNvSpPr>
            <a:spLocks noGrp="1"/>
          </p:cNvSpPr>
          <p:nvPr>
            <p:ph sz="quarter" idx="13"/>
          </p:nvPr>
        </p:nvSpPr>
        <p:spPr>
          <a:xfrm>
            <a:off x="609600" y="4829213"/>
            <a:ext cx="10972800" cy="1550950"/>
          </a:xfrm>
          <a:solidFill>
            <a:schemeClr val="tx2">
              <a:lumMod val="20000"/>
              <a:lumOff val="80000"/>
            </a:schemeClr>
          </a:solidFill>
          <a:ln>
            <a:solidFill>
              <a:schemeClr val="tx2"/>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4"/>
          </p:nvPr>
        </p:nvSpPr>
        <p:spPr>
          <a:xfrm>
            <a:off x="609600" y="4238625"/>
            <a:ext cx="10972800" cy="590550"/>
          </a:xfrm>
          <a:solidFill>
            <a:schemeClr val="tx2">
              <a:lumMod val="40000"/>
              <a:lumOff val="60000"/>
            </a:schemeClr>
          </a:solidFill>
          <a:ln>
            <a:solidFill>
              <a:schemeClr val="tx2"/>
            </a:solidFill>
          </a:ln>
        </p:spPr>
        <p:txBody>
          <a:bodyPr/>
          <a:lstStyle>
            <a:lvl1pPr marL="0" indent="0">
              <a:buNone/>
              <a:defRPr b="1"/>
            </a:lvl1pPr>
          </a:lstStyle>
          <a:p>
            <a:pPr lvl="0"/>
            <a:r>
              <a:rPr lang="en-US"/>
              <a:t>Click to edit Master text styles</a:t>
            </a:r>
          </a:p>
        </p:txBody>
      </p:sp>
    </p:spTree>
    <p:extLst/>
  </p:cSld>
  <p:clrMapOvr>
    <a:masterClrMapping/>
  </p:clrMapOvr>
  <p:transition xmlns:p14="http://schemas.microsoft.com/office/powerpoint/2010/mai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05" y="1734128"/>
            <a:ext cx="11873239" cy="698493"/>
          </a:xfrm>
        </p:spPr>
        <p:txBody>
          <a:bodyPr anchor="b">
            <a:normAutofit/>
          </a:bodyPr>
          <a:lstStyle>
            <a:lvl1pPr algn="ctr">
              <a:defRPr sz="4400" cap="sm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873235" y="2849782"/>
            <a:ext cx="8534400" cy="700402"/>
          </a:xfrm>
        </p:spPr>
        <p:txBody>
          <a:bodyPr/>
          <a:lstStyle>
            <a:lvl1pPr marL="0" indent="0" algn="ct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cxnSp>
        <p:nvCxnSpPr>
          <p:cNvPr id="8" name="Straight Connector 7"/>
          <p:cNvCxnSpPr/>
          <p:nvPr/>
        </p:nvCxnSpPr>
        <p:spPr>
          <a:xfrm>
            <a:off x="914400" y="2444811"/>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ubtitle 2"/>
          <p:cNvSpPr txBox="1">
            <a:spLocks/>
          </p:cNvSpPr>
          <p:nvPr/>
        </p:nvSpPr>
        <p:spPr>
          <a:xfrm>
            <a:off x="1873235" y="4774277"/>
            <a:ext cx="8534400" cy="700402"/>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buClr>
                <a:srgbClr val="93A299"/>
              </a:buClr>
            </a:pPr>
            <a:fld id="{B07CD00D-ECE2-B341-910C-3E5E7B4740E6}" type="datetime4">
              <a:rPr lang="en-US" sz="2400" smtClean="0">
                <a:solidFill>
                  <a:srgbClr val="292934">
                    <a:lumMod val="75000"/>
                    <a:lumOff val="25000"/>
                  </a:srgbClr>
                </a:solidFill>
                <a:cs typeface="Times New Roman"/>
              </a:rPr>
              <a:pPr>
                <a:buClr>
                  <a:srgbClr val="93A299"/>
                </a:buClr>
              </a:pPr>
              <a:t>April 12, 2018</a:t>
            </a:fld>
            <a:endParaRPr lang="en-US" sz="2400" dirty="0">
              <a:solidFill>
                <a:srgbClr val="292934">
                  <a:lumMod val="75000"/>
                  <a:lumOff val="25000"/>
                </a:srgbClr>
              </a:solidFill>
              <a:cs typeface="Times New Roman"/>
            </a:endParaRPr>
          </a:p>
        </p:txBody>
      </p:sp>
      <p:sp>
        <p:nvSpPr>
          <p:cNvPr id="14" name="Content Placeholder 13"/>
          <p:cNvSpPr>
            <a:spLocks noGrp="1"/>
          </p:cNvSpPr>
          <p:nvPr>
            <p:ph sz="quarter" idx="13"/>
          </p:nvPr>
        </p:nvSpPr>
        <p:spPr>
          <a:xfrm>
            <a:off x="1873251" y="3700463"/>
            <a:ext cx="8534400" cy="1073150"/>
          </a:xfrm>
        </p:spPr>
        <p:txBody>
          <a:bodyPr>
            <a:normAutofit/>
          </a:bodyPr>
          <a:lstStyle>
            <a:lvl1pPr marL="0" indent="0" algn="ctr">
              <a:buNone/>
              <a:defRPr sz="1800"/>
            </a:lvl1pPr>
            <a:lvl2pPr marL="274320" indent="0">
              <a:buNone/>
              <a:defRPr/>
            </a:lvl2pPr>
            <a:lvl3pPr marL="548640" indent="0">
              <a:buNone/>
              <a:defRPr/>
            </a:lvl3pPr>
            <a:lvl4pPr marL="822960" indent="0">
              <a:buNone/>
              <a:defRPr/>
            </a:lvl4pPr>
            <a:lvl5pPr marL="1051560" indent="0">
              <a:buNone/>
              <a:defRPr/>
            </a:lvl5pPr>
          </a:lstStyle>
          <a:p>
            <a:pPr lvl="0"/>
            <a:r>
              <a:rPr lang="en-US"/>
              <a:t>Click to edit Master text styles</a:t>
            </a:r>
          </a:p>
        </p:txBody>
      </p:sp>
    </p:spTree>
  </p:cSld>
  <p:clrMapOvr>
    <a:masterClrMapping/>
  </p:clrMapOvr>
  <p:transition xmlns:p14="http://schemas.microsoft.com/office/powerpoint/2010/mai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Content Placeholder 6"/>
          <p:cNvSpPr>
            <a:spLocks noGrp="1"/>
          </p:cNvSpPr>
          <p:nvPr>
            <p:ph sz="quarter" idx="13"/>
          </p:nvPr>
        </p:nvSpPr>
        <p:spPr>
          <a:xfrm>
            <a:off x="609600" y="909977"/>
            <a:ext cx="10972800"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609600" y="2198575"/>
            <a:ext cx="10972800"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609600" y="3583427"/>
            <a:ext cx="10972800"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6"/>
          </p:nvPr>
        </p:nvSpPr>
        <p:spPr>
          <a:xfrm>
            <a:off x="609600" y="5043466"/>
            <a:ext cx="10972800"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xmlns:p14="http://schemas.microsoft.com/office/powerpoint/2010/mai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935847"/>
            <a:ext cx="5384800" cy="3140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935847"/>
            <a:ext cx="5384800" cy="3140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atin typeface="Times New Roman"/>
                <a:cs typeface="Times New Roman"/>
              </a:defRPr>
            </a:lvl1p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lvl1pPr>
              <a:defRPr>
                <a:latin typeface="Times New Roman"/>
                <a:cs typeface="Times New Roman"/>
              </a:defRPr>
            </a:lvl1p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9" name="Content Placeholder 8"/>
          <p:cNvSpPr>
            <a:spLocks noGrp="1"/>
          </p:cNvSpPr>
          <p:nvPr>
            <p:ph sz="quarter" idx="13"/>
          </p:nvPr>
        </p:nvSpPr>
        <p:spPr>
          <a:xfrm>
            <a:off x="609600" y="4829213"/>
            <a:ext cx="10972800" cy="1550950"/>
          </a:xfrm>
          <a:solidFill>
            <a:schemeClr val="tx2">
              <a:lumMod val="20000"/>
              <a:lumOff val="80000"/>
            </a:schemeClr>
          </a:solidFill>
          <a:ln>
            <a:solidFill>
              <a:schemeClr val="tx2"/>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4"/>
          </p:nvPr>
        </p:nvSpPr>
        <p:spPr>
          <a:xfrm>
            <a:off x="609600" y="4238625"/>
            <a:ext cx="10972800" cy="590550"/>
          </a:xfrm>
          <a:solidFill>
            <a:schemeClr val="tx2">
              <a:lumMod val="40000"/>
              <a:lumOff val="60000"/>
            </a:schemeClr>
          </a:solidFill>
          <a:ln>
            <a:solidFill>
              <a:schemeClr val="tx2"/>
            </a:solidFill>
          </a:ln>
        </p:spPr>
        <p:txBody>
          <a:bodyPr/>
          <a:lstStyle>
            <a:lvl1pPr marL="0" indent="0">
              <a:buNone/>
              <a:defRPr b="1"/>
            </a:lvl1pPr>
          </a:lstStyle>
          <a:p>
            <a:pPr lvl="0"/>
            <a:r>
              <a:rPr lang="en-US"/>
              <a:t>Click to edit Master text styles</a:t>
            </a:r>
          </a:p>
        </p:txBody>
      </p:sp>
    </p:spTree>
    <p:extLst/>
  </p:cSld>
  <p:clrMapOvr>
    <a:masterClrMapping/>
  </p:clrMapOvr>
  <p:transition xmlns:p14="http://schemas.microsoft.com/office/powerpoint/2010/mai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05" y="1734128"/>
            <a:ext cx="11873239" cy="698493"/>
          </a:xfrm>
        </p:spPr>
        <p:txBody>
          <a:bodyPr anchor="b">
            <a:normAutofit/>
          </a:bodyPr>
          <a:lstStyle>
            <a:lvl1pPr algn="ctr">
              <a:defRPr sz="4400" cap="sm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873235" y="2849782"/>
            <a:ext cx="8534400" cy="700402"/>
          </a:xfrm>
        </p:spPr>
        <p:txBody>
          <a:bodyPr/>
          <a:lstStyle>
            <a:lvl1pPr marL="0" indent="0" algn="ct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cxnSp>
        <p:nvCxnSpPr>
          <p:cNvPr id="8" name="Straight Connector 7"/>
          <p:cNvCxnSpPr/>
          <p:nvPr/>
        </p:nvCxnSpPr>
        <p:spPr>
          <a:xfrm>
            <a:off x="914400" y="2444811"/>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ubtitle 2"/>
          <p:cNvSpPr txBox="1">
            <a:spLocks/>
          </p:cNvSpPr>
          <p:nvPr/>
        </p:nvSpPr>
        <p:spPr>
          <a:xfrm>
            <a:off x="1873235" y="4774277"/>
            <a:ext cx="8534400" cy="700402"/>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buClr>
                <a:srgbClr val="93A299"/>
              </a:buClr>
            </a:pPr>
            <a:fld id="{B07CD00D-ECE2-B341-910C-3E5E7B4740E6}" type="datetime4">
              <a:rPr lang="en-US" sz="2400" smtClean="0">
                <a:solidFill>
                  <a:srgbClr val="292934">
                    <a:lumMod val="75000"/>
                    <a:lumOff val="25000"/>
                  </a:srgbClr>
                </a:solidFill>
                <a:cs typeface="Times New Roman"/>
              </a:rPr>
              <a:pPr>
                <a:buClr>
                  <a:srgbClr val="93A299"/>
                </a:buClr>
              </a:pPr>
              <a:t>April 12, 2018</a:t>
            </a:fld>
            <a:endParaRPr lang="en-US" sz="2400" dirty="0">
              <a:solidFill>
                <a:srgbClr val="292934">
                  <a:lumMod val="75000"/>
                  <a:lumOff val="25000"/>
                </a:srgbClr>
              </a:solidFill>
              <a:cs typeface="Times New Roman"/>
            </a:endParaRPr>
          </a:p>
        </p:txBody>
      </p:sp>
      <p:sp>
        <p:nvSpPr>
          <p:cNvPr id="14" name="Content Placeholder 13"/>
          <p:cNvSpPr>
            <a:spLocks noGrp="1"/>
          </p:cNvSpPr>
          <p:nvPr>
            <p:ph sz="quarter" idx="13"/>
          </p:nvPr>
        </p:nvSpPr>
        <p:spPr>
          <a:xfrm>
            <a:off x="1873251" y="3700463"/>
            <a:ext cx="8534400" cy="1073150"/>
          </a:xfrm>
        </p:spPr>
        <p:txBody>
          <a:bodyPr>
            <a:normAutofit/>
          </a:bodyPr>
          <a:lstStyle>
            <a:lvl1pPr marL="0" indent="0" algn="ctr">
              <a:buNone/>
              <a:defRPr sz="1800"/>
            </a:lvl1pPr>
            <a:lvl2pPr marL="274320" indent="0">
              <a:buNone/>
              <a:defRPr/>
            </a:lvl2pPr>
            <a:lvl3pPr marL="548640" indent="0">
              <a:buNone/>
              <a:defRPr/>
            </a:lvl3pPr>
            <a:lvl4pPr marL="822960" indent="0">
              <a:buNone/>
              <a:defRPr/>
            </a:lvl4pPr>
            <a:lvl5pPr marL="1051560" indent="0">
              <a:buNone/>
              <a:defRPr/>
            </a:lvl5pPr>
          </a:lstStyle>
          <a:p>
            <a:pPr lvl="0"/>
            <a:r>
              <a:rPr lang="en-US"/>
              <a:t>Click to edit Master text styles</a:t>
            </a:r>
          </a:p>
        </p:txBody>
      </p:sp>
    </p:spTree>
  </p:cSld>
  <p:clrMapOvr>
    <a:masterClrMapping/>
  </p:clrMapOvr>
  <p:transition xmlns:p14="http://schemas.microsoft.com/office/powerpoint/2010/mai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Content Placeholder 6"/>
          <p:cNvSpPr>
            <a:spLocks noGrp="1"/>
          </p:cNvSpPr>
          <p:nvPr>
            <p:ph sz="quarter" idx="13"/>
          </p:nvPr>
        </p:nvSpPr>
        <p:spPr>
          <a:xfrm>
            <a:off x="609600" y="909977"/>
            <a:ext cx="10972800"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609600" y="2198575"/>
            <a:ext cx="10972800"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609600" y="3583427"/>
            <a:ext cx="10972800"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6"/>
          </p:nvPr>
        </p:nvSpPr>
        <p:spPr>
          <a:xfrm>
            <a:off x="609600" y="5043466"/>
            <a:ext cx="10972800"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xmlns:p14="http://schemas.microsoft.com/office/powerpoint/2010/mai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935847"/>
            <a:ext cx="5384800" cy="3140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935847"/>
            <a:ext cx="5384800" cy="3140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atin typeface="Times New Roman"/>
                <a:cs typeface="Times New Roman"/>
              </a:defRPr>
            </a:lvl1p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lvl1pPr>
              <a:defRPr>
                <a:latin typeface="Times New Roman"/>
                <a:cs typeface="Times New Roman"/>
              </a:defRPr>
            </a:lvl1p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9" name="Content Placeholder 8"/>
          <p:cNvSpPr>
            <a:spLocks noGrp="1"/>
          </p:cNvSpPr>
          <p:nvPr>
            <p:ph sz="quarter" idx="13"/>
          </p:nvPr>
        </p:nvSpPr>
        <p:spPr>
          <a:xfrm>
            <a:off x="609600" y="4829213"/>
            <a:ext cx="10972800" cy="1550950"/>
          </a:xfrm>
          <a:solidFill>
            <a:schemeClr val="tx2">
              <a:lumMod val="20000"/>
              <a:lumOff val="80000"/>
            </a:schemeClr>
          </a:solidFill>
          <a:ln>
            <a:solidFill>
              <a:schemeClr val="tx2"/>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4"/>
          </p:nvPr>
        </p:nvSpPr>
        <p:spPr>
          <a:xfrm>
            <a:off x="609600" y="4238625"/>
            <a:ext cx="10972800" cy="590550"/>
          </a:xfrm>
          <a:solidFill>
            <a:schemeClr val="tx2">
              <a:lumMod val="40000"/>
              <a:lumOff val="60000"/>
            </a:schemeClr>
          </a:solidFill>
          <a:ln>
            <a:solidFill>
              <a:schemeClr val="tx2"/>
            </a:solidFill>
          </a:ln>
        </p:spPr>
        <p:txBody>
          <a:bodyPr/>
          <a:lstStyle>
            <a:lvl1pPr marL="0" indent="0">
              <a:buNone/>
              <a:defRPr b="1"/>
            </a:lvl1pPr>
          </a:lstStyle>
          <a:p>
            <a:pPr lvl="0"/>
            <a:r>
              <a:rPr lang="en-US"/>
              <a:t>Click to edit Master text styles</a:t>
            </a:r>
          </a:p>
        </p:txBody>
      </p:sp>
    </p:spTree>
    <p:extLst/>
  </p:cSld>
  <p:clrMapOvr>
    <a:masterClrMapping/>
  </p:clrMapOvr>
  <p:transition xmlns:p14="http://schemas.microsoft.com/office/powerpoint/2010/mai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3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srgbClr val="D2533C"/>
                </a:solidFill>
              </a:rPr>
              <a:t>4/10/18</a:t>
            </a:r>
            <a:endParaRPr lang="en-US" dirty="0">
              <a:solidFill>
                <a:srgbClr val="D2533C"/>
              </a:solidFill>
            </a:endParaRPr>
          </a:p>
        </p:txBody>
      </p:sp>
      <p:sp>
        <p:nvSpPr>
          <p:cNvPr id="4" name="Footer Placeholder 3"/>
          <p:cNvSpPr>
            <a:spLocks noGrp="1"/>
          </p:cNvSpPr>
          <p:nvPr>
            <p:ph type="ftr" sz="quarter" idx="11"/>
          </p:nvPr>
        </p:nvSpPr>
        <p:spPr/>
        <p:txBody>
          <a:bodyPr/>
          <a:lstStyle/>
          <a:p>
            <a:pPr algn="r"/>
            <a:r>
              <a:rPr lang="fr-FR" smtClean="0"/>
              <a:t>Charm Workshop '18</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dirty="0"/>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0958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theme" Target="../theme/theme1.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50" Type="http://schemas.openxmlformats.org/officeDocument/2006/relationships/image" Target="../media/image1.png"/><Relationship Id="rId51"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6400" y="152400"/>
            <a:ext cx="11379200" cy="8382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8000" y="1219201"/>
            <a:ext cx="11074400" cy="4906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07275" y="6369251"/>
            <a:ext cx="1842650" cy="365125"/>
          </a:xfrm>
          <a:prstGeom prst="rect">
            <a:avLst/>
          </a:prstGeom>
        </p:spPr>
        <p:txBody>
          <a:bodyPr vert="horz" lIns="91440" tIns="45720" rIns="91440" bIns="45720" rtlCol="0" anchor="ctr"/>
          <a:lstStyle>
            <a:lvl1pPr algn="l">
              <a:defRPr sz="1000" baseline="0">
                <a:solidFill>
                  <a:schemeClr val="tx2">
                    <a:lumMod val="40000"/>
                    <a:lumOff val="60000"/>
                  </a:schemeClr>
                </a:solidFill>
                <a:latin typeface="Book Antiqua" pitchFamily="18" charset="0"/>
              </a:defRPr>
            </a:lvl1pPr>
          </a:lstStyle>
          <a:p>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750212" y="6354765"/>
            <a:ext cx="4701309" cy="365125"/>
          </a:xfrm>
          <a:prstGeom prst="rect">
            <a:avLst/>
          </a:prstGeom>
        </p:spPr>
        <p:txBody>
          <a:bodyPr vert="horz" lIns="91440" tIns="45720" rIns="91440" bIns="45720" rtlCol="0" anchor="ctr"/>
          <a:lstStyle>
            <a:lvl1pPr algn="ctr">
              <a:defRPr sz="1000" baseline="0">
                <a:solidFill>
                  <a:schemeClr val="tx2">
                    <a:lumMod val="40000"/>
                    <a:lumOff val="60000"/>
                  </a:schemeClr>
                </a:solidFill>
                <a:latin typeface="Book Antiqua" pitchFamily="18" charset="0"/>
              </a:defRPr>
            </a:lvl1p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9905998" y="6356351"/>
            <a:ext cx="1288461" cy="365125"/>
          </a:xfrm>
          <a:prstGeom prst="rect">
            <a:avLst/>
          </a:prstGeom>
        </p:spPr>
        <p:txBody>
          <a:bodyPr vert="horz" lIns="91440" tIns="45720" rIns="91440" bIns="45720" rtlCol="0" anchor="ctr"/>
          <a:lstStyle>
            <a:lvl1pPr algn="r">
              <a:defRPr sz="1000" baseline="0">
                <a:solidFill>
                  <a:schemeClr val="tx1">
                    <a:tint val="75000"/>
                  </a:schemeClr>
                </a:solidFill>
                <a:latin typeface="Book Antiqua" pitchFamily="18" charset="0"/>
              </a:defRPr>
            </a:lvl1pPr>
          </a:lstStyle>
          <a:p>
            <a:fld id="{D91FB1DA-2090-B048-95F2-510957A901A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8" name="Picture 7"/>
          <p:cNvPicPr>
            <a:picLocks noChangeAspect="1"/>
          </p:cNvPicPr>
          <p:nvPr/>
        </p:nvPicPr>
        <p:blipFill>
          <a:blip r:embed="rId50">
            <a:extLst>
              <a:ext uri="{28A0092B-C50C-407E-A947-70E740481C1C}">
                <a14:useLocalDpi xmlns:a14="http://schemas.microsoft.com/office/drawing/2010/main" val="0"/>
              </a:ext>
            </a:extLst>
          </a:blip>
          <a:stretch>
            <a:fillRect/>
          </a:stretch>
        </p:blipFill>
        <p:spPr bwMode="auto">
          <a:xfrm>
            <a:off x="11468746" y="6004707"/>
            <a:ext cx="586458" cy="742454"/>
          </a:xfrm>
          <a:prstGeom prst="rect">
            <a:avLst/>
          </a:prstGeom>
          <a:noFill/>
          <a:ln w="9525">
            <a:noFill/>
            <a:miter lim="800000"/>
            <a:headEnd/>
            <a:tailEnd/>
          </a:ln>
        </p:spPr>
      </p:pic>
      <p:pic>
        <p:nvPicPr>
          <p:cNvPr id="7" name="Picture 6"/>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flipH="1">
            <a:off x="74604" y="5987615"/>
            <a:ext cx="774472" cy="774472"/>
          </a:xfrm>
          <a:prstGeom prst="rect">
            <a:avLst/>
          </a:prstGeom>
        </p:spPr>
      </p:pic>
    </p:spTree>
    <p:extLst>
      <p:ext uri="{BB962C8B-B14F-4D97-AF65-F5344CB8AC3E}">
        <p14:creationId xmlns:p14="http://schemas.microsoft.com/office/powerpoint/2010/main" val="9820504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12" r:id="rId37"/>
    <p:sldLayoutId id="2147483713" r:id="rId38"/>
    <p:sldLayoutId id="2147483714" r:id="rId39"/>
    <p:sldLayoutId id="2147483715" r:id="rId40"/>
    <p:sldLayoutId id="2147483716" r:id="rId41"/>
    <p:sldLayoutId id="2147483717" r:id="rId42"/>
    <p:sldLayoutId id="2147483718" r:id="rId43"/>
    <p:sldLayoutId id="2147483719" r:id="rId44"/>
    <p:sldLayoutId id="2147483720" r:id="rId45"/>
    <p:sldLayoutId id="2147483721" r:id="rId46"/>
    <p:sldLayoutId id="2147483722" r:id="rId47"/>
    <p:sldLayoutId id="2147483723" r:id="rId48"/>
  </p:sldLayoutIdLst>
  <p:transition xmlns:p14="http://schemas.microsoft.com/office/powerpoint/2010/main">
    <p:fade/>
  </p:transition>
  <p:hf hdr="0"/>
  <p:txStyles>
    <p:titleStyle>
      <a:lvl1pPr algn="ctr" defTabSz="914400" rtl="0" eaLnBrk="1" latinLnBrk="0" hangingPunct="1">
        <a:spcBef>
          <a:spcPct val="0"/>
        </a:spcBef>
        <a:buNone/>
        <a:defRPr sz="4000" kern="1200" baseline="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harm.cs.illinois.edu/manuals/html/charm++/7.html"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144.xml.rels><?xml version="1.0" encoding="UTF-8" standalone="yes"?>
<Relationships xmlns="http://schemas.openxmlformats.org/package/2006/relationships"><Relationship Id="rId3" Type="http://schemas.openxmlformats.org/officeDocument/2006/relationships/hyperlink" Target="mailto:charm@lists.cs.illinois.edu" TargetMode="External"/><Relationship Id="rId4" Type="http://schemas.openxmlformats.org/officeDocument/2006/relationships/hyperlink" Target="https://lists.cs.illinois.edu/lists/info/charm" TargetMode="External"/><Relationship Id="rId5" Type="http://schemas.openxmlformats.org/officeDocument/2006/relationships/hyperlink" Target="http://charmplusplus.org/" TargetMode="External"/><Relationship Id="rId6" Type="http://schemas.openxmlformats.org/officeDocument/2006/relationships/hyperlink" Target="http://charmplusplus.org/exercises/" TargetMode="External"/><Relationship Id="rId7" Type="http://schemas.openxmlformats.org/officeDocument/2006/relationships/hyperlink" Target="http://charmplusplus.com/" TargetMode="External"/><Relationship Id="rId1" Type="http://schemas.openxmlformats.org/officeDocument/2006/relationships/slideLayout" Target="../slideLayouts/slideLayout2.xml"/><Relationship Id="rId2" Type="http://schemas.openxmlformats.org/officeDocument/2006/relationships/hyperlink" Target="http://charm.cs.illinois/edu" TargetMode="Externa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1.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150.xml.rels><?xml version="1.0" encoding="UTF-8" standalone="yes"?>
<Relationships xmlns="http://schemas.openxmlformats.org/package/2006/relationships"><Relationship Id="rId3" Type="http://schemas.openxmlformats.org/officeDocument/2006/relationships/video" Target="../media/media2.mpg"/><Relationship Id="rId4" Type="http://schemas.openxmlformats.org/officeDocument/2006/relationships/slideLayout" Target="../slideLayouts/slideLayout2.xml"/><Relationship Id="rId5" Type="http://schemas.openxmlformats.org/officeDocument/2006/relationships/notesSlide" Target="../notesSlides/notesSlide47.xml"/><Relationship Id="rId6" Type="http://schemas.openxmlformats.org/officeDocument/2006/relationships/image" Target="../media/image33.png"/><Relationship Id="rId1" Type="http://schemas.openxmlformats.org/officeDocument/2006/relationships/tags" Target="../tags/tag1.xml"/><Relationship Id="rId2" Type="http://schemas.microsoft.com/office/2007/relationships/media" Target="../media/media2.mp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emf"/></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emf"/></Relationships>
</file>

<file path=ppt/slides/_rels/slide15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image" Target="../media/image40.jpe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156.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png"/><Relationship Id="rId1" Type="http://schemas.openxmlformats.org/officeDocument/2006/relationships/slideLayout" Target="../slideLayouts/slideLayout4.xml"/><Relationship Id="rId2" Type="http://schemas.openxmlformats.org/officeDocument/2006/relationships/image" Target="../media/image41.jpeg"/></Relationships>
</file>

<file path=ppt/slides/_rels/slide15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2.emf"/><Relationship Id="rId6"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46.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4.xml"/><Relationship Id="rId2" Type="http://schemas.openxmlformats.org/officeDocument/2006/relationships/image" Target="../media/image48.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emf"/></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jpeg"/><Relationship Id="rId3" Type="http://schemas.openxmlformats.org/officeDocument/2006/relationships/hyperlink" Target="http://charm.cs.illinois.edu/" TargetMode="Externa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emf"/></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harm.cs.illinois.ed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3.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harm.cs.illinois.edu/tutorial_ecp18/"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omments" Target="../comments/commen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harm.cs.illinois.edu/manuals/html/charm++/4.html"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EF799E64-5325-4C22-B31F-0A2ED64994E9}"/>
              </a:ext>
            </a:extLst>
          </p:cNvPr>
          <p:cNvSpPr>
            <a:spLocks noGrp="1"/>
          </p:cNvSpPr>
          <p:nvPr>
            <p:ph type="ctrTitle"/>
          </p:nvPr>
        </p:nvSpPr>
        <p:spPr>
          <a:xfrm>
            <a:off x="0" y="2557146"/>
            <a:ext cx="12192000" cy="1470025"/>
          </a:xfrm>
        </p:spPr>
        <p:txBody>
          <a:bodyPr>
            <a:noAutofit/>
          </a:bodyPr>
          <a:lstStyle/>
          <a:p>
            <a:r>
              <a:rPr lang="en-US" sz="4500" dirty="0"/>
              <a:t>Migratable Objects and Task-Based Parallel Programming with Charm++</a:t>
            </a:r>
          </a:p>
        </p:txBody>
      </p:sp>
      <p:sp>
        <p:nvSpPr>
          <p:cNvPr id="4" name="Date Placeholder 3">
            <a:extLst>
              <a:ext uri="{FF2B5EF4-FFF2-40B4-BE49-F238E27FC236}">
                <a16:creationId xmlns="" xmlns:a16="http://schemas.microsoft.com/office/drawing/2014/main" id="{80D11EDA-6568-475F-B12D-3E553DB2C267}"/>
              </a:ext>
            </a:extLst>
          </p:cNvPr>
          <p:cNvSpPr>
            <a:spLocks noGrp="1"/>
          </p:cNvSpPr>
          <p:nvPr>
            <p:ph type="dt" sz="half" idx="10"/>
          </p:nvPr>
        </p:nvSpPr>
        <p:spPr/>
        <p:txBody>
          <a:bodyPr/>
          <a:lstStyle/>
          <a:p>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5" name="Footer Placeholder 4">
            <a:extLst>
              <a:ext uri="{FF2B5EF4-FFF2-40B4-BE49-F238E27FC236}">
                <a16:creationId xmlns="" xmlns:a16="http://schemas.microsoft.com/office/drawing/2014/main" id="{D1F8E5EB-EFC6-4C22-A368-B35451414E6F}"/>
              </a:ext>
            </a:extLst>
          </p:cNvPr>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Slide Number Placeholder 5">
            <a:extLst>
              <a:ext uri="{FF2B5EF4-FFF2-40B4-BE49-F238E27FC236}">
                <a16:creationId xmlns="" xmlns:a16="http://schemas.microsoft.com/office/drawing/2014/main" id="{F50ADB19-2987-4644-8F63-17C8CFFBE61F}"/>
              </a:ext>
            </a:extLst>
          </p:cNvPr>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1</a:t>
            </a:fld>
            <a:endParaRPr lang="en-US">
              <a:solidFill>
                <a:prstClr val="black">
                  <a:tint val="75000"/>
                </a:prstClr>
              </a:solidFill>
              <a:latin typeface="Calibri"/>
            </a:endParaRPr>
          </a:p>
        </p:txBody>
      </p:sp>
    </p:spTree>
    <p:extLst>
      <p:ext uri="{BB962C8B-B14F-4D97-AF65-F5344CB8AC3E}">
        <p14:creationId xmlns:p14="http://schemas.microsoft.com/office/powerpoint/2010/main" val="831517825"/>
      </p:ext>
    </p:extLst>
  </p:cSld>
  <p:clrMapOvr>
    <a:masterClrMapping/>
  </p:clrMapOvr>
  <p:transition xmlns:p14="http://schemas.microsoft.com/office/powerpoint/2010/mai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Message-driven Execution</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10</a:t>
            </a:fld>
            <a:endParaRPr lang="en-US">
              <a:solidFill>
                <a:prstClr val="black">
                  <a:tint val="75000"/>
                </a:prstClr>
              </a:solidFill>
              <a:latin typeface="Calibri"/>
            </a:endParaRPr>
          </a:p>
        </p:txBody>
      </p:sp>
      <p:grpSp>
        <p:nvGrpSpPr>
          <p:cNvPr id="124" name="Group 123"/>
          <p:cNvGrpSpPr/>
          <p:nvPr/>
        </p:nvGrpSpPr>
        <p:grpSpPr>
          <a:xfrm>
            <a:off x="6910629" y="1715546"/>
            <a:ext cx="3302576" cy="4316613"/>
            <a:chOff x="4678503" y="1679150"/>
            <a:chExt cx="3302576" cy="4316613"/>
          </a:xfrm>
        </p:grpSpPr>
        <p:sp>
          <p:nvSpPr>
            <p:cNvPr id="61" name="Rectangle 60"/>
            <p:cNvSpPr/>
            <p:nvPr/>
          </p:nvSpPr>
          <p:spPr>
            <a:xfrm>
              <a:off x="4678503" y="1679150"/>
              <a:ext cx="3302576" cy="4316613"/>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3" name="Rounded Rectangle 62"/>
            <p:cNvSpPr/>
            <p:nvPr/>
          </p:nvSpPr>
          <p:spPr>
            <a:xfrm>
              <a:off x="5183977" y="1972252"/>
              <a:ext cx="300731" cy="321096"/>
            </a:xfrm>
            <a:prstGeom prst="roundRect">
              <a:avLst/>
            </a:prstGeom>
            <a:solidFill>
              <a:schemeClr val="accent3">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4" name="Rounded Rectangle 63"/>
            <p:cNvSpPr/>
            <p:nvPr/>
          </p:nvSpPr>
          <p:spPr>
            <a:xfrm>
              <a:off x="6124445" y="2199442"/>
              <a:ext cx="300731" cy="321096"/>
            </a:xfrm>
            <a:prstGeom prst="roundRect">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5" name="Rounded Rectangle 64"/>
            <p:cNvSpPr/>
            <p:nvPr/>
          </p:nvSpPr>
          <p:spPr>
            <a:xfrm>
              <a:off x="5238655" y="3090027"/>
              <a:ext cx="300731" cy="321096"/>
            </a:xfrm>
            <a:prstGeom prst="roundRect">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6" name="Rounded Rectangle 65"/>
            <p:cNvSpPr/>
            <p:nvPr/>
          </p:nvSpPr>
          <p:spPr>
            <a:xfrm>
              <a:off x="6274810" y="2929479"/>
              <a:ext cx="300731" cy="321096"/>
            </a:xfrm>
            <a:prstGeom prst="round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7" name="Rounded Rectangle 66"/>
            <p:cNvSpPr/>
            <p:nvPr/>
          </p:nvSpPr>
          <p:spPr>
            <a:xfrm>
              <a:off x="7198875" y="3174845"/>
              <a:ext cx="300731" cy="321096"/>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8" name="TextBox 67"/>
            <p:cNvSpPr txBox="1"/>
            <p:nvPr/>
          </p:nvSpPr>
          <p:spPr>
            <a:xfrm>
              <a:off x="5238655" y="3873852"/>
              <a:ext cx="2260951" cy="369332"/>
            </a:xfrm>
            <a:prstGeom prst="rect">
              <a:avLst/>
            </a:prstGeom>
            <a:noFill/>
          </p:spPr>
          <p:txBody>
            <a:bodyPr wrap="square" rtlCol="0">
              <a:spAutoFit/>
            </a:bodyPr>
            <a:lstStyle/>
            <a:p>
              <a:pPr algn="ctr"/>
              <a:r>
                <a:rPr lang="en-US" dirty="0">
                  <a:solidFill>
                    <a:prstClr val="black"/>
                  </a:solidFill>
                  <a:latin typeface="Calibri"/>
                </a:rPr>
                <a:t>Processor 1</a:t>
              </a:r>
            </a:p>
          </p:txBody>
        </p:sp>
        <p:sp>
          <p:nvSpPr>
            <p:cNvPr id="69" name="Oval 68"/>
            <p:cNvSpPr/>
            <p:nvPr/>
          </p:nvSpPr>
          <p:spPr>
            <a:xfrm>
              <a:off x="5361681" y="4539389"/>
              <a:ext cx="2009431" cy="61352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white"/>
                </a:solidFill>
                <a:latin typeface="Calibri"/>
              </a:endParaRPr>
            </a:p>
          </p:txBody>
        </p:sp>
        <p:sp>
          <p:nvSpPr>
            <p:cNvPr id="70" name="TextBox 69"/>
            <p:cNvSpPr txBox="1"/>
            <p:nvPr/>
          </p:nvSpPr>
          <p:spPr>
            <a:xfrm>
              <a:off x="5238655" y="4539389"/>
              <a:ext cx="2260951" cy="338554"/>
            </a:xfrm>
            <a:prstGeom prst="rect">
              <a:avLst/>
            </a:prstGeom>
            <a:noFill/>
          </p:spPr>
          <p:txBody>
            <a:bodyPr wrap="square" rtlCol="0">
              <a:spAutoFit/>
            </a:bodyPr>
            <a:lstStyle/>
            <a:p>
              <a:pPr algn="ctr"/>
              <a:r>
                <a:rPr lang="en-US" sz="1600" dirty="0">
                  <a:solidFill>
                    <a:prstClr val="black"/>
                  </a:solidFill>
                  <a:latin typeface="Calibri"/>
                </a:rPr>
                <a:t>Scheduler</a:t>
              </a:r>
              <a:endParaRPr lang="en-US" dirty="0">
                <a:solidFill>
                  <a:prstClr val="black"/>
                </a:solidFill>
                <a:latin typeface="Calibri"/>
              </a:endParaRPr>
            </a:p>
          </p:txBody>
        </p:sp>
        <p:grpSp>
          <p:nvGrpSpPr>
            <p:cNvPr id="71" name="Group 70"/>
            <p:cNvGrpSpPr/>
            <p:nvPr/>
          </p:nvGrpSpPr>
          <p:grpSpPr>
            <a:xfrm>
              <a:off x="5264284" y="5347647"/>
              <a:ext cx="2091481" cy="181084"/>
              <a:chOff x="2163208" y="2961822"/>
              <a:chExt cx="1781582" cy="173398"/>
            </a:xfrm>
          </p:grpSpPr>
          <p:sp>
            <p:nvSpPr>
              <p:cNvPr id="72" name="Rectangle 71"/>
              <p:cNvSpPr/>
              <p:nvPr/>
            </p:nvSpPr>
            <p:spPr>
              <a:xfrm>
                <a:off x="2189308" y="2961822"/>
                <a:ext cx="1755482"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3" name="Rectangle 72"/>
              <p:cNvSpPr/>
              <p:nvPr/>
            </p:nvSpPr>
            <p:spPr>
              <a:xfrm>
                <a:off x="3826207" y="2961822"/>
                <a:ext cx="118583" cy="17339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4" name="Rectangle 73"/>
              <p:cNvSpPr/>
              <p:nvPr/>
            </p:nvSpPr>
            <p:spPr>
              <a:xfrm>
                <a:off x="3707624" y="2961822"/>
                <a:ext cx="118583" cy="173398"/>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5" name="Rectangle 74"/>
              <p:cNvSpPr/>
              <p:nvPr/>
            </p:nvSpPr>
            <p:spPr>
              <a:xfrm>
                <a:off x="3589041" y="2961822"/>
                <a:ext cx="118583" cy="173398"/>
              </a:xfrm>
              <a:prstGeom prst="rect">
                <a:avLst/>
              </a:prstGeom>
              <a:solidFill>
                <a:srgbClr val="FF00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6" name="Rectangle 75"/>
              <p:cNvSpPr/>
              <p:nvPr/>
            </p:nvSpPr>
            <p:spPr>
              <a:xfrm>
                <a:off x="3470458" y="2961822"/>
                <a:ext cx="118583" cy="17339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7" name="Rectangle 76"/>
              <p:cNvSpPr/>
              <p:nvPr/>
            </p:nvSpPr>
            <p:spPr>
              <a:xfrm>
                <a:off x="3350022" y="2961822"/>
                <a:ext cx="118583" cy="173398"/>
              </a:xfrm>
              <a:prstGeom prst="rect">
                <a:avLst/>
              </a:prstGeom>
              <a:solidFill>
                <a:srgbClr val="FF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8" name="Rectangle 77"/>
              <p:cNvSpPr/>
              <p:nvPr/>
            </p:nvSpPr>
            <p:spPr>
              <a:xfrm>
                <a:off x="3231439"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9" name="Rectangle 78"/>
              <p:cNvSpPr/>
              <p:nvPr/>
            </p:nvSpPr>
            <p:spPr>
              <a:xfrm>
                <a:off x="3112856"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0" name="Rectangle 79"/>
              <p:cNvSpPr/>
              <p:nvPr/>
            </p:nvSpPr>
            <p:spPr>
              <a:xfrm>
                <a:off x="2994273"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1" name="Rectangle 80"/>
              <p:cNvSpPr/>
              <p:nvPr/>
            </p:nvSpPr>
            <p:spPr>
              <a:xfrm>
                <a:off x="2875690"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2" name="Rectangle 81"/>
              <p:cNvSpPr/>
              <p:nvPr/>
            </p:nvSpPr>
            <p:spPr>
              <a:xfrm>
                <a:off x="2757107"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3" name="Rectangle 82"/>
              <p:cNvSpPr/>
              <p:nvPr/>
            </p:nvSpPr>
            <p:spPr>
              <a:xfrm>
                <a:off x="263852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4" name="Rectangle 83"/>
              <p:cNvSpPr/>
              <p:nvPr/>
            </p:nvSpPr>
            <p:spPr>
              <a:xfrm>
                <a:off x="252361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5" name="Rectangle 84"/>
              <p:cNvSpPr/>
              <p:nvPr/>
            </p:nvSpPr>
            <p:spPr>
              <a:xfrm>
                <a:off x="240534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6" name="Rectangle 85"/>
              <p:cNvSpPr/>
              <p:nvPr/>
            </p:nvSpPr>
            <p:spPr>
              <a:xfrm>
                <a:off x="2284912"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7" name="Rectangle 86"/>
              <p:cNvSpPr/>
              <p:nvPr/>
            </p:nvSpPr>
            <p:spPr>
              <a:xfrm>
                <a:off x="216320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88" name="TextBox 87"/>
            <p:cNvSpPr txBox="1"/>
            <p:nvPr/>
          </p:nvSpPr>
          <p:spPr>
            <a:xfrm>
              <a:off x="5206429" y="5528731"/>
              <a:ext cx="2136760" cy="246221"/>
            </a:xfrm>
            <a:prstGeom prst="rect">
              <a:avLst/>
            </a:prstGeom>
            <a:noFill/>
          </p:spPr>
          <p:txBody>
            <a:bodyPr wrap="square" rtlCol="0">
              <a:spAutoFit/>
            </a:bodyPr>
            <a:lstStyle/>
            <a:p>
              <a:pPr algn="ctr"/>
              <a:r>
                <a:rPr lang="en-US" sz="1000" dirty="0">
                  <a:solidFill>
                    <a:prstClr val="black"/>
                  </a:solidFill>
                  <a:latin typeface="Calibri"/>
                </a:rPr>
                <a:t>Message Queue</a:t>
              </a:r>
            </a:p>
          </p:txBody>
        </p:sp>
      </p:grpSp>
      <p:grpSp>
        <p:nvGrpSpPr>
          <p:cNvPr id="123" name="Group 122"/>
          <p:cNvGrpSpPr/>
          <p:nvPr/>
        </p:nvGrpSpPr>
        <p:grpSpPr>
          <a:xfrm>
            <a:off x="1981200" y="1715545"/>
            <a:ext cx="3308042" cy="4316614"/>
            <a:chOff x="1173619" y="1709441"/>
            <a:chExt cx="3308042" cy="4316614"/>
          </a:xfrm>
        </p:grpSpPr>
        <p:sp>
          <p:nvSpPr>
            <p:cNvPr id="62" name="Rectangle 61"/>
            <p:cNvSpPr/>
            <p:nvPr/>
          </p:nvSpPr>
          <p:spPr>
            <a:xfrm>
              <a:off x="1173619" y="1709441"/>
              <a:ext cx="3308042" cy="4316614"/>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9" name="Rounded Rectangle 88"/>
            <p:cNvSpPr/>
            <p:nvPr/>
          </p:nvSpPr>
          <p:spPr>
            <a:xfrm>
              <a:off x="1589176" y="2117204"/>
              <a:ext cx="300731" cy="321096"/>
            </a:xfrm>
            <a:prstGeom prst="roundRect">
              <a:avLst/>
            </a:prstGeom>
            <a:solidFill>
              <a:schemeClr val="accent3">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0" name="Rounded Rectangle 89"/>
            <p:cNvSpPr/>
            <p:nvPr/>
          </p:nvSpPr>
          <p:spPr>
            <a:xfrm>
              <a:off x="3303343" y="1890014"/>
              <a:ext cx="300731" cy="321096"/>
            </a:xfrm>
            <a:prstGeom prst="roundRect">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1" name="Rounded Rectangle 90"/>
            <p:cNvSpPr/>
            <p:nvPr/>
          </p:nvSpPr>
          <p:spPr>
            <a:xfrm>
              <a:off x="2529644" y="2344394"/>
              <a:ext cx="300731" cy="321096"/>
            </a:xfrm>
            <a:prstGeom prst="roundRect">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2" name="Rounded Rectangle 91"/>
            <p:cNvSpPr/>
            <p:nvPr/>
          </p:nvSpPr>
          <p:spPr>
            <a:xfrm>
              <a:off x="1862567" y="2665490"/>
              <a:ext cx="300731" cy="321096"/>
            </a:xfrm>
            <a:prstGeom prst="roundRect">
              <a:avLst/>
            </a:prstGeom>
            <a:solidFill>
              <a:srgbClr val="FF008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3" name="Rounded Rectangle 92"/>
            <p:cNvSpPr/>
            <p:nvPr/>
          </p:nvSpPr>
          <p:spPr>
            <a:xfrm>
              <a:off x="1643854" y="3234980"/>
              <a:ext cx="300731" cy="321096"/>
            </a:xfrm>
            <a:prstGeom prst="roundRect">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4" name="Rounded Rectangle 93"/>
            <p:cNvSpPr/>
            <p:nvPr/>
          </p:nvSpPr>
          <p:spPr>
            <a:xfrm>
              <a:off x="2680008" y="3074431"/>
              <a:ext cx="300731" cy="321096"/>
            </a:xfrm>
            <a:prstGeom prst="round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5" name="Rounded Rectangle 94"/>
            <p:cNvSpPr/>
            <p:nvPr/>
          </p:nvSpPr>
          <p:spPr>
            <a:xfrm>
              <a:off x="3604074" y="2504941"/>
              <a:ext cx="300731" cy="321096"/>
            </a:xfrm>
            <a:prstGeom prst="roundRect">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6" name="Rounded Rectangle 95"/>
            <p:cNvSpPr/>
            <p:nvPr/>
          </p:nvSpPr>
          <p:spPr>
            <a:xfrm>
              <a:off x="3604074" y="3319798"/>
              <a:ext cx="300731" cy="321096"/>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7" name="TextBox 96"/>
            <p:cNvSpPr txBox="1"/>
            <p:nvPr/>
          </p:nvSpPr>
          <p:spPr>
            <a:xfrm>
              <a:off x="1643854" y="4018805"/>
              <a:ext cx="2260951" cy="369332"/>
            </a:xfrm>
            <a:prstGeom prst="rect">
              <a:avLst/>
            </a:prstGeom>
            <a:noFill/>
          </p:spPr>
          <p:txBody>
            <a:bodyPr wrap="square" rtlCol="0">
              <a:spAutoFit/>
            </a:bodyPr>
            <a:lstStyle/>
            <a:p>
              <a:pPr algn="ctr"/>
              <a:r>
                <a:rPr lang="en-US" dirty="0">
                  <a:solidFill>
                    <a:prstClr val="black"/>
                  </a:solidFill>
                  <a:latin typeface="Calibri"/>
                </a:rPr>
                <a:t>Processor 0</a:t>
              </a:r>
            </a:p>
          </p:txBody>
        </p:sp>
        <p:sp>
          <p:nvSpPr>
            <p:cNvPr id="98" name="Oval 97"/>
            <p:cNvSpPr/>
            <p:nvPr/>
          </p:nvSpPr>
          <p:spPr>
            <a:xfrm>
              <a:off x="1766880" y="4684341"/>
              <a:ext cx="2009431" cy="61352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white"/>
                </a:solidFill>
                <a:latin typeface="Calibri"/>
              </a:endParaRPr>
            </a:p>
          </p:txBody>
        </p:sp>
        <p:sp>
          <p:nvSpPr>
            <p:cNvPr id="99" name="TextBox 98"/>
            <p:cNvSpPr txBox="1"/>
            <p:nvPr/>
          </p:nvSpPr>
          <p:spPr>
            <a:xfrm>
              <a:off x="1643854" y="4684341"/>
              <a:ext cx="2260951" cy="338554"/>
            </a:xfrm>
            <a:prstGeom prst="rect">
              <a:avLst/>
            </a:prstGeom>
            <a:noFill/>
          </p:spPr>
          <p:txBody>
            <a:bodyPr wrap="square" rtlCol="0">
              <a:spAutoFit/>
            </a:bodyPr>
            <a:lstStyle/>
            <a:p>
              <a:pPr algn="ctr"/>
              <a:r>
                <a:rPr lang="en-US" sz="1600" dirty="0">
                  <a:solidFill>
                    <a:prstClr val="black"/>
                  </a:solidFill>
                  <a:latin typeface="Calibri"/>
                </a:rPr>
                <a:t>Scheduler</a:t>
              </a:r>
              <a:endParaRPr lang="en-US" dirty="0">
                <a:solidFill>
                  <a:prstClr val="black"/>
                </a:solidFill>
                <a:latin typeface="Calibri"/>
              </a:endParaRPr>
            </a:p>
          </p:txBody>
        </p:sp>
        <p:grpSp>
          <p:nvGrpSpPr>
            <p:cNvPr id="100" name="Group 99"/>
            <p:cNvGrpSpPr/>
            <p:nvPr/>
          </p:nvGrpSpPr>
          <p:grpSpPr>
            <a:xfrm>
              <a:off x="1669483" y="5492600"/>
              <a:ext cx="2091481" cy="181084"/>
              <a:chOff x="2163208" y="2961822"/>
              <a:chExt cx="1781582" cy="173398"/>
            </a:xfrm>
          </p:grpSpPr>
          <p:sp>
            <p:nvSpPr>
              <p:cNvPr id="101" name="Rectangle 100"/>
              <p:cNvSpPr/>
              <p:nvPr/>
            </p:nvSpPr>
            <p:spPr>
              <a:xfrm>
                <a:off x="2189308" y="2961822"/>
                <a:ext cx="1755482"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2" name="Rectangle 101"/>
              <p:cNvSpPr/>
              <p:nvPr/>
            </p:nvSpPr>
            <p:spPr>
              <a:xfrm>
                <a:off x="3826207" y="2961822"/>
                <a:ext cx="118583" cy="17339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3" name="Rectangle 102"/>
              <p:cNvSpPr/>
              <p:nvPr/>
            </p:nvSpPr>
            <p:spPr>
              <a:xfrm>
                <a:off x="3707624" y="2961822"/>
                <a:ext cx="118583" cy="173398"/>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4" name="Rectangle 103"/>
              <p:cNvSpPr/>
              <p:nvPr/>
            </p:nvSpPr>
            <p:spPr>
              <a:xfrm>
                <a:off x="3589041" y="2961822"/>
                <a:ext cx="118583" cy="173398"/>
              </a:xfrm>
              <a:prstGeom prst="rect">
                <a:avLst/>
              </a:prstGeom>
              <a:solidFill>
                <a:srgbClr val="FF00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5" name="Rectangle 104"/>
              <p:cNvSpPr/>
              <p:nvPr/>
            </p:nvSpPr>
            <p:spPr>
              <a:xfrm>
                <a:off x="3470458" y="2961822"/>
                <a:ext cx="118583" cy="17339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6" name="Rectangle 105"/>
              <p:cNvSpPr/>
              <p:nvPr/>
            </p:nvSpPr>
            <p:spPr>
              <a:xfrm>
                <a:off x="3350022" y="2961822"/>
                <a:ext cx="118583" cy="173398"/>
              </a:xfrm>
              <a:prstGeom prst="rect">
                <a:avLst/>
              </a:prstGeom>
              <a:solidFill>
                <a:srgbClr val="FF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7" name="Rectangle 106"/>
              <p:cNvSpPr/>
              <p:nvPr/>
            </p:nvSpPr>
            <p:spPr>
              <a:xfrm>
                <a:off x="3231439" y="2961822"/>
                <a:ext cx="118583" cy="173398"/>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8" name="Rectangle 107"/>
              <p:cNvSpPr/>
              <p:nvPr/>
            </p:nvSpPr>
            <p:spPr>
              <a:xfrm>
                <a:off x="3112856"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9" name="Rectangle 108"/>
              <p:cNvSpPr/>
              <p:nvPr/>
            </p:nvSpPr>
            <p:spPr>
              <a:xfrm>
                <a:off x="2994273"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0" name="Rectangle 109"/>
              <p:cNvSpPr/>
              <p:nvPr/>
            </p:nvSpPr>
            <p:spPr>
              <a:xfrm>
                <a:off x="2875690"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1" name="Rectangle 110"/>
              <p:cNvSpPr/>
              <p:nvPr/>
            </p:nvSpPr>
            <p:spPr>
              <a:xfrm>
                <a:off x="2757107"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2" name="Rectangle 111"/>
              <p:cNvSpPr/>
              <p:nvPr/>
            </p:nvSpPr>
            <p:spPr>
              <a:xfrm>
                <a:off x="263852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3" name="Rectangle 112"/>
              <p:cNvSpPr/>
              <p:nvPr/>
            </p:nvSpPr>
            <p:spPr>
              <a:xfrm>
                <a:off x="252361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4" name="Rectangle 113"/>
              <p:cNvSpPr/>
              <p:nvPr/>
            </p:nvSpPr>
            <p:spPr>
              <a:xfrm>
                <a:off x="240534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5" name="Rectangle 114"/>
              <p:cNvSpPr/>
              <p:nvPr/>
            </p:nvSpPr>
            <p:spPr>
              <a:xfrm>
                <a:off x="2284912"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6" name="Rectangle 115"/>
              <p:cNvSpPr/>
              <p:nvPr/>
            </p:nvSpPr>
            <p:spPr>
              <a:xfrm>
                <a:off x="216320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17" name="TextBox 116"/>
            <p:cNvSpPr txBox="1"/>
            <p:nvPr/>
          </p:nvSpPr>
          <p:spPr>
            <a:xfrm>
              <a:off x="1611628" y="5673683"/>
              <a:ext cx="2136760" cy="246221"/>
            </a:xfrm>
            <a:prstGeom prst="rect">
              <a:avLst/>
            </a:prstGeom>
            <a:noFill/>
          </p:spPr>
          <p:txBody>
            <a:bodyPr wrap="square" rtlCol="0">
              <a:spAutoFit/>
            </a:bodyPr>
            <a:lstStyle/>
            <a:p>
              <a:pPr algn="ctr"/>
              <a:r>
                <a:rPr lang="en-US" sz="1000" dirty="0">
                  <a:solidFill>
                    <a:prstClr val="black"/>
                  </a:solidFill>
                  <a:latin typeface="Calibri"/>
                </a:rPr>
                <a:t>Message Queue</a:t>
              </a:r>
            </a:p>
          </p:txBody>
        </p:sp>
      </p:grpSp>
      <p:sp>
        <p:nvSpPr>
          <p:cNvPr id="119" name="Rounded Rectangle 118"/>
          <p:cNvSpPr/>
          <p:nvPr/>
        </p:nvSpPr>
        <p:spPr>
          <a:xfrm>
            <a:off x="4977327" y="2858167"/>
            <a:ext cx="114882" cy="263990"/>
          </a:xfrm>
          <a:prstGeom prst="roundRect">
            <a:avLst/>
          </a:prstGeom>
          <a:solidFill>
            <a:schemeClr val="accent5">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122" name="Straight Arrow Connector 121"/>
          <p:cNvCxnSpPr/>
          <p:nvPr/>
        </p:nvCxnSpPr>
        <p:spPr>
          <a:xfrm>
            <a:off x="4798342" y="2598920"/>
            <a:ext cx="2498055" cy="68805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6" name="TextBox 125"/>
          <p:cNvSpPr txBox="1"/>
          <p:nvPr/>
        </p:nvSpPr>
        <p:spPr>
          <a:xfrm>
            <a:off x="5486400" y="2319378"/>
            <a:ext cx="1371600" cy="381000"/>
          </a:xfrm>
          <a:prstGeom prst="rect">
            <a:avLst/>
          </a:prstGeom>
          <a:noFill/>
        </p:spPr>
        <p:txBody>
          <a:bodyPr wrap="square" rtlCol="0">
            <a:spAutoFit/>
          </a:bodyPr>
          <a:lstStyle/>
          <a:p>
            <a:r>
              <a:rPr lang="en-US" dirty="0">
                <a:solidFill>
                  <a:prstClr val="black"/>
                </a:solidFill>
                <a:latin typeface="Calibri"/>
              </a:rPr>
              <a:t>A[23].foo(…)</a:t>
            </a:r>
          </a:p>
        </p:txBody>
      </p:sp>
      <p:cxnSp>
        <p:nvCxnSpPr>
          <p:cNvPr id="129" name="Straight Arrow Connector 128"/>
          <p:cNvCxnSpPr/>
          <p:nvPr/>
        </p:nvCxnSpPr>
        <p:spPr>
          <a:xfrm flipH="1" flipV="1">
            <a:off x="7635621" y="3447518"/>
            <a:ext cx="284259" cy="1128266"/>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34529644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subTnLst>
                                    <p:animClr clrSpc="rgb" dir="cw">
                                      <p:cBhvr override="childStyle">
                                        <p:cTn dur="1" fill="hold" display="0" masterRel="nextClick" afterEffect="1"/>
                                        <p:tgtEl>
                                          <p:spTgt spid="126"/>
                                        </p:tgtEl>
                                        <p:attrNameLst>
                                          <p:attrName>ppt_c</p:attrName>
                                        </p:attrNameLst>
                                      </p:cBhvr>
                                      <p:to>
                                        <a:srgbClr val="A4A4A4"/>
                                      </p:to>
                                    </p:animClr>
                                  </p:subTnLst>
                                </p:cTn>
                              </p:par>
                              <p:par>
                                <p:cTn id="7" presetID="1" presetClass="entr" presetSubtype="0" fill="hold" nodeType="withEffect">
                                  <p:stCondLst>
                                    <p:cond delay="0"/>
                                  </p:stCondLst>
                                  <p:childTnLst>
                                    <p:set>
                                      <p:cBhvr>
                                        <p:cTn id="8" dur="1" fill="hold">
                                          <p:stCondLst>
                                            <p:cond delay="0"/>
                                          </p:stCondLst>
                                        </p:cTn>
                                        <p:tgtEl>
                                          <p:spTgt spid="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1" nodeType="clickEffect">
                                  <p:stCondLst>
                                    <p:cond delay="0"/>
                                  </p:stCondLst>
                                  <p:childTnLst>
                                    <p:animMotion origin="layout" path="M 0 0 C 0.01966 -0.01945 0.03932 -0.03889 0.06042 -0.00602 C 0.08151 0.02685 0.09622 0.15949 0.12643 0.19699 C 0.15664 0.23449 0.21133 0.19259 0.2418 0.21898 C 0.27214 0.24513 0.30899 0.35439 0.30899 0.35439 " pathEditMode="relative" ptsTypes="AAAAA">
                                      <p:cBhvr>
                                        <p:cTn id="16" dur="2000" fill="hold"/>
                                        <p:tgtEl>
                                          <p:spTgt spid="119"/>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grpId="2" nodeType="clickEffect">
                                  <p:stCondLst>
                                    <p:cond delay="0"/>
                                  </p:stCondLst>
                                  <p:childTnLst>
                                    <p:animMotion origin="layout" path="M 0.30899 0.35463 L 0.36966 0.35208 " pathEditMode="relative" rAng="0" ptsTypes="AA">
                                      <p:cBhvr>
                                        <p:cTn id="20" dur="2000" fill="hold"/>
                                        <p:tgtEl>
                                          <p:spTgt spid="119"/>
                                        </p:tgtEl>
                                        <p:attrNameLst>
                                          <p:attrName>ppt_x</p:attrName>
                                          <p:attrName>ppt_y</p:attrName>
                                        </p:attrNameLst>
                                      </p:cBhvr>
                                      <p:rCtr x="3034" y="-139"/>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grpId="3" nodeType="clickEffect">
                                  <p:stCondLst>
                                    <p:cond delay="0"/>
                                  </p:stCondLst>
                                  <p:childTnLst>
                                    <p:animMotion origin="layout" path="M 0.36966 0.35208 C 0.38724 0.33056 0.40482 0.30926 0.40664 0.28426 C 0.40847 0.25949 0.39623 0.2169 0.38086 0.20278 C 0.36563 0.18843 0.32813 0.21273 0.31485 0.19884 C 0.30157 0.18472 0.30756 0.14143 0.30144 0.11921 C 0.29532 0.09699 0.29245 0.07847 0.27787 0.06551 C 0.26341 0.05255 0.2142 0.04167 0.2142 0.0419 L 0.2142 0.04167 L 0.2142 0.0419 " pathEditMode="relative" rAng="0" ptsTypes="AAAAAAAAA">
                                      <p:cBhvr>
                                        <p:cTn id="28" dur="2000" fill="hold"/>
                                        <p:tgtEl>
                                          <p:spTgt spid="119"/>
                                        </p:tgtEl>
                                        <p:attrNameLst>
                                          <p:attrName>ppt_x</p:attrName>
                                          <p:attrName>ppt_y</p:attrName>
                                        </p:attrNameLst>
                                      </p:cBhvr>
                                      <p:rCtr x="-5924" y="-15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19" grpId="1" animBg="1"/>
      <p:bldP spid="119" grpId="2" animBg="1"/>
      <p:bldP spid="119" grpId="3" animBg="1"/>
      <p:bldP spid="12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Serialization in Charm++</a:t>
            </a:r>
            <a:endParaRPr lang="en-US" dirty="0"/>
          </a:p>
        </p:txBody>
      </p:sp>
      <p:sp>
        <p:nvSpPr>
          <p:cNvPr id="3" name="Content Placeholder 2"/>
          <p:cNvSpPr>
            <a:spLocks noGrp="1"/>
          </p:cNvSpPr>
          <p:nvPr>
            <p:ph idx="1"/>
          </p:nvPr>
        </p:nvSpPr>
        <p:spPr/>
        <p:txBody>
          <a:bodyPr/>
          <a:lstStyle/>
          <a:p>
            <a:pPr marL="0" indent="0">
              <a:buNone/>
            </a:pPr>
            <a:r>
              <a:rPr lang="en-US" altLang="ko-KR" dirty="0"/>
              <a:t>To do load balancing, we move chares to different PEs </a:t>
            </a:r>
          </a:p>
          <a:p>
            <a:r>
              <a:rPr lang="en-US" altLang="ko-KR" dirty="0"/>
              <a:t>How do we do this for arbitrary objects? </a:t>
            </a:r>
          </a:p>
          <a:p>
            <a:r>
              <a:rPr lang="en-US" altLang="ko-KR" dirty="0"/>
              <a:t>Charm++ has a framework for serializing data called PUP </a:t>
            </a:r>
          </a:p>
          <a:p>
            <a:endParaRPr lang="en-US" altLang="ko-KR" dirty="0"/>
          </a:p>
        </p:txBody>
      </p:sp>
      <p:sp>
        <p:nvSpPr>
          <p:cNvPr id="5" name="Date Placeholder 4"/>
          <p:cNvSpPr>
            <a:spLocks noGrp="1"/>
          </p:cNvSpPr>
          <p:nvPr>
            <p:ph type="dt" sz="half" idx="10"/>
          </p:nvPr>
        </p:nvSpPr>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3EF9F3CA-D42A-4F16-9502-7E916E4DA7FE}" type="slidenum">
              <a:rPr lang="en-US" smtClean="0">
                <a:solidFill>
                  <a:schemeClr val="bg1">
                    <a:lumMod val="50000"/>
                  </a:schemeClr>
                </a:solidFill>
                <a:latin typeface="Calibri" panose="020F0502020204030204" pitchFamily="34" charset="0"/>
                <a:cs typeface="Calibri" panose="020F0502020204030204" pitchFamily="34" charset="0"/>
              </a:rPr>
              <a:pPr/>
              <a:t>100</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6" name="Footer Placeholder 5"/>
          <p:cNvSpPr>
            <a:spLocks noGrp="1"/>
          </p:cNvSpPr>
          <p:nvPr>
            <p:ph type="ftr" sz="quarter" idx="11"/>
          </p:nvPr>
        </p:nvSpPr>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007592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PUP</a:t>
            </a:r>
            <a:endParaRPr lang="en-US" dirty="0"/>
          </a:p>
        </p:txBody>
      </p:sp>
      <p:sp>
        <p:nvSpPr>
          <p:cNvPr id="3" name="Content Placeholder 2"/>
          <p:cNvSpPr>
            <a:spLocks noGrp="1"/>
          </p:cNvSpPr>
          <p:nvPr>
            <p:ph idx="1"/>
          </p:nvPr>
        </p:nvSpPr>
        <p:spPr/>
        <p:txBody>
          <a:bodyPr/>
          <a:lstStyle/>
          <a:p>
            <a:pPr marL="0" indent="0">
              <a:buNone/>
            </a:pPr>
            <a:r>
              <a:rPr lang="en-US" altLang="ko-KR" dirty="0"/>
              <a:t>What is PUP? </a:t>
            </a:r>
          </a:p>
          <a:p>
            <a:r>
              <a:rPr lang="en-US" altLang="ko-KR" b="1" dirty="0"/>
              <a:t>P</a:t>
            </a:r>
            <a:r>
              <a:rPr lang="en-US" altLang="ko-KR" dirty="0"/>
              <a:t>ack and </a:t>
            </a:r>
            <a:r>
              <a:rPr lang="en-US" altLang="ko-KR" b="1" dirty="0"/>
              <a:t>U</a:t>
            </a:r>
            <a:r>
              <a:rPr lang="en-US" altLang="ko-KR" dirty="0"/>
              <a:t>npack</a:t>
            </a:r>
          </a:p>
          <a:p>
            <a:r>
              <a:rPr lang="en-US" altLang="ko-KR" dirty="0"/>
              <a:t>With PUP, chares become serializable and can be transported to memory, disk, or another processor </a:t>
            </a:r>
          </a:p>
          <a:p>
            <a:r>
              <a:rPr lang="en-US" altLang="ko-KR" dirty="0"/>
              <a:t>Used in dynamic load balancing framework for object movement </a:t>
            </a:r>
          </a:p>
          <a:p>
            <a:endParaRPr lang="en-US" altLang="ko-KR" dirty="0"/>
          </a:p>
        </p:txBody>
      </p:sp>
      <p:sp>
        <p:nvSpPr>
          <p:cNvPr id="7" name="Date Placeholder 4">
            <a:extLst>
              <a:ext uri="{FF2B5EF4-FFF2-40B4-BE49-F238E27FC236}">
                <a16:creationId xmlns="" xmlns:a16="http://schemas.microsoft.com/office/drawing/2014/main" id="{6D054B4B-853B-4889-9DD7-E3BA1F3FE645}"/>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8" name="Slide Number Placeholder 3">
            <a:extLst>
              <a:ext uri="{FF2B5EF4-FFF2-40B4-BE49-F238E27FC236}">
                <a16:creationId xmlns="" xmlns:a16="http://schemas.microsoft.com/office/drawing/2014/main" id="{973E24D5-660B-4424-B580-8A5678AC0432}"/>
              </a:ext>
            </a:extLst>
          </p:cNvPr>
          <p:cNvSpPr>
            <a:spLocks noGrp="1"/>
          </p:cNvSpPr>
          <p:nvPr>
            <p:ph type="sldNum" sz="quarter" idx="12"/>
          </p:nvPr>
        </p:nvSpPr>
        <p:spPr>
          <a:xfrm>
            <a:off x="9905998" y="6356351"/>
            <a:ext cx="1288461" cy="365125"/>
          </a:xfrm>
        </p:spPr>
        <p:txBody>
          <a:bodyPr/>
          <a:lstStyle/>
          <a:p>
            <a:fld id="{3EF9F3CA-D42A-4F16-9502-7E916E4DA7FE}" type="slidenum">
              <a:rPr lang="en-US" smtClean="0">
                <a:solidFill>
                  <a:schemeClr val="bg1">
                    <a:lumMod val="50000"/>
                  </a:schemeClr>
                </a:solidFill>
                <a:latin typeface="Calibri" panose="020F0502020204030204" pitchFamily="34" charset="0"/>
                <a:cs typeface="Calibri" panose="020F0502020204030204" pitchFamily="34" charset="0"/>
              </a:rPr>
              <a:pPr/>
              <a:t>101</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Footer Placeholder 5">
            <a:extLst>
              <a:ext uri="{FF2B5EF4-FFF2-40B4-BE49-F238E27FC236}">
                <a16:creationId xmlns="" xmlns:a16="http://schemas.microsoft.com/office/drawing/2014/main" id="{00AAEEA6-2C5E-4E3B-AE1D-3FC20321DC1E}"/>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693139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Hello World with Chares</a:t>
            </a:r>
            <a:endParaRPr lang="en-US" dirty="0"/>
          </a:p>
        </p:txBody>
      </p:sp>
      <p:sp>
        <p:nvSpPr>
          <p:cNvPr id="17" name="Content Placeholder 16"/>
          <p:cNvSpPr>
            <a:spLocks noGrp="1"/>
          </p:cNvSpPr>
          <p:nvPr>
            <p:ph sz="half" idx="1"/>
          </p:nvPr>
        </p:nvSpPr>
        <p:spPr/>
        <p:txBody>
          <a:bodyPr/>
          <a:lstStyle/>
          <a:p>
            <a:endParaRPr lang="en-US"/>
          </a:p>
        </p:txBody>
      </p:sp>
      <p:sp>
        <p:nvSpPr>
          <p:cNvPr id="18" name="Content Placeholder 17"/>
          <p:cNvSpPr>
            <a:spLocks noGrp="1"/>
          </p:cNvSpPr>
          <p:nvPr>
            <p:ph sz="half" idx="2"/>
          </p:nvPr>
        </p:nvSpPr>
        <p:spPr/>
        <p:txBody>
          <a:bodyPr/>
          <a:lstStyle/>
          <a:p>
            <a:endParaRPr lang="en-US"/>
          </a:p>
        </p:txBody>
      </p:sp>
      <p:sp>
        <p:nvSpPr>
          <p:cNvPr id="8" name="Content Placeholder 5">
            <a:extLst>
              <a:ext uri="{FF2B5EF4-FFF2-40B4-BE49-F238E27FC236}">
                <a16:creationId xmlns="" xmlns:a16="http://schemas.microsoft.com/office/drawing/2014/main" id="{0CC4F0C7-3349-4443-8117-D2DB8B1F64EB}"/>
              </a:ext>
            </a:extLst>
          </p:cNvPr>
          <p:cNvSpPr txBox="1">
            <a:spLocks/>
          </p:cNvSpPr>
          <p:nvPr/>
        </p:nvSpPr>
        <p:spPr>
          <a:xfrm>
            <a:off x="406400" y="1600200"/>
            <a:ext cx="5588000" cy="3762213"/>
          </a:xfrm>
          <a:prstGeom prst="rect">
            <a:avLst/>
          </a:prstGeom>
          <a:solidFill>
            <a:schemeClr val="bg1"/>
          </a:solidFill>
          <a:ln>
            <a:solidFill>
              <a:srgbClr val="292934"/>
            </a:solidFill>
          </a:ln>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latin typeface="Consolas"/>
                <a:cs typeface="Consolas"/>
              </a:rPr>
              <a:t>class </a:t>
            </a:r>
            <a:r>
              <a:rPr lang="en-US" sz="2400" dirty="0" err="1">
                <a:latin typeface="Consolas"/>
                <a:cs typeface="Consolas"/>
              </a:rPr>
              <a:t>MyChare</a:t>
            </a:r>
            <a:r>
              <a:rPr lang="en-US" sz="2400" dirty="0">
                <a:latin typeface="Consolas"/>
                <a:cs typeface="Consolas"/>
              </a:rPr>
              <a:t> :</a:t>
            </a:r>
          </a:p>
          <a:p>
            <a:pPr marL="0" indent="0">
              <a:buNone/>
            </a:pPr>
            <a:r>
              <a:rPr lang="en-US" sz="2400" b="1" dirty="0">
                <a:latin typeface="Consolas"/>
                <a:cs typeface="Consolas"/>
              </a:rPr>
              <a:t>public</a:t>
            </a:r>
            <a:r>
              <a:rPr lang="en-US" sz="2400" dirty="0">
                <a:latin typeface="Consolas"/>
                <a:cs typeface="Consolas"/>
              </a:rPr>
              <a:t> </a:t>
            </a:r>
            <a:r>
              <a:rPr lang="en-US" sz="2400" dirty="0" err="1">
                <a:latin typeface="Consolas"/>
                <a:cs typeface="Consolas"/>
              </a:rPr>
              <a:t>Cbase_MyChare</a:t>
            </a:r>
            <a:r>
              <a:rPr lang="en-US" sz="2400" dirty="0">
                <a:latin typeface="Consolas"/>
                <a:cs typeface="Consolas"/>
              </a:rPr>
              <a:t> { </a:t>
            </a:r>
          </a:p>
          <a:p>
            <a:pPr marL="0" indent="0">
              <a:buNone/>
            </a:pPr>
            <a:r>
              <a:rPr lang="en-US" sz="2400" dirty="0">
                <a:latin typeface="Consolas"/>
                <a:cs typeface="Consolas"/>
              </a:rPr>
              <a:t>  </a:t>
            </a:r>
            <a:r>
              <a:rPr lang="en-US" sz="2400" b="1" dirty="0" err="1">
                <a:latin typeface="Consolas"/>
                <a:cs typeface="Consolas"/>
              </a:rPr>
              <a:t>int</a:t>
            </a:r>
            <a:r>
              <a:rPr lang="en-US" sz="2400" b="1" dirty="0">
                <a:latin typeface="Consolas"/>
                <a:cs typeface="Consolas"/>
              </a:rPr>
              <a:t> </a:t>
            </a:r>
            <a:r>
              <a:rPr lang="en-US" sz="2400" dirty="0">
                <a:latin typeface="Consolas"/>
                <a:cs typeface="Consolas"/>
              </a:rPr>
              <a:t>a;</a:t>
            </a:r>
          </a:p>
          <a:p>
            <a:pPr marL="0" indent="0">
              <a:buNone/>
            </a:pPr>
            <a:r>
              <a:rPr lang="en-US" sz="2400" dirty="0">
                <a:latin typeface="Consolas"/>
                <a:cs typeface="Consolas"/>
              </a:rPr>
              <a:t>  </a:t>
            </a:r>
            <a:r>
              <a:rPr lang="en-US" sz="2400" b="1" dirty="0">
                <a:latin typeface="Consolas"/>
                <a:cs typeface="Consolas"/>
              </a:rPr>
              <a:t>float</a:t>
            </a:r>
            <a:r>
              <a:rPr lang="en-US" sz="2400" dirty="0">
                <a:latin typeface="Consolas"/>
                <a:cs typeface="Consolas"/>
              </a:rPr>
              <a:t> b; </a:t>
            </a:r>
          </a:p>
          <a:p>
            <a:pPr marL="0" indent="0">
              <a:buNone/>
            </a:pPr>
            <a:r>
              <a:rPr lang="en-US" sz="2400" dirty="0">
                <a:latin typeface="Consolas"/>
                <a:cs typeface="Consolas"/>
              </a:rPr>
              <a:t>  </a:t>
            </a:r>
            <a:r>
              <a:rPr lang="en-US" sz="2400" b="1" dirty="0">
                <a:latin typeface="Consolas"/>
                <a:cs typeface="Consolas"/>
              </a:rPr>
              <a:t>char</a:t>
            </a:r>
            <a:r>
              <a:rPr lang="en-US" sz="2400" dirty="0">
                <a:latin typeface="Consolas"/>
                <a:cs typeface="Consolas"/>
              </a:rPr>
              <a:t> c; </a:t>
            </a:r>
          </a:p>
          <a:p>
            <a:pPr marL="0" indent="0">
              <a:buNone/>
            </a:pPr>
            <a:r>
              <a:rPr lang="en-US" sz="2400" dirty="0">
                <a:latin typeface="Consolas"/>
                <a:cs typeface="Consolas"/>
              </a:rPr>
              <a:t> </a:t>
            </a:r>
            <a:r>
              <a:rPr lang="en-US" sz="2400">
                <a:latin typeface="Consolas"/>
                <a:cs typeface="Consolas"/>
              </a:rPr>
              <a:t> </a:t>
            </a:r>
            <a:r>
              <a:rPr lang="en-US" sz="2400" b="1" smtClean="0">
                <a:latin typeface="Consolas"/>
                <a:cs typeface="Consolas"/>
              </a:rPr>
              <a:t>double </a:t>
            </a:r>
            <a:r>
              <a:rPr lang="en-US" sz="2400" dirty="0" err="1">
                <a:latin typeface="Consolas"/>
                <a:cs typeface="Consolas"/>
              </a:rPr>
              <a:t>localArray</a:t>
            </a:r>
            <a:r>
              <a:rPr lang="en-US" sz="2400" dirty="0">
                <a:latin typeface="Consolas"/>
                <a:cs typeface="Consolas"/>
              </a:rPr>
              <a:t>[LOCAL_SIZE];</a:t>
            </a:r>
          </a:p>
          <a:p>
            <a:pPr marL="0" indent="0">
              <a:buNone/>
            </a:pPr>
            <a:r>
              <a:rPr lang="en-US" sz="2400" dirty="0">
                <a:latin typeface="Consolas"/>
                <a:cs typeface="Consolas"/>
              </a:rPr>
              <a:t>};</a:t>
            </a:r>
          </a:p>
        </p:txBody>
      </p:sp>
      <p:sp>
        <p:nvSpPr>
          <p:cNvPr id="9" name="Content Placeholder 6">
            <a:extLst>
              <a:ext uri="{FF2B5EF4-FFF2-40B4-BE49-F238E27FC236}">
                <a16:creationId xmlns="" xmlns:a16="http://schemas.microsoft.com/office/drawing/2014/main" id="{F68E6704-C103-4087-820D-674697FF2BB9}"/>
              </a:ext>
            </a:extLst>
          </p:cNvPr>
          <p:cNvSpPr txBox="1">
            <a:spLocks/>
          </p:cNvSpPr>
          <p:nvPr/>
        </p:nvSpPr>
        <p:spPr>
          <a:xfrm>
            <a:off x="6197600" y="1600199"/>
            <a:ext cx="5384800" cy="3762213"/>
          </a:xfrm>
          <a:prstGeom prst="rect">
            <a:avLst/>
          </a:prstGeom>
          <a:solidFill>
            <a:schemeClr val="bg1"/>
          </a:solidFill>
          <a:ln>
            <a:solidFill>
              <a:srgbClr val="292934"/>
            </a:solidFill>
          </a:ln>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latin typeface="Consolas"/>
                <a:cs typeface="Consolas"/>
              </a:rPr>
              <a:t>void</a:t>
            </a:r>
            <a:r>
              <a:rPr lang="en-US" sz="2400" dirty="0">
                <a:latin typeface="Consolas"/>
                <a:cs typeface="Consolas"/>
              </a:rPr>
              <a:t> pup(PUP::</a:t>
            </a:r>
            <a:r>
              <a:rPr lang="en-US" sz="2400" dirty="0" err="1">
                <a:latin typeface="Consolas"/>
                <a:cs typeface="Consolas"/>
              </a:rPr>
              <a:t>er</a:t>
            </a:r>
            <a:r>
              <a:rPr lang="en-US" sz="2400" dirty="0">
                <a:latin typeface="Consolas"/>
                <a:cs typeface="Consolas"/>
              </a:rPr>
              <a:t> &amp;p) {</a:t>
            </a:r>
          </a:p>
          <a:p>
            <a:pPr marL="0" indent="0">
              <a:buNone/>
            </a:pPr>
            <a:endParaRPr lang="en-US" sz="2400" dirty="0">
              <a:latin typeface="Consolas"/>
              <a:cs typeface="Consolas"/>
            </a:endParaRPr>
          </a:p>
          <a:p>
            <a:pPr marL="0" indent="0">
              <a:buNone/>
            </a:pPr>
            <a:r>
              <a:rPr lang="en-US" sz="2400" dirty="0">
                <a:latin typeface="Consolas"/>
                <a:cs typeface="Consolas"/>
              </a:rPr>
              <a:t>  p | a;</a:t>
            </a:r>
          </a:p>
          <a:p>
            <a:pPr marL="0" indent="0">
              <a:buNone/>
            </a:pPr>
            <a:r>
              <a:rPr lang="en-US" sz="2400" dirty="0">
                <a:latin typeface="Consolas"/>
                <a:cs typeface="Consolas"/>
              </a:rPr>
              <a:t>  p | b;</a:t>
            </a:r>
          </a:p>
          <a:p>
            <a:pPr marL="0" indent="0">
              <a:buNone/>
            </a:pPr>
            <a:r>
              <a:rPr lang="en-US" sz="2400" dirty="0">
                <a:latin typeface="Consolas"/>
                <a:cs typeface="Consolas"/>
              </a:rPr>
              <a:t>  p | c;</a:t>
            </a:r>
          </a:p>
          <a:p>
            <a:pPr marL="0" indent="0">
              <a:buNone/>
            </a:pPr>
            <a:r>
              <a:rPr lang="en-US" sz="2400" dirty="0">
                <a:latin typeface="Consolas"/>
                <a:cs typeface="Consolas"/>
              </a:rPr>
              <a:t>  p(</a:t>
            </a:r>
            <a:r>
              <a:rPr lang="en-US" sz="2400" dirty="0" err="1">
                <a:latin typeface="Consolas"/>
                <a:cs typeface="Consolas"/>
              </a:rPr>
              <a:t>localArray</a:t>
            </a:r>
            <a:r>
              <a:rPr lang="en-US" sz="2400" dirty="0">
                <a:latin typeface="Consolas"/>
                <a:cs typeface="Consolas"/>
              </a:rPr>
              <a:t>, LOCAL_SIZE);</a:t>
            </a:r>
          </a:p>
          <a:p>
            <a:pPr marL="0" indent="0">
              <a:buNone/>
            </a:pPr>
            <a:r>
              <a:rPr lang="en-US" sz="2400" dirty="0">
                <a:latin typeface="Consolas"/>
                <a:cs typeface="Consolas"/>
              </a:rPr>
              <a:t>}</a:t>
            </a:r>
          </a:p>
        </p:txBody>
      </p:sp>
      <p:sp>
        <p:nvSpPr>
          <p:cNvPr id="10" name="Date Placeholder 4">
            <a:extLst>
              <a:ext uri="{FF2B5EF4-FFF2-40B4-BE49-F238E27FC236}">
                <a16:creationId xmlns="" xmlns:a16="http://schemas.microsoft.com/office/drawing/2014/main" id="{4ECA43C2-60DE-4775-9033-33B092915CCE}"/>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1" name="Slide Number Placeholder 3">
            <a:extLst>
              <a:ext uri="{FF2B5EF4-FFF2-40B4-BE49-F238E27FC236}">
                <a16:creationId xmlns="" xmlns:a16="http://schemas.microsoft.com/office/drawing/2014/main" id="{E1576B58-7E08-49E1-9322-FE816C359D48}"/>
              </a:ext>
            </a:extLst>
          </p:cNvPr>
          <p:cNvSpPr>
            <a:spLocks noGrp="1"/>
          </p:cNvSpPr>
          <p:nvPr>
            <p:ph type="sldNum" sz="quarter" idx="12"/>
          </p:nvPr>
        </p:nvSpPr>
        <p:spPr>
          <a:xfrm>
            <a:off x="9905998" y="6356351"/>
            <a:ext cx="1288461" cy="365125"/>
          </a:xfrm>
        </p:spPr>
        <p:txBody>
          <a:bodyPr/>
          <a:lstStyle/>
          <a:p>
            <a:fld id="{3EF9F3CA-D42A-4F16-9502-7E916E4DA7FE}" type="slidenum">
              <a:rPr lang="en-US" smtClean="0">
                <a:solidFill>
                  <a:schemeClr val="bg1">
                    <a:lumMod val="50000"/>
                  </a:schemeClr>
                </a:solidFill>
                <a:latin typeface="Calibri" panose="020F0502020204030204" pitchFamily="34" charset="0"/>
                <a:cs typeface="Calibri" panose="020F0502020204030204" pitchFamily="34" charset="0"/>
              </a:rPr>
              <a:pPr/>
              <a:t>102</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2" name="Footer Placeholder 5">
            <a:extLst>
              <a:ext uri="{FF2B5EF4-FFF2-40B4-BE49-F238E27FC236}">
                <a16:creationId xmlns="" xmlns:a16="http://schemas.microsoft.com/office/drawing/2014/main" id="{77FEE6EE-B0FB-40F0-89B0-93FA36CDBB08}"/>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94078408"/>
      </p:ext>
    </p:extLst>
  </p:cSld>
  <p:clrMapOvr>
    <a:masterClrMapping/>
  </p:clrMapOvr>
  <p:transition xmlns:p14="http://schemas.microsoft.com/office/powerpoint/2010/mai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Writing an Advanced PUP Routine</a:t>
            </a:r>
            <a:endParaRPr lang="en-US" dirty="0"/>
          </a:p>
        </p:txBody>
      </p:sp>
      <p:sp>
        <p:nvSpPr>
          <p:cNvPr id="7" name="Content Placeholder 4">
            <a:extLst>
              <a:ext uri="{FF2B5EF4-FFF2-40B4-BE49-F238E27FC236}">
                <a16:creationId xmlns="" xmlns:a16="http://schemas.microsoft.com/office/drawing/2014/main" id="{457AA53E-F5E5-4B0F-9456-DCD077982ED2}"/>
              </a:ext>
            </a:extLst>
          </p:cNvPr>
          <p:cNvSpPr txBox="1">
            <a:spLocks/>
          </p:cNvSpPr>
          <p:nvPr/>
        </p:nvSpPr>
        <p:spPr>
          <a:xfrm>
            <a:off x="1785868" y="1140807"/>
            <a:ext cx="8615359" cy="1584647"/>
          </a:xfrm>
          <a:prstGeom prst="rect">
            <a:avLst/>
          </a:prstGeom>
          <a:solidFill>
            <a:schemeClr val="bg1"/>
          </a:solidFill>
          <a:ln>
            <a:solidFill>
              <a:srgbClr val="292934"/>
            </a:solidFill>
          </a:ln>
        </p:spPr>
        <p:txBody>
          <a:bodyPr>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rgbClr val="292934"/>
                </a:solidFill>
                <a:latin typeface="Consolas"/>
                <a:cs typeface="Consolas"/>
              </a:rPr>
              <a:t>class </a:t>
            </a:r>
            <a:r>
              <a:rPr lang="en-US" dirty="0" err="1">
                <a:solidFill>
                  <a:srgbClr val="292934"/>
                </a:solidFill>
                <a:latin typeface="Consolas"/>
                <a:cs typeface="Consolas"/>
              </a:rPr>
              <a:t>MyChare</a:t>
            </a:r>
            <a:r>
              <a:rPr lang="en-US" dirty="0">
                <a:solidFill>
                  <a:srgbClr val="292934"/>
                </a:solidFill>
                <a:latin typeface="Consolas"/>
                <a:cs typeface="Consolas"/>
              </a:rPr>
              <a:t> : public </a:t>
            </a:r>
            <a:r>
              <a:rPr lang="en-US" dirty="0" err="1">
                <a:solidFill>
                  <a:srgbClr val="292934"/>
                </a:solidFill>
                <a:latin typeface="Consolas"/>
                <a:cs typeface="Consolas"/>
              </a:rPr>
              <a:t>Cbase_MyChare</a:t>
            </a:r>
            <a:r>
              <a:rPr lang="en-US" dirty="0">
                <a:solidFill>
                  <a:srgbClr val="292934"/>
                </a:solidFill>
                <a:latin typeface="Consolas"/>
                <a:cs typeface="Consolas"/>
              </a:rPr>
              <a:t> { </a:t>
            </a:r>
          </a:p>
          <a:p>
            <a:pPr marL="0" indent="0">
              <a:buNone/>
            </a:pPr>
            <a:r>
              <a:rPr lang="en-US" dirty="0">
                <a:solidFill>
                  <a:srgbClr val="292934"/>
                </a:solidFill>
                <a:latin typeface="Consolas"/>
                <a:cs typeface="Consolas"/>
              </a:rPr>
              <a:t>  </a:t>
            </a:r>
            <a:r>
              <a:rPr lang="en-US" b="1" dirty="0">
                <a:solidFill>
                  <a:srgbClr val="292934"/>
                </a:solidFill>
                <a:latin typeface="Consolas"/>
                <a:cs typeface="Consolas"/>
              </a:rPr>
              <a:t>int </a:t>
            </a:r>
            <a:r>
              <a:rPr lang="en-US" dirty="0" err="1">
                <a:solidFill>
                  <a:srgbClr val="292934"/>
                </a:solidFill>
                <a:latin typeface="Consolas"/>
                <a:cs typeface="Consolas"/>
              </a:rPr>
              <a:t>heapArraySize</a:t>
            </a:r>
            <a:r>
              <a:rPr lang="en-US" dirty="0">
                <a:solidFill>
                  <a:srgbClr val="292934"/>
                </a:solidFill>
                <a:latin typeface="Consolas"/>
                <a:cs typeface="Consolas"/>
              </a:rPr>
              <a:t>;</a:t>
            </a:r>
          </a:p>
          <a:p>
            <a:pPr marL="0" indent="0">
              <a:buNone/>
            </a:pPr>
            <a:r>
              <a:rPr lang="en-US" dirty="0">
                <a:solidFill>
                  <a:srgbClr val="292934"/>
                </a:solidFill>
                <a:latin typeface="Consolas"/>
                <a:cs typeface="Consolas"/>
              </a:rPr>
              <a:t>  </a:t>
            </a:r>
            <a:r>
              <a:rPr lang="en-US" b="1" dirty="0">
                <a:solidFill>
                  <a:srgbClr val="292934"/>
                </a:solidFill>
                <a:latin typeface="Consolas"/>
                <a:cs typeface="Consolas"/>
              </a:rPr>
              <a:t>float* </a:t>
            </a:r>
            <a:r>
              <a:rPr lang="en-US" dirty="0" err="1">
                <a:solidFill>
                  <a:srgbClr val="292934"/>
                </a:solidFill>
                <a:latin typeface="Consolas"/>
                <a:cs typeface="Consolas"/>
              </a:rPr>
              <a:t>heapArray</a:t>
            </a:r>
            <a:r>
              <a:rPr lang="en-US" dirty="0">
                <a:solidFill>
                  <a:srgbClr val="292934"/>
                </a:solidFill>
                <a:latin typeface="Consolas"/>
                <a:cs typeface="Consolas"/>
              </a:rPr>
              <a:t>; </a:t>
            </a:r>
          </a:p>
          <a:p>
            <a:pPr marL="0" indent="0">
              <a:buNone/>
            </a:pPr>
            <a:r>
              <a:rPr lang="en-US" dirty="0">
                <a:solidFill>
                  <a:srgbClr val="292934"/>
                </a:solidFill>
                <a:latin typeface="Consolas"/>
                <a:cs typeface="Consolas"/>
              </a:rPr>
              <a:t>  </a:t>
            </a:r>
            <a:r>
              <a:rPr lang="en-US" dirty="0" err="1">
                <a:solidFill>
                  <a:srgbClr val="292934"/>
                </a:solidFill>
                <a:latin typeface="Consolas"/>
                <a:cs typeface="Consolas"/>
              </a:rPr>
              <a:t>MyClass</a:t>
            </a:r>
            <a:r>
              <a:rPr lang="en-US" dirty="0">
                <a:solidFill>
                  <a:srgbClr val="292934"/>
                </a:solidFill>
                <a:latin typeface="Consolas"/>
                <a:cs typeface="Consolas"/>
              </a:rPr>
              <a:t>* pointer;</a:t>
            </a:r>
          </a:p>
          <a:p>
            <a:pPr marL="0" indent="0">
              <a:buNone/>
            </a:pPr>
            <a:r>
              <a:rPr lang="en-US" dirty="0">
                <a:solidFill>
                  <a:srgbClr val="292934"/>
                </a:solidFill>
                <a:latin typeface="Consolas"/>
                <a:cs typeface="Consolas"/>
              </a:rPr>
              <a:t>};</a:t>
            </a:r>
          </a:p>
        </p:txBody>
      </p:sp>
      <p:sp>
        <p:nvSpPr>
          <p:cNvPr id="10" name="Content Placeholder 6">
            <a:extLst>
              <a:ext uri="{FF2B5EF4-FFF2-40B4-BE49-F238E27FC236}">
                <a16:creationId xmlns="" xmlns:a16="http://schemas.microsoft.com/office/drawing/2014/main" id="{1347CD33-A927-4B1E-9100-4010BAFF3436}"/>
              </a:ext>
            </a:extLst>
          </p:cNvPr>
          <p:cNvSpPr txBox="1">
            <a:spLocks/>
          </p:cNvSpPr>
          <p:nvPr/>
        </p:nvSpPr>
        <p:spPr>
          <a:xfrm>
            <a:off x="1785868" y="2725451"/>
            <a:ext cx="8615359" cy="3435655"/>
          </a:xfrm>
          <a:prstGeom prst="rect">
            <a:avLst/>
          </a:prstGeom>
          <a:solidFill>
            <a:schemeClr val="bg1"/>
          </a:solidFill>
          <a:ln>
            <a:solidFill>
              <a:srgbClr val="292934"/>
            </a:solidFill>
          </a:ln>
        </p:spPr>
        <p:txBody>
          <a:bodyPr>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latin typeface="Consolas"/>
                <a:cs typeface="Consolas"/>
              </a:rPr>
              <a:t>void</a:t>
            </a:r>
            <a:r>
              <a:rPr lang="en-US" dirty="0">
                <a:latin typeface="Consolas"/>
                <a:cs typeface="Consolas"/>
              </a:rPr>
              <a:t> pup(PUP::</a:t>
            </a:r>
            <a:r>
              <a:rPr lang="en-US" dirty="0" err="1">
                <a:latin typeface="Consolas"/>
                <a:cs typeface="Consolas"/>
              </a:rPr>
              <a:t>er</a:t>
            </a:r>
            <a:r>
              <a:rPr lang="en-US" dirty="0">
                <a:latin typeface="Consolas"/>
                <a:cs typeface="Consolas"/>
              </a:rPr>
              <a:t> &amp;p) { </a:t>
            </a:r>
          </a:p>
          <a:p>
            <a:pPr marL="0" indent="0">
              <a:buNone/>
            </a:pPr>
            <a:r>
              <a:rPr lang="en-US" dirty="0">
                <a:latin typeface="Consolas"/>
                <a:cs typeface="Consolas"/>
              </a:rPr>
              <a:t>  p | </a:t>
            </a:r>
            <a:r>
              <a:rPr lang="en-US" dirty="0" err="1">
                <a:latin typeface="Consolas"/>
                <a:cs typeface="Consolas"/>
              </a:rPr>
              <a:t>headArraySize</a:t>
            </a:r>
            <a:r>
              <a:rPr lang="en-US" dirty="0">
                <a:latin typeface="Consolas"/>
                <a:cs typeface="Consolas"/>
              </a:rPr>
              <a:t>;</a:t>
            </a:r>
          </a:p>
          <a:p>
            <a:pPr marL="0" indent="0">
              <a:buNone/>
            </a:pPr>
            <a:r>
              <a:rPr lang="en-US" dirty="0">
                <a:latin typeface="Consolas"/>
                <a:cs typeface="Consolas"/>
              </a:rPr>
              <a:t>  </a:t>
            </a:r>
            <a:r>
              <a:rPr lang="en-US" b="1" dirty="0">
                <a:latin typeface="Consolas"/>
                <a:cs typeface="Consolas"/>
              </a:rPr>
              <a:t>if</a:t>
            </a:r>
            <a:r>
              <a:rPr lang="en-US" dirty="0">
                <a:latin typeface="Consolas"/>
                <a:cs typeface="Consolas"/>
              </a:rPr>
              <a:t> (</a:t>
            </a:r>
            <a:r>
              <a:rPr lang="en-US" dirty="0" err="1">
                <a:latin typeface="Consolas"/>
                <a:cs typeface="Consolas"/>
              </a:rPr>
              <a:t>p.isUnpacking</a:t>
            </a:r>
            <a:r>
              <a:rPr lang="en-US" dirty="0">
                <a:latin typeface="Consolas"/>
                <a:cs typeface="Consolas"/>
              </a:rPr>
              <a:t>()) {</a:t>
            </a:r>
          </a:p>
          <a:p>
            <a:pPr marL="0" indent="0">
              <a:buNone/>
            </a:pPr>
            <a:r>
              <a:rPr lang="en-US" dirty="0">
                <a:latin typeface="Consolas"/>
                <a:cs typeface="Consolas"/>
              </a:rPr>
              <a:t>    </a:t>
            </a:r>
            <a:r>
              <a:rPr lang="en-US" dirty="0" err="1">
                <a:latin typeface="Consolas"/>
                <a:cs typeface="Consolas"/>
              </a:rPr>
              <a:t>heapArray</a:t>
            </a:r>
            <a:r>
              <a:rPr lang="en-US" dirty="0">
                <a:latin typeface="Consolas"/>
                <a:cs typeface="Consolas"/>
              </a:rPr>
              <a:t> = </a:t>
            </a:r>
            <a:r>
              <a:rPr lang="en-US" b="1" dirty="0">
                <a:latin typeface="Consolas"/>
                <a:cs typeface="Consolas"/>
              </a:rPr>
              <a:t>new float</a:t>
            </a:r>
            <a:r>
              <a:rPr lang="en-US" dirty="0">
                <a:latin typeface="Consolas"/>
                <a:cs typeface="Consolas"/>
              </a:rPr>
              <a:t>[</a:t>
            </a:r>
            <a:r>
              <a:rPr lang="en-US" dirty="0" err="1">
                <a:latin typeface="Consolas"/>
                <a:cs typeface="Consolas"/>
              </a:rPr>
              <a:t>heapArraySize</a:t>
            </a:r>
            <a:r>
              <a:rPr lang="en-US" dirty="0">
                <a:latin typeface="Consolas"/>
                <a:cs typeface="Consolas"/>
              </a:rPr>
              <a:t>]; }</a:t>
            </a:r>
          </a:p>
          <a:p>
            <a:pPr marL="0" indent="0">
              <a:buNone/>
            </a:pPr>
            <a:r>
              <a:rPr lang="en-US" dirty="0">
                <a:latin typeface="Consolas"/>
                <a:cs typeface="Consolas"/>
              </a:rPr>
              <a:t>  p(</a:t>
            </a:r>
            <a:r>
              <a:rPr lang="en-US" dirty="0" err="1">
                <a:latin typeface="Consolas"/>
                <a:cs typeface="Consolas"/>
              </a:rPr>
              <a:t>heapArray</a:t>
            </a:r>
            <a:r>
              <a:rPr lang="en-US" dirty="0">
                <a:latin typeface="Consolas"/>
                <a:cs typeface="Consolas"/>
              </a:rPr>
              <a:t>, </a:t>
            </a:r>
            <a:r>
              <a:rPr lang="en-US" dirty="0" err="1">
                <a:latin typeface="Consolas"/>
                <a:cs typeface="Consolas"/>
              </a:rPr>
              <a:t>heapArraySize</a:t>
            </a:r>
            <a:r>
              <a:rPr lang="en-US" dirty="0">
                <a:latin typeface="Consolas"/>
                <a:cs typeface="Consolas"/>
              </a:rPr>
              <a:t>);</a:t>
            </a:r>
          </a:p>
          <a:p>
            <a:pPr marL="0" indent="0">
              <a:buNone/>
            </a:pPr>
            <a:r>
              <a:rPr lang="en-US" dirty="0">
                <a:latin typeface="Consolas"/>
                <a:cs typeface="Consolas"/>
              </a:rPr>
              <a:t>  </a:t>
            </a:r>
            <a:r>
              <a:rPr lang="en-US" b="1" dirty="0">
                <a:latin typeface="Consolas"/>
                <a:cs typeface="Consolas"/>
              </a:rPr>
              <a:t>bool</a:t>
            </a:r>
            <a:r>
              <a:rPr lang="en-US" dirty="0">
                <a:latin typeface="Consolas"/>
                <a:cs typeface="Consolas"/>
              </a:rPr>
              <a:t> </a:t>
            </a:r>
            <a:r>
              <a:rPr lang="en-US" dirty="0" err="1">
                <a:latin typeface="Consolas"/>
                <a:cs typeface="Consolas"/>
              </a:rPr>
              <a:t>isNull</a:t>
            </a:r>
            <a:r>
              <a:rPr lang="en-US" dirty="0">
                <a:latin typeface="Consolas"/>
                <a:cs typeface="Consolas"/>
              </a:rPr>
              <a:t> = !pointer;</a:t>
            </a:r>
          </a:p>
          <a:p>
            <a:pPr marL="0" indent="0">
              <a:buNone/>
            </a:pPr>
            <a:r>
              <a:rPr lang="en-US" b="1" dirty="0">
                <a:latin typeface="Consolas"/>
                <a:cs typeface="Consolas"/>
              </a:rPr>
              <a:t>  </a:t>
            </a:r>
            <a:r>
              <a:rPr lang="en-US" dirty="0">
                <a:latin typeface="Consolas"/>
                <a:cs typeface="Consolas"/>
              </a:rPr>
              <a:t>p | </a:t>
            </a:r>
            <a:r>
              <a:rPr lang="en-US" dirty="0" err="1">
                <a:latin typeface="Consolas"/>
                <a:cs typeface="Consolas"/>
              </a:rPr>
              <a:t>isNull</a:t>
            </a:r>
            <a:r>
              <a:rPr lang="en-US" dirty="0">
                <a:latin typeface="Consolas"/>
                <a:cs typeface="Consolas"/>
              </a:rPr>
              <a:t>;</a:t>
            </a:r>
          </a:p>
          <a:p>
            <a:pPr marL="0" indent="0">
              <a:buNone/>
            </a:pPr>
            <a:r>
              <a:rPr lang="en-US" b="1" dirty="0">
                <a:latin typeface="Consolas"/>
                <a:cs typeface="Consolas"/>
              </a:rPr>
              <a:t>  if</a:t>
            </a:r>
            <a:r>
              <a:rPr lang="en-US" dirty="0">
                <a:latin typeface="Consolas"/>
                <a:cs typeface="Consolas"/>
              </a:rPr>
              <a:t> (!</a:t>
            </a:r>
            <a:r>
              <a:rPr lang="en-US" dirty="0" err="1">
                <a:latin typeface="Consolas"/>
                <a:cs typeface="Consolas"/>
              </a:rPr>
              <a:t>isNull</a:t>
            </a:r>
            <a:r>
              <a:rPr lang="en-US" dirty="0">
                <a:latin typeface="Consolas"/>
                <a:cs typeface="Consolas"/>
              </a:rPr>
              <a:t>) {</a:t>
            </a:r>
          </a:p>
          <a:p>
            <a:pPr marL="0" indent="0">
              <a:buNone/>
            </a:pPr>
            <a:r>
              <a:rPr lang="en-US" b="1" dirty="0">
                <a:latin typeface="Consolas"/>
                <a:cs typeface="Consolas"/>
              </a:rPr>
              <a:t>    if</a:t>
            </a:r>
            <a:r>
              <a:rPr lang="en-US" dirty="0">
                <a:latin typeface="Consolas"/>
                <a:cs typeface="Consolas"/>
              </a:rPr>
              <a:t> (</a:t>
            </a:r>
            <a:r>
              <a:rPr lang="en-US" dirty="0" err="1">
                <a:latin typeface="Consolas"/>
                <a:cs typeface="Consolas"/>
              </a:rPr>
              <a:t>p.isUnpacking</a:t>
            </a:r>
            <a:r>
              <a:rPr lang="en-US" dirty="0">
                <a:latin typeface="Consolas"/>
                <a:cs typeface="Consolas"/>
              </a:rPr>
              <a:t>()) {</a:t>
            </a:r>
          </a:p>
          <a:p>
            <a:pPr marL="0" indent="0">
              <a:buNone/>
            </a:pPr>
            <a:r>
              <a:rPr lang="en-US" dirty="0">
                <a:latin typeface="Consolas"/>
                <a:cs typeface="Consolas"/>
              </a:rPr>
              <a:t>      pointer = </a:t>
            </a:r>
            <a:r>
              <a:rPr lang="en-US" b="1" dirty="0">
                <a:latin typeface="Consolas"/>
                <a:cs typeface="Consolas"/>
              </a:rPr>
              <a:t>new</a:t>
            </a:r>
            <a:r>
              <a:rPr lang="en-US" dirty="0">
                <a:latin typeface="Consolas"/>
                <a:cs typeface="Consolas"/>
              </a:rPr>
              <a:t> </a:t>
            </a:r>
            <a:r>
              <a:rPr lang="en-US" dirty="0" err="1">
                <a:latin typeface="Consolas"/>
                <a:cs typeface="Consolas"/>
              </a:rPr>
              <a:t>MyClass</a:t>
            </a:r>
            <a:r>
              <a:rPr lang="en-US" dirty="0">
                <a:latin typeface="Consolas"/>
                <a:cs typeface="Consolas"/>
              </a:rPr>
              <a:t>(); }</a:t>
            </a:r>
          </a:p>
          <a:p>
            <a:pPr marL="0" indent="0">
              <a:buNone/>
            </a:pPr>
            <a:r>
              <a:rPr lang="en-US" b="1" dirty="0">
                <a:latin typeface="Consolas"/>
                <a:cs typeface="Consolas"/>
              </a:rPr>
              <a:t>      </a:t>
            </a:r>
            <a:r>
              <a:rPr lang="en-US" dirty="0">
                <a:latin typeface="Consolas"/>
                <a:cs typeface="Consolas"/>
              </a:rPr>
              <a:t>p | *pointer; }}</a:t>
            </a:r>
          </a:p>
        </p:txBody>
      </p:sp>
      <p:sp>
        <p:nvSpPr>
          <p:cNvPr id="8" name="Date Placeholder 4">
            <a:extLst>
              <a:ext uri="{FF2B5EF4-FFF2-40B4-BE49-F238E27FC236}">
                <a16:creationId xmlns="" xmlns:a16="http://schemas.microsoft.com/office/drawing/2014/main" id="{A0EA1EED-35DD-4670-820B-3FF0935073C1}"/>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Slide Number Placeholder 3">
            <a:extLst>
              <a:ext uri="{FF2B5EF4-FFF2-40B4-BE49-F238E27FC236}">
                <a16:creationId xmlns="" xmlns:a16="http://schemas.microsoft.com/office/drawing/2014/main" id="{3E517E20-D001-4EBB-94CD-BAA7FC36F754}"/>
              </a:ext>
            </a:extLst>
          </p:cNvPr>
          <p:cNvSpPr>
            <a:spLocks noGrp="1"/>
          </p:cNvSpPr>
          <p:nvPr>
            <p:ph type="sldNum" sz="quarter" idx="12"/>
          </p:nvPr>
        </p:nvSpPr>
        <p:spPr>
          <a:xfrm>
            <a:off x="9905998" y="6356351"/>
            <a:ext cx="1288461" cy="365125"/>
          </a:xfrm>
        </p:spPr>
        <p:txBody>
          <a:bodyPr/>
          <a:lstStyle/>
          <a:p>
            <a:fld id="{3EF9F3CA-D42A-4F16-9502-7E916E4DA7FE}" type="slidenum">
              <a:rPr lang="en-US" smtClean="0">
                <a:solidFill>
                  <a:schemeClr val="bg1">
                    <a:lumMod val="50000"/>
                  </a:schemeClr>
                </a:solidFill>
                <a:latin typeface="Calibri" panose="020F0502020204030204" pitchFamily="34" charset="0"/>
                <a:cs typeface="Calibri" panose="020F0502020204030204" pitchFamily="34" charset="0"/>
              </a:rPr>
              <a:pPr/>
              <a:t>103</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1" name="Footer Placeholder 5">
            <a:extLst>
              <a:ext uri="{FF2B5EF4-FFF2-40B4-BE49-F238E27FC236}">
                <a16:creationId xmlns="" xmlns:a16="http://schemas.microsoft.com/office/drawing/2014/main" id="{3E69F300-101C-4CB4-8BBF-00FFDEABEE72}"/>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607235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PUP: Applicability</a:t>
            </a:r>
            <a:endParaRPr lang="en-US" dirty="0"/>
          </a:p>
        </p:txBody>
      </p:sp>
      <p:sp>
        <p:nvSpPr>
          <p:cNvPr id="3" name="Content Placeholder 2"/>
          <p:cNvSpPr>
            <a:spLocks noGrp="1"/>
          </p:cNvSpPr>
          <p:nvPr>
            <p:ph idx="1"/>
          </p:nvPr>
        </p:nvSpPr>
        <p:spPr/>
        <p:txBody>
          <a:bodyPr/>
          <a:lstStyle/>
          <a:p>
            <a:pPr marL="0" indent="0">
              <a:buNone/>
            </a:pPr>
            <a:r>
              <a:rPr lang="en-US" altLang="ko-KR" dirty="0"/>
              <a:t>PUP works on: </a:t>
            </a:r>
          </a:p>
          <a:p>
            <a:r>
              <a:rPr lang="en-US" altLang="ko-KR" dirty="0"/>
              <a:t>A simple type, e.g. </a:t>
            </a:r>
            <a:r>
              <a:rPr lang="en-US" altLang="ko-KR" dirty="0">
                <a:latin typeface="Consolas" panose="020B0609020204030204" pitchFamily="49" charset="0"/>
              </a:rPr>
              <a:t>char</a:t>
            </a:r>
            <a:r>
              <a:rPr lang="en-US" altLang="ko-KR" dirty="0"/>
              <a:t>, </a:t>
            </a:r>
            <a:r>
              <a:rPr lang="en-US" altLang="ko-KR" dirty="0">
                <a:latin typeface="Consolas" panose="020B0609020204030204" pitchFamily="49" charset="0"/>
              </a:rPr>
              <a:t>short</a:t>
            </a:r>
            <a:r>
              <a:rPr lang="en-US" altLang="ko-KR" dirty="0"/>
              <a:t>, </a:t>
            </a:r>
            <a:r>
              <a:rPr lang="en-US" altLang="ko-KR" dirty="0">
                <a:latin typeface="Consolas" panose="020B0609020204030204" pitchFamily="49" charset="0"/>
              </a:rPr>
              <a:t>int</a:t>
            </a:r>
            <a:r>
              <a:rPr lang="en-US" altLang="ko-KR" dirty="0"/>
              <a:t>, </a:t>
            </a:r>
            <a:r>
              <a:rPr lang="en-US" altLang="ko-KR" dirty="0">
                <a:latin typeface="Consolas" panose="020B0609020204030204" pitchFamily="49" charset="0"/>
              </a:rPr>
              <a:t>long</a:t>
            </a:r>
            <a:r>
              <a:rPr lang="en-US" altLang="ko-KR" dirty="0"/>
              <a:t>, </a:t>
            </a:r>
            <a:r>
              <a:rPr lang="en-US" altLang="ko-KR" dirty="0">
                <a:latin typeface="Consolas" panose="020B0609020204030204" pitchFamily="49" charset="0"/>
              </a:rPr>
              <a:t>float</a:t>
            </a:r>
            <a:r>
              <a:rPr lang="en-US" altLang="ko-KR" dirty="0"/>
              <a:t>, or </a:t>
            </a:r>
            <a:r>
              <a:rPr lang="en-US" altLang="ko-KR" dirty="0">
                <a:latin typeface="Consolas" panose="020B0609020204030204" pitchFamily="49" charset="0"/>
              </a:rPr>
              <a:t>double</a:t>
            </a:r>
            <a:r>
              <a:rPr lang="en-US" altLang="ko-KR" dirty="0"/>
              <a:t> </a:t>
            </a:r>
          </a:p>
          <a:p>
            <a:r>
              <a:rPr lang="en-US" altLang="ko-KR" dirty="0"/>
              <a:t>Any object with a PUP method defined</a:t>
            </a:r>
          </a:p>
          <a:p>
            <a:r>
              <a:rPr lang="en-US" altLang="ko-KR" dirty="0"/>
              <a:t>STL containers (</a:t>
            </a:r>
            <a:r>
              <a:rPr lang="en-US" altLang="ko-KR" dirty="0">
                <a:latin typeface="Consolas" panose="020B0609020204030204" pitchFamily="49" charset="0"/>
              </a:rPr>
              <a:t>#include pup_stl.h</a:t>
            </a:r>
            <a:r>
              <a:rPr lang="en-US" altLang="ko-KR" dirty="0"/>
              <a:t>) </a:t>
            </a:r>
          </a:p>
          <a:p>
            <a:r>
              <a:rPr lang="en-US" altLang="ko-KR" dirty="0"/>
              <a:t>Some others, see Section 6 of Charm++ manual for details </a:t>
            </a:r>
          </a:p>
          <a:p>
            <a:endParaRPr lang="en-US" altLang="ko-KR" dirty="0"/>
          </a:p>
        </p:txBody>
      </p:sp>
      <p:sp>
        <p:nvSpPr>
          <p:cNvPr id="7" name="Date Placeholder 4">
            <a:extLst>
              <a:ext uri="{FF2B5EF4-FFF2-40B4-BE49-F238E27FC236}">
                <a16:creationId xmlns="" xmlns:a16="http://schemas.microsoft.com/office/drawing/2014/main" id="{EFD4811A-733C-442F-AC39-64115C7ACC8C}"/>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8" name="Slide Number Placeholder 3">
            <a:extLst>
              <a:ext uri="{FF2B5EF4-FFF2-40B4-BE49-F238E27FC236}">
                <a16:creationId xmlns="" xmlns:a16="http://schemas.microsoft.com/office/drawing/2014/main" id="{08B77EB9-EF14-4EE4-B6F1-D9A4F2F61105}"/>
              </a:ext>
            </a:extLst>
          </p:cNvPr>
          <p:cNvSpPr>
            <a:spLocks noGrp="1"/>
          </p:cNvSpPr>
          <p:nvPr>
            <p:ph type="sldNum" sz="quarter" idx="12"/>
          </p:nvPr>
        </p:nvSpPr>
        <p:spPr>
          <a:xfrm>
            <a:off x="9905998" y="6356351"/>
            <a:ext cx="1288461" cy="365125"/>
          </a:xfrm>
        </p:spPr>
        <p:txBody>
          <a:bodyPr/>
          <a:lstStyle/>
          <a:p>
            <a:fld id="{3EF9F3CA-D42A-4F16-9502-7E916E4DA7FE}" type="slidenum">
              <a:rPr lang="en-US" smtClean="0">
                <a:solidFill>
                  <a:schemeClr val="bg1">
                    <a:lumMod val="50000"/>
                  </a:schemeClr>
                </a:solidFill>
                <a:latin typeface="Calibri" panose="020F0502020204030204" pitchFamily="34" charset="0"/>
                <a:cs typeface="Calibri" panose="020F0502020204030204" pitchFamily="34" charset="0"/>
              </a:rPr>
              <a:pPr/>
              <a:t>104</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Footer Placeholder 5">
            <a:extLst>
              <a:ext uri="{FF2B5EF4-FFF2-40B4-BE49-F238E27FC236}">
                <a16:creationId xmlns="" xmlns:a16="http://schemas.microsoft.com/office/drawing/2014/main" id="{98ECD2C2-6584-43D3-8330-E566E296FFEC}"/>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410022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PUP Uses</a:t>
            </a:r>
            <a:endParaRPr lang="en-US" dirty="0"/>
          </a:p>
        </p:txBody>
      </p:sp>
      <p:sp>
        <p:nvSpPr>
          <p:cNvPr id="3" name="Content Placeholder 2"/>
          <p:cNvSpPr>
            <a:spLocks noGrp="1"/>
          </p:cNvSpPr>
          <p:nvPr>
            <p:ph idx="1"/>
          </p:nvPr>
        </p:nvSpPr>
        <p:spPr/>
        <p:txBody>
          <a:bodyPr/>
          <a:lstStyle/>
          <a:p>
            <a:r>
              <a:rPr lang="en-US" altLang="ko-KR"/>
              <a:t>Moving objects for load balancing </a:t>
            </a:r>
          </a:p>
          <a:p>
            <a:r>
              <a:rPr lang="en-US" altLang="ko-KR"/>
              <a:t>Marshalling user defined data types </a:t>
            </a:r>
          </a:p>
          <a:p>
            <a:pPr lvl="1"/>
            <a:r>
              <a:rPr lang="en-US" altLang="ko-KR"/>
              <a:t>When using a type you define as a parameter for an entry method</a:t>
            </a:r>
          </a:p>
          <a:p>
            <a:pPr lvl="1"/>
            <a:r>
              <a:rPr lang="en-US" altLang="ko-KR"/>
              <a:t>Type has to be serialized to go over network, uses PUP for this</a:t>
            </a:r>
          </a:p>
          <a:p>
            <a:pPr lvl="1"/>
            <a:r>
              <a:rPr lang="en-US" altLang="ko-KR"/>
              <a:t>Can add PUP to any class, doesn’t have to be a chare </a:t>
            </a:r>
          </a:p>
          <a:p>
            <a:r>
              <a:rPr lang="en-US" altLang="ko-KR"/>
              <a:t>Serializing for storage </a:t>
            </a:r>
            <a:endParaRPr lang="en-US" altLang="ko-KR" dirty="0"/>
          </a:p>
        </p:txBody>
      </p:sp>
      <p:sp>
        <p:nvSpPr>
          <p:cNvPr id="7" name="Date Placeholder 4">
            <a:extLst>
              <a:ext uri="{FF2B5EF4-FFF2-40B4-BE49-F238E27FC236}">
                <a16:creationId xmlns="" xmlns:a16="http://schemas.microsoft.com/office/drawing/2014/main" id="{280182A3-8F9E-43C5-B205-BB7901727DEE}"/>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8" name="Slide Number Placeholder 3">
            <a:extLst>
              <a:ext uri="{FF2B5EF4-FFF2-40B4-BE49-F238E27FC236}">
                <a16:creationId xmlns="" xmlns:a16="http://schemas.microsoft.com/office/drawing/2014/main" id="{7A6E37C3-36BE-4078-900E-0AD966CADF98}"/>
              </a:ext>
            </a:extLst>
          </p:cNvPr>
          <p:cNvSpPr>
            <a:spLocks noGrp="1"/>
          </p:cNvSpPr>
          <p:nvPr>
            <p:ph type="sldNum" sz="quarter" idx="12"/>
          </p:nvPr>
        </p:nvSpPr>
        <p:spPr>
          <a:xfrm>
            <a:off x="9905998" y="6356351"/>
            <a:ext cx="1288461" cy="365125"/>
          </a:xfrm>
        </p:spPr>
        <p:txBody>
          <a:bodyPr/>
          <a:lstStyle/>
          <a:p>
            <a:fld id="{3EF9F3CA-D42A-4F16-9502-7E916E4DA7FE}" type="slidenum">
              <a:rPr lang="en-US" smtClean="0">
                <a:solidFill>
                  <a:schemeClr val="bg1">
                    <a:lumMod val="50000"/>
                  </a:schemeClr>
                </a:solidFill>
                <a:latin typeface="Calibri" panose="020F0502020204030204" pitchFamily="34" charset="0"/>
                <a:cs typeface="Calibri" panose="020F0502020204030204" pitchFamily="34" charset="0"/>
              </a:rPr>
              <a:pPr/>
              <a:t>105</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Footer Placeholder 5">
            <a:extLst>
              <a:ext uri="{FF2B5EF4-FFF2-40B4-BE49-F238E27FC236}">
                <a16:creationId xmlns="" xmlns:a16="http://schemas.microsoft.com/office/drawing/2014/main" id="{A0F3406A-429D-4DD7-A826-124CF474B00C}"/>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692449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a:t>Split Execution:</a:t>
            </a:r>
            <a:r>
              <a:rPr lang="ko-KR" altLang="en-US" dirty="0"/>
              <a:t> </a:t>
            </a:r>
            <a:r>
              <a:rPr lang="en-US" altLang="ko-KR" dirty="0"/>
              <a:t>Checkpoint</a:t>
            </a:r>
            <a:r>
              <a:rPr lang="ko-KR" altLang="en-US" dirty="0"/>
              <a:t> </a:t>
            </a:r>
            <a:r>
              <a:rPr lang="en-US" altLang="ko-KR" dirty="0"/>
              <a:t>Restart</a:t>
            </a:r>
            <a:endParaRPr lang="en-US" dirty="0"/>
          </a:p>
        </p:txBody>
      </p:sp>
      <p:sp>
        <p:nvSpPr>
          <p:cNvPr id="3" name="Content Placeholder 2"/>
          <p:cNvSpPr>
            <a:spLocks noGrp="1"/>
          </p:cNvSpPr>
          <p:nvPr>
            <p:ph idx="1"/>
          </p:nvPr>
        </p:nvSpPr>
        <p:spPr/>
        <p:txBody>
          <a:bodyPr/>
          <a:lstStyle/>
          <a:p>
            <a:r>
              <a:rPr lang="en-US" altLang="ko-KR"/>
              <a:t>Can use to stop execution and resume later </a:t>
            </a:r>
          </a:p>
          <a:p>
            <a:pPr lvl="1"/>
            <a:r>
              <a:rPr lang="en-US" altLang="ko-KR"/>
              <a:t>The job runs for 5 hours, then will continue in new allocation another day! </a:t>
            </a:r>
          </a:p>
          <a:p>
            <a:r>
              <a:rPr lang="en-US" altLang="ko-KR"/>
              <a:t>We can use PUP for this! </a:t>
            </a:r>
          </a:p>
          <a:p>
            <a:r>
              <a:rPr lang="en-US" altLang="ko-KR"/>
              <a:t>Instead of migrating to another PE, just “migrate” to disk </a:t>
            </a:r>
          </a:p>
          <a:p>
            <a:endParaRPr lang="en-US" altLang="ko-KR" dirty="0"/>
          </a:p>
        </p:txBody>
      </p:sp>
      <p:sp>
        <p:nvSpPr>
          <p:cNvPr id="7" name="Date Placeholder 4">
            <a:extLst>
              <a:ext uri="{FF2B5EF4-FFF2-40B4-BE49-F238E27FC236}">
                <a16:creationId xmlns="" xmlns:a16="http://schemas.microsoft.com/office/drawing/2014/main" id="{C570E620-8DFD-48B9-B50C-14E8A6CAA571}"/>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8" name="Slide Number Placeholder 3">
            <a:extLst>
              <a:ext uri="{FF2B5EF4-FFF2-40B4-BE49-F238E27FC236}">
                <a16:creationId xmlns="" xmlns:a16="http://schemas.microsoft.com/office/drawing/2014/main" id="{58C8736E-0279-494F-A42A-3E8CDB91F8CC}"/>
              </a:ext>
            </a:extLst>
          </p:cNvPr>
          <p:cNvSpPr>
            <a:spLocks noGrp="1"/>
          </p:cNvSpPr>
          <p:nvPr>
            <p:ph type="sldNum" sz="quarter" idx="12"/>
          </p:nvPr>
        </p:nvSpPr>
        <p:spPr>
          <a:xfrm>
            <a:off x="9905998" y="6356351"/>
            <a:ext cx="1288461" cy="365125"/>
          </a:xfrm>
        </p:spPr>
        <p:txBody>
          <a:bodyPr/>
          <a:lstStyle/>
          <a:p>
            <a:fld id="{3EF9F3CA-D42A-4F16-9502-7E916E4DA7FE}" type="slidenum">
              <a:rPr lang="en-US" smtClean="0">
                <a:solidFill>
                  <a:schemeClr val="bg1">
                    <a:lumMod val="50000"/>
                  </a:schemeClr>
                </a:solidFill>
                <a:latin typeface="Calibri" panose="020F0502020204030204" pitchFamily="34" charset="0"/>
                <a:cs typeface="Calibri" panose="020F0502020204030204" pitchFamily="34" charset="0"/>
              </a:rPr>
              <a:pPr/>
              <a:t>106</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Footer Placeholder 5">
            <a:extLst>
              <a:ext uri="{FF2B5EF4-FFF2-40B4-BE49-F238E27FC236}">
                <a16:creationId xmlns="" xmlns:a16="http://schemas.microsoft.com/office/drawing/2014/main" id="{F3E21A91-1617-4BF6-987B-B295A7738EAD}"/>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624018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How to Enable Split Execution</a:t>
            </a:r>
            <a:endParaRPr lang="en-US" dirty="0"/>
          </a:p>
        </p:txBody>
      </p:sp>
      <p:sp>
        <p:nvSpPr>
          <p:cNvPr id="3" name="Content Placeholder 2"/>
          <p:cNvSpPr>
            <a:spLocks noGrp="1"/>
          </p:cNvSpPr>
          <p:nvPr>
            <p:ph idx="1"/>
          </p:nvPr>
        </p:nvSpPr>
        <p:spPr/>
        <p:txBody>
          <a:bodyPr/>
          <a:lstStyle/>
          <a:p>
            <a:r>
              <a:rPr lang="en-US" altLang="ko-KR" dirty="0"/>
              <a:t>Call to checkpoint the application is made in the main chare at a synchronization point </a:t>
            </a:r>
          </a:p>
          <a:p>
            <a:r>
              <a:rPr lang="en-US" altLang="ko-KR" dirty="0" err="1">
                <a:latin typeface="Consolas" panose="020B0609020204030204" pitchFamily="49" charset="0"/>
              </a:rPr>
              <a:t>log_path</a:t>
            </a:r>
            <a:r>
              <a:rPr lang="en-US" altLang="ko-KR" dirty="0"/>
              <a:t> is file system path for checkpoint </a:t>
            </a:r>
          </a:p>
          <a:p>
            <a:r>
              <a:rPr lang="en-US" altLang="ko-KR" dirty="0">
                <a:latin typeface="Consolas" panose="020B0609020204030204" pitchFamily="49" charset="0"/>
              </a:rPr>
              <a:t>Callback </a:t>
            </a:r>
            <a:r>
              <a:rPr lang="en-US" altLang="ko-KR" dirty="0" err="1">
                <a:latin typeface="Consolas" panose="020B0609020204030204" pitchFamily="49" charset="0"/>
              </a:rPr>
              <a:t>cb</a:t>
            </a:r>
            <a:r>
              <a:rPr lang="en-US" altLang="ko-KR" dirty="0"/>
              <a:t> called when checkpoint (or restart) is done </a:t>
            </a:r>
          </a:p>
          <a:p>
            <a:pPr lvl="1"/>
            <a:r>
              <a:rPr lang="en-US" altLang="ko-KR" dirty="0"/>
              <a:t>For restart, user needs to provide argument </a:t>
            </a:r>
            <a:r>
              <a:rPr lang="en-US" altLang="ko-KR" dirty="0">
                <a:latin typeface="Consolas" panose="020B0609020204030204" pitchFamily="49" charset="0"/>
              </a:rPr>
              <a:t>+restart</a:t>
            </a:r>
            <a:r>
              <a:rPr lang="en-US" altLang="ko-KR" dirty="0"/>
              <a:t> and path of checkpoint file at runtime </a:t>
            </a:r>
          </a:p>
        </p:txBody>
      </p:sp>
      <p:sp>
        <p:nvSpPr>
          <p:cNvPr id="6" name="Content Placeholder 4">
            <a:extLst>
              <a:ext uri="{FF2B5EF4-FFF2-40B4-BE49-F238E27FC236}">
                <a16:creationId xmlns="" xmlns:a16="http://schemas.microsoft.com/office/drawing/2014/main" id="{69A7F2E5-A694-475D-94F5-5DF0F0781446}"/>
              </a:ext>
            </a:extLst>
          </p:cNvPr>
          <p:cNvSpPr txBox="1">
            <a:spLocks/>
          </p:cNvSpPr>
          <p:nvPr/>
        </p:nvSpPr>
        <p:spPr>
          <a:xfrm>
            <a:off x="1756336" y="4213554"/>
            <a:ext cx="8679329" cy="1841017"/>
          </a:xfrm>
          <a:prstGeom prst="rect">
            <a:avLst/>
          </a:prstGeom>
          <a:solidFill>
            <a:schemeClr val="bg1"/>
          </a:solidFill>
          <a:ln>
            <a:solidFill>
              <a:srgbClr val="292934"/>
            </a:solidFill>
          </a:ln>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Times New Roman"/>
                <a:ea typeface="+mn-ea"/>
                <a:cs typeface="Times New Roman"/>
              </a:defRPr>
            </a:lvl1pPr>
            <a:lvl2pPr marL="457200" indent="-182880" algn="l" defTabSz="914400" rtl="0" eaLnBrk="1" latinLnBrk="0" hangingPunct="1">
              <a:spcBef>
                <a:spcPct val="20000"/>
              </a:spcBef>
              <a:buClr>
                <a:schemeClr val="accent1"/>
              </a:buClr>
              <a:buSzPct val="85000"/>
              <a:buFont typeface="Wingdings" charset="2"/>
              <a:buChar char="Ø"/>
              <a:defRPr sz="2000" kern="1200">
                <a:solidFill>
                  <a:schemeClr val="tx1"/>
                </a:solidFill>
                <a:latin typeface="Times New Roman"/>
                <a:ea typeface="+mn-ea"/>
                <a:cs typeface="Times New Roman"/>
              </a:defRPr>
            </a:lvl2pPr>
            <a:lvl3pPr marL="731520" indent="-182880" algn="l" defTabSz="914400" rtl="0" eaLnBrk="1" latinLnBrk="0" hangingPunct="1">
              <a:spcBef>
                <a:spcPct val="20000"/>
              </a:spcBef>
              <a:buClr>
                <a:schemeClr val="accent1"/>
              </a:buClr>
              <a:buSzPct val="90000"/>
              <a:buFont typeface="Wingdings" charset="2"/>
              <a:buChar char=""/>
              <a:defRPr sz="1800" kern="1200">
                <a:solidFill>
                  <a:schemeClr val="tx1"/>
                </a:solidFill>
                <a:latin typeface="Times New Roman"/>
                <a:ea typeface="+mn-ea"/>
                <a:cs typeface="Times New Roman"/>
              </a:defRPr>
            </a:lvl3pPr>
            <a:lvl4pPr marL="1005840" indent="-182880" algn="l" defTabSz="914400" rtl="0" eaLnBrk="1" latinLnBrk="0" hangingPunct="1">
              <a:spcBef>
                <a:spcPct val="20000"/>
              </a:spcBef>
              <a:buClr>
                <a:schemeClr val="accent1"/>
              </a:buClr>
              <a:buFont typeface="Arial"/>
              <a:buChar char="•"/>
              <a:defRPr sz="1600" kern="1200">
                <a:solidFill>
                  <a:schemeClr val="tx1"/>
                </a:solidFill>
                <a:latin typeface="Times New Roman"/>
                <a:ea typeface="+mn-ea"/>
                <a:cs typeface="Times New Roman"/>
              </a:defRPr>
            </a:lvl4pPr>
            <a:lvl5pPr marL="1188720" indent="-137160" algn="l" defTabSz="914400" rtl="0" eaLnBrk="1" latinLnBrk="0" hangingPunct="1">
              <a:spcBef>
                <a:spcPct val="20000"/>
              </a:spcBef>
              <a:buClr>
                <a:schemeClr val="accent1"/>
              </a:buClr>
              <a:buSzPct val="100000"/>
              <a:buFont typeface="Wingdings" charset="2"/>
              <a:buChar char="Ø"/>
              <a:defRPr sz="1400" kern="1200" baseline="0">
                <a:solidFill>
                  <a:schemeClr val="tx1"/>
                </a:solidFill>
                <a:latin typeface="Times New Roman"/>
                <a:ea typeface="+mn-ea"/>
                <a:cs typeface="Times New Roman"/>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
                <a:srgbClr val="93A299"/>
              </a:buClr>
              <a:buNone/>
            </a:pPr>
            <a:r>
              <a:rPr lang="en-US" dirty="0" err="1">
                <a:solidFill>
                  <a:srgbClr val="292934"/>
                </a:solidFill>
                <a:latin typeface="Consolas"/>
                <a:cs typeface="Consolas"/>
              </a:rPr>
              <a:t>CkCallback</a:t>
            </a:r>
            <a:r>
              <a:rPr lang="en-US" dirty="0">
                <a:solidFill>
                  <a:srgbClr val="292934"/>
                </a:solidFill>
                <a:latin typeface="Consolas"/>
                <a:cs typeface="Consolas"/>
              </a:rPr>
              <a:t> </a:t>
            </a:r>
            <a:r>
              <a:rPr lang="en-US" dirty="0" err="1">
                <a:solidFill>
                  <a:srgbClr val="292934"/>
                </a:solidFill>
                <a:latin typeface="Consolas"/>
                <a:cs typeface="Consolas"/>
              </a:rPr>
              <a:t>cb</a:t>
            </a:r>
            <a:r>
              <a:rPr lang="en-US" dirty="0">
                <a:solidFill>
                  <a:srgbClr val="292934"/>
                </a:solidFill>
                <a:latin typeface="Consolas"/>
                <a:cs typeface="Consolas"/>
              </a:rPr>
              <a:t> (</a:t>
            </a:r>
            <a:r>
              <a:rPr lang="en-US" dirty="0" err="1">
                <a:solidFill>
                  <a:srgbClr val="292934"/>
                </a:solidFill>
                <a:latin typeface="Consolas"/>
                <a:cs typeface="Consolas"/>
              </a:rPr>
              <a:t>CkIndex_Hello:SayHi</a:t>
            </a:r>
            <a:r>
              <a:rPr lang="en-US" dirty="0">
                <a:solidFill>
                  <a:srgbClr val="292934"/>
                </a:solidFill>
                <a:latin typeface="Consolas"/>
                <a:cs typeface="Consolas"/>
              </a:rPr>
              <a:t>(), </a:t>
            </a:r>
            <a:r>
              <a:rPr lang="en-US" dirty="0" err="1">
                <a:solidFill>
                  <a:srgbClr val="292934"/>
                </a:solidFill>
                <a:latin typeface="Consolas"/>
                <a:cs typeface="Consolas"/>
              </a:rPr>
              <a:t>helloProxy</a:t>
            </a:r>
            <a:r>
              <a:rPr lang="en-US" dirty="0">
                <a:solidFill>
                  <a:srgbClr val="292934"/>
                </a:solidFill>
                <a:latin typeface="Consolas"/>
                <a:cs typeface="Consolas"/>
              </a:rPr>
              <a:t>);</a:t>
            </a:r>
          </a:p>
          <a:p>
            <a:pPr marL="0" indent="0">
              <a:buClr>
                <a:srgbClr val="93A299"/>
              </a:buClr>
              <a:buNone/>
            </a:pPr>
            <a:r>
              <a:rPr lang="en-US" dirty="0" err="1">
                <a:solidFill>
                  <a:srgbClr val="292934"/>
                </a:solidFill>
                <a:latin typeface="Consolas"/>
                <a:cs typeface="Consolas"/>
              </a:rPr>
              <a:t>CkStartCheckpoint</a:t>
            </a:r>
            <a:r>
              <a:rPr lang="en-US" dirty="0">
                <a:solidFill>
                  <a:srgbClr val="292934"/>
                </a:solidFill>
                <a:latin typeface="Consolas"/>
                <a:cs typeface="Consolas"/>
              </a:rPr>
              <a:t>(“</a:t>
            </a:r>
            <a:r>
              <a:rPr lang="en-US" dirty="0" err="1">
                <a:solidFill>
                  <a:srgbClr val="292934"/>
                </a:solidFill>
                <a:latin typeface="Consolas"/>
                <a:cs typeface="Consolas"/>
              </a:rPr>
              <a:t>log_path</a:t>
            </a:r>
            <a:r>
              <a:rPr lang="en-US" dirty="0">
                <a:solidFill>
                  <a:srgbClr val="292934"/>
                </a:solidFill>
                <a:latin typeface="Consolas"/>
                <a:cs typeface="Consolas"/>
              </a:rPr>
              <a:t>”, </a:t>
            </a:r>
            <a:r>
              <a:rPr lang="en-US" dirty="0" err="1">
                <a:solidFill>
                  <a:srgbClr val="292934"/>
                </a:solidFill>
                <a:latin typeface="Consolas"/>
                <a:cs typeface="Consolas"/>
              </a:rPr>
              <a:t>cb</a:t>
            </a:r>
            <a:r>
              <a:rPr lang="en-US" dirty="0">
                <a:solidFill>
                  <a:srgbClr val="292934"/>
                </a:solidFill>
                <a:latin typeface="Consolas"/>
                <a:cs typeface="Consolas"/>
              </a:rPr>
              <a:t>);</a:t>
            </a:r>
          </a:p>
          <a:p>
            <a:pPr marL="0" indent="0">
              <a:buClr>
                <a:srgbClr val="93A299"/>
              </a:buClr>
              <a:buNone/>
            </a:pPr>
            <a:endParaRPr lang="en-US" dirty="0">
              <a:solidFill>
                <a:srgbClr val="292934"/>
              </a:solidFill>
              <a:latin typeface="Consolas"/>
              <a:cs typeface="Consolas"/>
            </a:endParaRPr>
          </a:p>
          <a:p>
            <a:pPr marL="0" indent="0">
              <a:buClr>
                <a:srgbClr val="93A299"/>
              </a:buClr>
              <a:buNone/>
            </a:pPr>
            <a:r>
              <a:rPr lang="en-US" dirty="0">
                <a:solidFill>
                  <a:srgbClr val="292934"/>
                </a:solidFill>
                <a:latin typeface="Consolas"/>
                <a:cs typeface="Consolas"/>
              </a:rPr>
              <a:t>shell&gt; ./</a:t>
            </a:r>
            <a:r>
              <a:rPr lang="en-US" dirty="0" err="1">
                <a:solidFill>
                  <a:srgbClr val="292934"/>
                </a:solidFill>
                <a:latin typeface="Consolas"/>
                <a:cs typeface="Consolas"/>
              </a:rPr>
              <a:t>charmrun</a:t>
            </a:r>
            <a:r>
              <a:rPr lang="en-US" dirty="0">
                <a:solidFill>
                  <a:srgbClr val="292934"/>
                </a:solidFill>
                <a:latin typeface="Consolas"/>
                <a:cs typeface="Consolas"/>
              </a:rPr>
              <a:t> hello +p4 +restart </a:t>
            </a:r>
            <a:r>
              <a:rPr lang="en-US">
                <a:solidFill>
                  <a:srgbClr val="292934"/>
                </a:solidFill>
                <a:latin typeface="Consolas"/>
                <a:cs typeface="Consolas"/>
              </a:rPr>
              <a:t>log_path</a:t>
            </a:r>
            <a:endParaRPr lang="en-US" dirty="0">
              <a:solidFill>
                <a:srgbClr val="292934"/>
              </a:solidFill>
              <a:latin typeface="Consolas"/>
              <a:cs typeface="Consolas"/>
            </a:endParaRPr>
          </a:p>
        </p:txBody>
      </p:sp>
      <p:sp>
        <p:nvSpPr>
          <p:cNvPr id="8" name="Date Placeholder 4">
            <a:extLst>
              <a:ext uri="{FF2B5EF4-FFF2-40B4-BE49-F238E27FC236}">
                <a16:creationId xmlns="" xmlns:a16="http://schemas.microsoft.com/office/drawing/2014/main" id="{435A9B39-61AF-4112-AA82-C210B384A019}"/>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Slide Number Placeholder 3">
            <a:extLst>
              <a:ext uri="{FF2B5EF4-FFF2-40B4-BE49-F238E27FC236}">
                <a16:creationId xmlns="" xmlns:a16="http://schemas.microsoft.com/office/drawing/2014/main" id="{2DF843F6-3296-4E4E-B115-C0328D679AD9}"/>
              </a:ext>
            </a:extLst>
          </p:cNvPr>
          <p:cNvSpPr>
            <a:spLocks noGrp="1"/>
          </p:cNvSpPr>
          <p:nvPr>
            <p:ph type="sldNum" sz="quarter" idx="12"/>
          </p:nvPr>
        </p:nvSpPr>
        <p:spPr>
          <a:xfrm>
            <a:off x="9905998" y="6356351"/>
            <a:ext cx="1288461" cy="365125"/>
          </a:xfrm>
        </p:spPr>
        <p:txBody>
          <a:bodyPr/>
          <a:lstStyle/>
          <a:p>
            <a:fld id="{3EF9F3CA-D42A-4F16-9502-7E916E4DA7FE}" type="slidenum">
              <a:rPr lang="en-US" smtClean="0">
                <a:solidFill>
                  <a:schemeClr val="bg1">
                    <a:lumMod val="50000"/>
                  </a:schemeClr>
                </a:solidFill>
                <a:latin typeface="Calibri" panose="020F0502020204030204" pitchFamily="34" charset="0"/>
                <a:cs typeface="Calibri" panose="020F0502020204030204" pitchFamily="34" charset="0"/>
              </a:rPr>
              <a:pPr/>
              <a:t>107</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0" name="Footer Placeholder 5">
            <a:extLst>
              <a:ext uri="{FF2B5EF4-FFF2-40B4-BE49-F238E27FC236}">
                <a16:creationId xmlns="" xmlns:a16="http://schemas.microsoft.com/office/drawing/2014/main" id="{898972D5-07A6-48F3-8054-8303E500E807}"/>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541654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Fault Tolerance</a:t>
            </a:r>
            <a:endParaRPr lang="en-US" dirty="0"/>
          </a:p>
        </p:txBody>
      </p:sp>
      <p:sp>
        <p:nvSpPr>
          <p:cNvPr id="3" name="Content Placeholder 2"/>
          <p:cNvSpPr>
            <a:spLocks noGrp="1"/>
          </p:cNvSpPr>
          <p:nvPr>
            <p:ph idx="1"/>
          </p:nvPr>
        </p:nvSpPr>
        <p:spPr/>
        <p:txBody>
          <a:bodyPr/>
          <a:lstStyle/>
          <a:p>
            <a:r>
              <a:rPr lang="en-US" altLang="ko-KR"/>
              <a:t>Checkpointing can also be used for fault tolerance </a:t>
            </a:r>
          </a:p>
          <a:p>
            <a:r>
              <a:rPr lang="en-US" altLang="ko-KR"/>
              <a:t>Makes programs robust against software or hardware faults</a:t>
            </a:r>
          </a:p>
          <a:p>
            <a:pPr lvl="1"/>
            <a:r>
              <a:rPr lang="en-US" altLang="ko-KR"/>
              <a:t>Becoming more common as process size becomes smaller and chips become more dense </a:t>
            </a:r>
          </a:p>
          <a:p>
            <a:r>
              <a:rPr lang="en-US" altLang="ko-KR"/>
              <a:t>Can use disk checkpoints for this, but they’re slow</a:t>
            </a:r>
          </a:p>
          <a:p>
            <a:r>
              <a:rPr lang="en-US" altLang="ko-KR"/>
              <a:t>Charm++ can also PUP to memory </a:t>
            </a:r>
          </a:p>
          <a:p>
            <a:endParaRPr lang="en-US" altLang="ko-KR" dirty="0"/>
          </a:p>
        </p:txBody>
      </p:sp>
      <p:sp>
        <p:nvSpPr>
          <p:cNvPr id="5" name="Date Placeholder 4"/>
          <p:cNvSpPr>
            <a:spLocks noGrp="1"/>
          </p:cNvSpPr>
          <p:nvPr>
            <p:ph type="dt" sz="half" idx="10"/>
          </p:nvPr>
        </p:nvSpPr>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3EF9F3CA-D42A-4F16-9502-7E916E4DA7FE}" type="slidenum">
              <a:rPr lang="en-US" smtClean="0">
                <a:solidFill>
                  <a:schemeClr val="bg1">
                    <a:lumMod val="50000"/>
                  </a:schemeClr>
                </a:solidFill>
                <a:latin typeface="Calibri" panose="020F0502020204030204" pitchFamily="34" charset="0"/>
                <a:cs typeface="Calibri" panose="020F0502020204030204" pitchFamily="34" charset="0"/>
              </a:rPr>
              <a:pPr/>
              <a:t>108</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6" name="Footer Placeholder 5"/>
          <p:cNvSpPr>
            <a:spLocks noGrp="1"/>
          </p:cNvSpPr>
          <p:nvPr>
            <p:ph type="ftr" sz="quarter" idx="11"/>
          </p:nvPr>
        </p:nvSpPr>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44155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285564"/>
            <a:ext cx="11379200" cy="838200"/>
          </a:xfrm>
        </p:spPr>
        <p:txBody>
          <a:bodyPr>
            <a:normAutofit fontScale="90000"/>
          </a:bodyPr>
          <a:lstStyle/>
          <a:p>
            <a:r>
              <a:rPr lang="en-US" altLang="ko-KR" dirty="0"/>
              <a:t>Double In-Memory Checkpointing</a:t>
            </a:r>
            <a:br>
              <a:rPr lang="en-US" altLang="ko-KR" dirty="0"/>
            </a:br>
            <a:r>
              <a:rPr lang="en-US" altLang="ko-KR" dirty="0"/>
              <a:t>with Automatic Restart</a:t>
            </a:r>
            <a:endParaRPr lang="en-US" dirty="0"/>
          </a:p>
        </p:txBody>
      </p:sp>
      <p:sp>
        <p:nvSpPr>
          <p:cNvPr id="3" name="Content Placeholder 2"/>
          <p:cNvSpPr>
            <a:spLocks noGrp="1"/>
          </p:cNvSpPr>
          <p:nvPr>
            <p:ph idx="1"/>
          </p:nvPr>
        </p:nvSpPr>
        <p:spPr/>
        <p:txBody>
          <a:bodyPr/>
          <a:lstStyle/>
          <a:p>
            <a:r>
              <a:rPr lang="en-US" altLang="ko-KR" dirty="0"/>
              <a:t>Can checkpoint data in a buddy processor’s memory, in addition to local checkpoint </a:t>
            </a:r>
          </a:p>
          <a:p>
            <a:r>
              <a:rPr lang="en-US" altLang="ko-KR" dirty="0"/>
              <a:t>System auto detects when node crashes using heartbeat mechanism </a:t>
            </a:r>
          </a:p>
          <a:p>
            <a:r>
              <a:rPr lang="en-US" altLang="ko-KR" dirty="0"/>
              <a:t>Failed process restarted on a working core, retrieves checkpoint from buddy </a:t>
            </a:r>
          </a:p>
          <a:p>
            <a:r>
              <a:rPr lang="en-US" altLang="ko-KR" dirty="0"/>
              <a:t>Every other processor uses local checkpoint </a:t>
            </a:r>
          </a:p>
        </p:txBody>
      </p:sp>
      <p:sp>
        <p:nvSpPr>
          <p:cNvPr id="7" name="Date Placeholder 4">
            <a:extLst>
              <a:ext uri="{FF2B5EF4-FFF2-40B4-BE49-F238E27FC236}">
                <a16:creationId xmlns="" xmlns:a16="http://schemas.microsoft.com/office/drawing/2014/main" id="{E4F9095B-A293-45F5-92FD-D97407EEC524}"/>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8" name="Slide Number Placeholder 3">
            <a:extLst>
              <a:ext uri="{FF2B5EF4-FFF2-40B4-BE49-F238E27FC236}">
                <a16:creationId xmlns="" xmlns:a16="http://schemas.microsoft.com/office/drawing/2014/main" id="{41750D44-D643-4690-844A-CF1D0B52719E}"/>
              </a:ext>
            </a:extLst>
          </p:cNvPr>
          <p:cNvSpPr>
            <a:spLocks noGrp="1"/>
          </p:cNvSpPr>
          <p:nvPr>
            <p:ph type="sldNum" sz="quarter" idx="12"/>
          </p:nvPr>
        </p:nvSpPr>
        <p:spPr>
          <a:xfrm>
            <a:off x="9905998" y="6356351"/>
            <a:ext cx="1288461" cy="365125"/>
          </a:xfrm>
        </p:spPr>
        <p:txBody>
          <a:bodyPr/>
          <a:lstStyle/>
          <a:p>
            <a:fld id="{3EF9F3CA-D42A-4F16-9502-7E916E4DA7FE}" type="slidenum">
              <a:rPr lang="en-US" smtClean="0">
                <a:solidFill>
                  <a:schemeClr val="bg1">
                    <a:lumMod val="50000"/>
                  </a:schemeClr>
                </a:solidFill>
                <a:latin typeface="Calibri" panose="020F0502020204030204" pitchFamily="34" charset="0"/>
                <a:cs typeface="Calibri" panose="020F0502020204030204" pitchFamily="34" charset="0"/>
              </a:rPr>
              <a:pPr/>
              <a:t>109</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Footer Placeholder 5">
            <a:extLst>
              <a:ext uri="{FF2B5EF4-FFF2-40B4-BE49-F238E27FC236}">
                <a16:creationId xmlns="" xmlns:a16="http://schemas.microsoft.com/office/drawing/2014/main" id="{7DB176FA-796D-413F-AC72-DC12B9CBFC62}"/>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091912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57899" y="3549649"/>
            <a:ext cx="2556934" cy="3012018"/>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Rectangle 4"/>
          <p:cNvSpPr/>
          <p:nvPr/>
        </p:nvSpPr>
        <p:spPr>
          <a:xfrm>
            <a:off x="3344333" y="3549649"/>
            <a:ext cx="2561166" cy="3012018"/>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Rectangle 3"/>
          <p:cNvSpPr/>
          <p:nvPr/>
        </p:nvSpPr>
        <p:spPr>
          <a:xfrm>
            <a:off x="6057899" y="338666"/>
            <a:ext cx="2556934" cy="3016250"/>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Rectangle 2"/>
          <p:cNvSpPr/>
          <p:nvPr/>
        </p:nvSpPr>
        <p:spPr>
          <a:xfrm>
            <a:off x="3344333" y="359833"/>
            <a:ext cx="2561166" cy="3016251"/>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Rounded Rectangle 7"/>
          <p:cNvSpPr/>
          <p:nvPr/>
        </p:nvSpPr>
        <p:spPr>
          <a:xfrm>
            <a:off x="3772959" y="3829197"/>
            <a:ext cx="232833" cy="224367"/>
          </a:xfrm>
          <a:prstGeom prst="roundRect">
            <a:avLst/>
          </a:prstGeom>
          <a:solidFill>
            <a:schemeClr val="accent3">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Rounded Rectangle 9"/>
          <p:cNvSpPr/>
          <p:nvPr/>
        </p:nvSpPr>
        <p:spPr>
          <a:xfrm>
            <a:off x="4501092" y="3987947"/>
            <a:ext cx="232833" cy="224367"/>
          </a:xfrm>
          <a:prstGeom prst="roundRect">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Rounded Rectangle 10"/>
          <p:cNvSpPr/>
          <p:nvPr/>
        </p:nvSpPr>
        <p:spPr>
          <a:xfrm>
            <a:off x="3984625" y="4212314"/>
            <a:ext cx="232833" cy="224367"/>
          </a:xfrm>
          <a:prstGeom prst="roundRect">
            <a:avLst/>
          </a:prstGeom>
          <a:solidFill>
            <a:srgbClr val="FF008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ounded Rectangle 12"/>
          <p:cNvSpPr/>
          <p:nvPr/>
        </p:nvSpPr>
        <p:spPr>
          <a:xfrm>
            <a:off x="4617508" y="4498063"/>
            <a:ext cx="232833" cy="224367"/>
          </a:xfrm>
          <a:prstGeom prst="round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ounded Rectangle 13"/>
          <p:cNvSpPr/>
          <p:nvPr/>
        </p:nvSpPr>
        <p:spPr>
          <a:xfrm>
            <a:off x="5332942" y="4100130"/>
            <a:ext cx="232833" cy="224367"/>
          </a:xfrm>
          <a:prstGeom prst="roundRect">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TextBox 15"/>
          <p:cNvSpPr txBox="1"/>
          <p:nvPr/>
        </p:nvSpPr>
        <p:spPr>
          <a:xfrm>
            <a:off x="3815292" y="5157947"/>
            <a:ext cx="1750483" cy="369332"/>
          </a:xfrm>
          <a:prstGeom prst="rect">
            <a:avLst/>
          </a:prstGeom>
          <a:noFill/>
        </p:spPr>
        <p:txBody>
          <a:bodyPr wrap="square" rtlCol="0">
            <a:spAutoFit/>
          </a:bodyPr>
          <a:lstStyle/>
          <a:p>
            <a:pPr algn="ctr"/>
            <a:r>
              <a:rPr lang="en-US" dirty="0">
                <a:solidFill>
                  <a:prstClr val="black"/>
                </a:solidFill>
                <a:latin typeface="Calibri"/>
              </a:rPr>
              <a:t>Processor 2</a:t>
            </a:r>
          </a:p>
        </p:txBody>
      </p:sp>
      <p:sp>
        <p:nvSpPr>
          <p:cNvPr id="19" name="Oval 18"/>
          <p:cNvSpPr/>
          <p:nvPr/>
        </p:nvSpPr>
        <p:spPr>
          <a:xfrm>
            <a:off x="3910541" y="5622994"/>
            <a:ext cx="1555750" cy="42870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white"/>
              </a:solidFill>
              <a:latin typeface="Calibri"/>
            </a:endParaRPr>
          </a:p>
        </p:txBody>
      </p:sp>
      <p:sp>
        <p:nvSpPr>
          <p:cNvPr id="18" name="TextBox 17"/>
          <p:cNvSpPr txBox="1"/>
          <p:nvPr/>
        </p:nvSpPr>
        <p:spPr>
          <a:xfrm>
            <a:off x="3815292" y="5622993"/>
            <a:ext cx="1750483" cy="338554"/>
          </a:xfrm>
          <a:prstGeom prst="rect">
            <a:avLst/>
          </a:prstGeom>
          <a:noFill/>
        </p:spPr>
        <p:txBody>
          <a:bodyPr wrap="square" rtlCol="0">
            <a:spAutoFit/>
          </a:bodyPr>
          <a:lstStyle/>
          <a:p>
            <a:pPr algn="ctr"/>
            <a:r>
              <a:rPr lang="en-US" sz="1600" dirty="0">
                <a:solidFill>
                  <a:prstClr val="black"/>
                </a:solidFill>
                <a:latin typeface="Calibri"/>
              </a:rPr>
              <a:t>Scheduler</a:t>
            </a:r>
            <a:endParaRPr lang="en-US" dirty="0">
              <a:solidFill>
                <a:prstClr val="black"/>
              </a:solidFill>
              <a:latin typeface="Calibri"/>
            </a:endParaRPr>
          </a:p>
        </p:txBody>
      </p:sp>
      <p:grpSp>
        <p:nvGrpSpPr>
          <p:cNvPr id="39" name="Group 38"/>
          <p:cNvGrpSpPr/>
          <p:nvPr/>
        </p:nvGrpSpPr>
        <p:grpSpPr>
          <a:xfrm>
            <a:off x="3835135" y="6187768"/>
            <a:ext cx="1619275" cy="126533"/>
            <a:chOff x="2163208" y="2961822"/>
            <a:chExt cx="1781582" cy="173398"/>
          </a:xfrm>
        </p:grpSpPr>
        <p:sp>
          <p:nvSpPr>
            <p:cNvPr id="23" name="Rectangle 22"/>
            <p:cNvSpPr/>
            <p:nvPr/>
          </p:nvSpPr>
          <p:spPr>
            <a:xfrm>
              <a:off x="2189308" y="2961822"/>
              <a:ext cx="1755482"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Rectangle 23"/>
            <p:cNvSpPr/>
            <p:nvPr/>
          </p:nvSpPr>
          <p:spPr>
            <a:xfrm>
              <a:off x="3826207" y="2961822"/>
              <a:ext cx="118583" cy="17339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Rectangle 24"/>
            <p:cNvSpPr/>
            <p:nvPr/>
          </p:nvSpPr>
          <p:spPr>
            <a:xfrm>
              <a:off x="3707624" y="2961822"/>
              <a:ext cx="118583" cy="173398"/>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Rectangle 25"/>
            <p:cNvSpPr/>
            <p:nvPr/>
          </p:nvSpPr>
          <p:spPr>
            <a:xfrm>
              <a:off x="3589041" y="2961822"/>
              <a:ext cx="118583" cy="173398"/>
            </a:xfrm>
            <a:prstGeom prst="rect">
              <a:avLst/>
            </a:prstGeom>
            <a:solidFill>
              <a:srgbClr val="FF00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Rectangle 26"/>
            <p:cNvSpPr/>
            <p:nvPr/>
          </p:nvSpPr>
          <p:spPr>
            <a:xfrm>
              <a:off x="3470458" y="2961822"/>
              <a:ext cx="118583" cy="17339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ectangle 27"/>
            <p:cNvSpPr/>
            <p:nvPr/>
          </p:nvSpPr>
          <p:spPr>
            <a:xfrm>
              <a:off x="3350022" y="2961822"/>
              <a:ext cx="118583" cy="173398"/>
            </a:xfrm>
            <a:prstGeom prst="rect">
              <a:avLst/>
            </a:prstGeom>
            <a:solidFill>
              <a:srgbClr val="FF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Rectangle 28"/>
            <p:cNvSpPr/>
            <p:nvPr/>
          </p:nvSpPr>
          <p:spPr>
            <a:xfrm>
              <a:off x="3231439"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Rectangle 29"/>
            <p:cNvSpPr/>
            <p:nvPr/>
          </p:nvSpPr>
          <p:spPr>
            <a:xfrm>
              <a:off x="3112856"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Rectangle 30"/>
            <p:cNvSpPr/>
            <p:nvPr/>
          </p:nvSpPr>
          <p:spPr>
            <a:xfrm>
              <a:off x="2994273"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 name="Rectangle 31"/>
            <p:cNvSpPr/>
            <p:nvPr/>
          </p:nvSpPr>
          <p:spPr>
            <a:xfrm>
              <a:off x="2875690"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Rectangle 32"/>
            <p:cNvSpPr/>
            <p:nvPr/>
          </p:nvSpPr>
          <p:spPr>
            <a:xfrm>
              <a:off x="2757107"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 name="Rectangle 33"/>
            <p:cNvSpPr/>
            <p:nvPr/>
          </p:nvSpPr>
          <p:spPr>
            <a:xfrm>
              <a:off x="263852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 name="Rectangle 34"/>
            <p:cNvSpPr/>
            <p:nvPr/>
          </p:nvSpPr>
          <p:spPr>
            <a:xfrm>
              <a:off x="252361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Rectangle 35"/>
            <p:cNvSpPr/>
            <p:nvPr/>
          </p:nvSpPr>
          <p:spPr>
            <a:xfrm>
              <a:off x="240534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Rectangle 36"/>
            <p:cNvSpPr/>
            <p:nvPr/>
          </p:nvSpPr>
          <p:spPr>
            <a:xfrm>
              <a:off x="2284912"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Rectangle 37"/>
            <p:cNvSpPr/>
            <p:nvPr/>
          </p:nvSpPr>
          <p:spPr>
            <a:xfrm>
              <a:off x="216320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40" name="TextBox 39"/>
          <p:cNvSpPr txBox="1"/>
          <p:nvPr/>
        </p:nvSpPr>
        <p:spPr>
          <a:xfrm>
            <a:off x="3790342" y="6314301"/>
            <a:ext cx="1654331" cy="246221"/>
          </a:xfrm>
          <a:prstGeom prst="rect">
            <a:avLst/>
          </a:prstGeom>
          <a:noFill/>
        </p:spPr>
        <p:txBody>
          <a:bodyPr wrap="square" rtlCol="0">
            <a:spAutoFit/>
          </a:bodyPr>
          <a:lstStyle/>
          <a:p>
            <a:pPr algn="ctr"/>
            <a:r>
              <a:rPr lang="en-US" sz="1000" dirty="0">
                <a:solidFill>
                  <a:prstClr val="black"/>
                </a:solidFill>
                <a:latin typeface="Calibri"/>
              </a:rPr>
              <a:t>Message Queue</a:t>
            </a:r>
          </a:p>
        </p:txBody>
      </p:sp>
      <p:sp>
        <p:nvSpPr>
          <p:cNvPr id="133" name="Rounded Rectangle 132"/>
          <p:cNvSpPr/>
          <p:nvPr/>
        </p:nvSpPr>
        <p:spPr>
          <a:xfrm>
            <a:off x="6449250" y="543473"/>
            <a:ext cx="232833" cy="224367"/>
          </a:xfrm>
          <a:prstGeom prst="roundRect">
            <a:avLst/>
          </a:prstGeom>
          <a:solidFill>
            <a:schemeClr val="accent3">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5" name="Rounded Rectangle 134"/>
          <p:cNvSpPr/>
          <p:nvPr/>
        </p:nvSpPr>
        <p:spPr>
          <a:xfrm>
            <a:off x="7177383" y="702223"/>
            <a:ext cx="232833" cy="224367"/>
          </a:xfrm>
          <a:prstGeom prst="roundRect">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7" name="Rounded Rectangle 136"/>
          <p:cNvSpPr/>
          <p:nvPr/>
        </p:nvSpPr>
        <p:spPr>
          <a:xfrm>
            <a:off x="6491583" y="1324523"/>
            <a:ext cx="232833" cy="224367"/>
          </a:xfrm>
          <a:prstGeom prst="roundRect">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8" name="Rounded Rectangle 137"/>
          <p:cNvSpPr/>
          <p:nvPr/>
        </p:nvSpPr>
        <p:spPr>
          <a:xfrm>
            <a:off x="7293799" y="1212339"/>
            <a:ext cx="232833" cy="224367"/>
          </a:xfrm>
          <a:prstGeom prst="round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20" name="Group 19"/>
          <p:cNvGrpSpPr/>
          <p:nvPr/>
        </p:nvGrpSpPr>
        <p:grpSpPr>
          <a:xfrm>
            <a:off x="3815291" y="384722"/>
            <a:ext cx="4426774" cy="4509158"/>
            <a:chOff x="2291291" y="384722"/>
            <a:chExt cx="4426774" cy="4509158"/>
          </a:xfrm>
        </p:grpSpPr>
        <p:sp>
          <p:nvSpPr>
            <p:cNvPr id="9" name="Rounded Rectangle 8"/>
            <p:cNvSpPr/>
            <p:nvPr/>
          </p:nvSpPr>
          <p:spPr>
            <a:xfrm>
              <a:off x="3576108" y="3670446"/>
              <a:ext cx="232833" cy="224367"/>
            </a:xfrm>
            <a:prstGeom prst="roundRect">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ounded Rectangle 11"/>
            <p:cNvSpPr/>
            <p:nvPr/>
          </p:nvSpPr>
          <p:spPr>
            <a:xfrm>
              <a:off x="2291291" y="4610246"/>
              <a:ext cx="232833" cy="224367"/>
            </a:xfrm>
            <a:prstGeom prst="roundRect">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ounded Rectangle 14"/>
            <p:cNvSpPr/>
            <p:nvPr/>
          </p:nvSpPr>
          <p:spPr>
            <a:xfrm>
              <a:off x="3808941" y="4669513"/>
              <a:ext cx="232833" cy="224367"/>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4" name="Rounded Rectangle 133"/>
            <p:cNvSpPr/>
            <p:nvPr/>
          </p:nvSpPr>
          <p:spPr>
            <a:xfrm>
              <a:off x="6252399" y="384722"/>
              <a:ext cx="232833" cy="224367"/>
            </a:xfrm>
            <a:prstGeom prst="roundRect">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6" name="Rounded Rectangle 135"/>
            <p:cNvSpPr/>
            <p:nvPr/>
          </p:nvSpPr>
          <p:spPr>
            <a:xfrm>
              <a:off x="5136915" y="926589"/>
              <a:ext cx="232833" cy="224367"/>
            </a:xfrm>
            <a:prstGeom prst="roundRect">
              <a:avLst/>
            </a:prstGeom>
            <a:solidFill>
              <a:srgbClr val="FF008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9" name="Rounded Rectangle 138"/>
            <p:cNvSpPr/>
            <p:nvPr/>
          </p:nvSpPr>
          <p:spPr>
            <a:xfrm>
              <a:off x="6485232" y="814405"/>
              <a:ext cx="232833" cy="224367"/>
            </a:xfrm>
            <a:prstGeom prst="roundRect">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40" name="Rounded Rectangle 139"/>
          <p:cNvSpPr/>
          <p:nvPr/>
        </p:nvSpPr>
        <p:spPr>
          <a:xfrm>
            <a:off x="8009233" y="1383790"/>
            <a:ext cx="232833" cy="224367"/>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1" name="TextBox 140"/>
          <p:cNvSpPr txBox="1"/>
          <p:nvPr/>
        </p:nvSpPr>
        <p:spPr>
          <a:xfrm>
            <a:off x="6491583" y="1872223"/>
            <a:ext cx="1750483" cy="369332"/>
          </a:xfrm>
          <a:prstGeom prst="rect">
            <a:avLst/>
          </a:prstGeom>
          <a:noFill/>
        </p:spPr>
        <p:txBody>
          <a:bodyPr wrap="square" rtlCol="0">
            <a:spAutoFit/>
          </a:bodyPr>
          <a:lstStyle/>
          <a:p>
            <a:pPr algn="ctr"/>
            <a:r>
              <a:rPr lang="en-US" dirty="0">
                <a:solidFill>
                  <a:prstClr val="black"/>
                </a:solidFill>
                <a:latin typeface="Calibri"/>
              </a:rPr>
              <a:t>Processor 1</a:t>
            </a:r>
          </a:p>
        </p:txBody>
      </p:sp>
      <p:sp>
        <p:nvSpPr>
          <p:cNvPr id="142" name="Oval 141"/>
          <p:cNvSpPr/>
          <p:nvPr/>
        </p:nvSpPr>
        <p:spPr>
          <a:xfrm>
            <a:off x="6586832" y="2337270"/>
            <a:ext cx="1555750" cy="42870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white"/>
              </a:solidFill>
              <a:latin typeface="Calibri"/>
            </a:endParaRPr>
          </a:p>
        </p:txBody>
      </p:sp>
      <p:sp>
        <p:nvSpPr>
          <p:cNvPr id="143" name="TextBox 142"/>
          <p:cNvSpPr txBox="1"/>
          <p:nvPr/>
        </p:nvSpPr>
        <p:spPr>
          <a:xfrm>
            <a:off x="6491583" y="2337269"/>
            <a:ext cx="1750483" cy="338554"/>
          </a:xfrm>
          <a:prstGeom prst="rect">
            <a:avLst/>
          </a:prstGeom>
          <a:noFill/>
        </p:spPr>
        <p:txBody>
          <a:bodyPr wrap="square" rtlCol="0">
            <a:spAutoFit/>
          </a:bodyPr>
          <a:lstStyle/>
          <a:p>
            <a:pPr algn="ctr"/>
            <a:r>
              <a:rPr lang="en-US" sz="1600" dirty="0">
                <a:solidFill>
                  <a:prstClr val="black"/>
                </a:solidFill>
                <a:latin typeface="Calibri"/>
              </a:rPr>
              <a:t>Scheduler</a:t>
            </a:r>
            <a:endParaRPr lang="en-US" dirty="0">
              <a:solidFill>
                <a:prstClr val="black"/>
              </a:solidFill>
              <a:latin typeface="Calibri"/>
            </a:endParaRPr>
          </a:p>
        </p:txBody>
      </p:sp>
      <p:grpSp>
        <p:nvGrpSpPr>
          <p:cNvPr id="144" name="Group 143"/>
          <p:cNvGrpSpPr/>
          <p:nvPr/>
        </p:nvGrpSpPr>
        <p:grpSpPr>
          <a:xfrm>
            <a:off x="6511426" y="2902044"/>
            <a:ext cx="1619275" cy="126533"/>
            <a:chOff x="2163208" y="2961822"/>
            <a:chExt cx="1781582" cy="173398"/>
          </a:xfrm>
        </p:grpSpPr>
        <p:sp>
          <p:nvSpPr>
            <p:cNvPr id="146" name="Rectangle 145"/>
            <p:cNvSpPr/>
            <p:nvPr/>
          </p:nvSpPr>
          <p:spPr>
            <a:xfrm>
              <a:off x="2189308" y="2961822"/>
              <a:ext cx="1755482"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7" name="Rectangle 146"/>
            <p:cNvSpPr/>
            <p:nvPr/>
          </p:nvSpPr>
          <p:spPr>
            <a:xfrm>
              <a:off x="3826207" y="2961822"/>
              <a:ext cx="118583" cy="17339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8" name="Rectangle 147"/>
            <p:cNvSpPr/>
            <p:nvPr/>
          </p:nvSpPr>
          <p:spPr>
            <a:xfrm>
              <a:off x="3707624" y="2961822"/>
              <a:ext cx="118583" cy="173398"/>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9" name="Rectangle 148"/>
            <p:cNvSpPr/>
            <p:nvPr/>
          </p:nvSpPr>
          <p:spPr>
            <a:xfrm>
              <a:off x="3589041" y="2961822"/>
              <a:ext cx="118583" cy="173398"/>
            </a:xfrm>
            <a:prstGeom prst="rect">
              <a:avLst/>
            </a:prstGeom>
            <a:solidFill>
              <a:srgbClr val="FF00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0" name="Rectangle 149"/>
            <p:cNvSpPr/>
            <p:nvPr/>
          </p:nvSpPr>
          <p:spPr>
            <a:xfrm>
              <a:off x="3470458" y="2961822"/>
              <a:ext cx="118583" cy="17339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1" name="Rectangle 150"/>
            <p:cNvSpPr/>
            <p:nvPr/>
          </p:nvSpPr>
          <p:spPr>
            <a:xfrm>
              <a:off x="3350022" y="2961822"/>
              <a:ext cx="118583" cy="173398"/>
            </a:xfrm>
            <a:prstGeom prst="rect">
              <a:avLst/>
            </a:prstGeom>
            <a:solidFill>
              <a:srgbClr val="FF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2" name="Rectangle 151"/>
            <p:cNvSpPr/>
            <p:nvPr/>
          </p:nvSpPr>
          <p:spPr>
            <a:xfrm>
              <a:off x="3231439"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3" name="Rectangle 152"/>
            <p:cNvSpPr/>
            <p:nvPr/>
          </p:nvSpPr>
          <p:spPr>
            <a:xfrm>
              <a:off x="3112856"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4" name="Rectangle 153"/>
            <p:cNvSpPr/>
            <p:nvPr/>
          </p:nvSpPr>
          <p:spPr>
            <a:xfrm>
              <a:off x="2994273"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5" name="Rectangle 154"/>
            <p:cNvSpPr/>
            <p:nvPr/>
          </p:nvSpPr>
          <p:spPr>
            <a:xfrm>
              <a:off x="2875690"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6" name="Rectangle 155"/>
            <p:cNvSpPr/>
            <p:nvPr/>
          </p:nvSpPr>
          <p:spPr>
            <a:xfrm>
              <a:off x="2757107"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7" name="Rectangle 156"/>
            <p:cNvSpPr/>
            <p:nvPr/>
          </p:nvSpPr>
          <p:spPr>
            <a:xfrm>
              <a:off x="263852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8" name="Rectangle 157"/>
            <p:cNvSpPr/>
            <p:nvPr/>
          </p:nvSpPr>
          <p:spPr>
            <a:xfrm>
              <a:off x="252361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9" name="Rectangle 158"/>
            <p:cNvSpPr/>
            <p:nvPr/>
          </p:nvSpPr>
          <p:spPr>
            <a:xfrm>
              <a:off x="240534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0" name="Rectangle 159"/>
            <p:cNvSpPr/>
            <p:nvPr/>
          </p:nvSpPr>
          <p:spPr>
            <a:xfrm>
              <a:off x="2284912"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1" name="Rectangle 160"/>
            <p:cNvSpPr/>
            <p:nvPr/>
          </p:nvSpPr>
          <p:spPr>
            <a:xfrm>
              <a:off x="216320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45" name="TextBox 144"/>
          <p:cNvSpPr txBox="1"/>
          <p:nvPr/>
        </p:nvSpPr>
        <p:spPr>
          <a:xfrm>
            <a:off x="6466633" y="3028577"/>
            <a:ext cx="1654331" cy="246221"/>
          </a:xfrm>
          <a:prstGeom prst="rect">
            <a:avLst/>
          </a:prstGeom>
          <a:noFill/>
        </p:spPr>
        <p:txBody>
          <a:bodyPr wrap="square" rtlCol="0">
            <a:spAutoFit/>
          </a:bodyPr>
          <a:lstStyle/>
          <a:p>
            <a:pPr algn="ctr"/>
            <a:r>
              <a:rPr lang="en-US" sz="1000" dirty="0">
                <a:solidFill>
                  <a:prstClr val="black"/>
                </a:solidFill>
                <a:latin typeface="Calibri"/>
              </a:rPr>
              <a:t>Message Queue</a:t>
            </a:r>
          </a:p>
        </p:txBody>
      </p:sp>
      <p:sp>
        <p:nvSpPr>
          <p:cNvPr id="163" name="Rounded Rectangle 162"/>
          <p:cNvSpPr/>
          <p:nvPr/>
        </p:nvSpPr>
        <p:spPr>
          <a:xfrm>
            <a:off x="3666068" y="644759"/>
            <a:ext cx="232833" cy="224367"/>
          </a:xfrm>
          <a:prstGeom prst="roundRect">
            <a:avLst/>
          </a:prstGeom>
          <a:solidFill>
            <a:schemeClr val="accent3">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4" name="Rounded Rectangle 163"/>
          <p:cNvSpPr/>
          <p:nvPr/>
        </p:nvSpPr>
        <p:spPr>
          <a:xfrm>
            <a:off x="4993218" y="486009"/>
            <a:ext cx="232833" cy="224367"/>
          </a:xfrm>
          <a:prstGeom prst="roundRect">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5" name="Rounded Rectangle 164"/>
          <p:cNvSpPr/>
          <p:nvPr/>
        </p:nvSpPr>
        <p:spPr>
          <a:xfrm>
            <a:off x="4394201" y="803509"/>
            <a:ext cx="232833" cy="224367"/>
          </a:xfrm>
          <a:prstGeom prst="roundRect">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6" name="Rounded Rectangle 165"/>
          <p:cNvSpPr/>
          <p:nvPr/>
        </p:nvSpPr>
        <p:spPr>
          <a:xfrm>
            <a:off x="3877734" y="1027876"/>
            <a:ext cx="232833" cy="224367"/>
          </a:xfrm>
          <a:prstGeom prst="roundRect">
            <a:avLst/>
          </a:prstGeom>
          <a:solidFill>
            <a:srgbClr val="FF008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7" name="Rounded Rectangle 166"/>
          <p:cNvSpPr/>
          <p:nvPr/>
        </p:nvSpPr>
        <p:spPr>
          <a:xfrm>
            <a:off x="3708401" y="1425809"/>
            <a:ext cx="232833" cy="224367"/>
          </a:xfrm>
          <a:prstGeom prst="roundRect">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8" name="Rounded Rectangle 167"/>
          <p:cNvSpPr/>
          <p:nvPr/>
        </p:nvSpPr>
        <p:spPr>
          <a:xfrm>
            <a:off x="4510617" y="1313625"/>
            <a:ext cx="232833" cy="224367"/>
          </a:xfrm>
          <a:prstGeom prst="round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9" name="Rounded Rectangle 168"/>
          <p:cNvSpPr/>
          <p:nvPr/>
        </p:nvSpPr>
        <p:spPr>
          <a:xfrm>
            <a:off x="5226051" y="915692"/>
            <a:ext cx="232833" cy="224367"/>
          </a:xfrm>
          <a:prstGeom prst="roundRect">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0" name="Rounded Rectangle 169"/>
          <p:cNvSpPr/>
          <p:nvPr/>
        </p:nvSpPr>
        <p:spPr>
          <a:xfrm>
            <a:off x="5226051" y="1485076"/>
            <a:ext cx="232833" cy="224367"/>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1" name="TextBox 170"/>
          <p:cNvSpPr txBox="1"/>
          <p:nvPr/>
        </p:nvSpPr>
        <p:spPr>
          <a:xfrm>
            <a:off x="3708401" y="1973509"/>
            <a:ext cx="1750483" cy="369332"/>
          </a:xfrm>
          <a:prstGeom prst="rect">
            <a:avLst/>
          </a:prstGeom>
          <a:noFill/>
        </p:spPr>
        <p:txBody>
          <a:bodyPr wrap="square" rtlCol="0">
            <a:spAutoFit/>
          </a:bodyPr>
          <a:lstStyle/>
          <a:p>
            <a:pPr algn="ctr"/>
            <a:r>
              <a:rPr lang="en-US" dirty="0">
                <a:solidFill>
                  <a:prstClr val="black"/>
                </a:solidFill>
                <a:latin typeface="Calibri"/>
              </a:rPr>
              <a:t>Processor 0</a:t>
            </a:r>
          </a:p>
        </p:txBody>
      </p:sp>
      <p:sp>
        <p:nvSpPr>
          <p:cNvPr id="172" name="Oval 171"/>
          <p:cNvSpPr/>
          <p:nvPr/>
        </p:nvSpPr>
        <p:spPr>
          <a:xfrm>
            <a:off x="3803650" y="2438556"/>
            <a:ext cx="1555750" cy="42870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white"/>
              </a:solidFill>
              <a:latin typeface="Calibri"/>
            </a:endParaRPr>
          </a:p>
        </p:txBody>
      </p:sp>
      <p:sp>
        <p:nvSpPr>
          <p:cNvPr id="173" name="TextBox 172"/>
          <p:cNvSpPr txBox="1"/>
          <p:nvPr/>
        </p:nvSpPr>
        <p:spPr>
          <a:xfrm>
            <a:off x="3708401" y="2438555"/>
            <a:ext cx="1750483" cy="338554"/>
          </a:xfrm>
          <a:prstGeom prst="rect">
            <a:avLst/>
          </a:prstGeom>
          <a:noFill/>
        </p:spPr>
        <p:txBody>
          <a:bodyPr wrap="square" rtlCol="0">
            <a:spAutoFit/>
          </a:bodyPr>
          <a:lstStyle/>
          <a:p>
            <a:pPr algn="ctr"/>
            <a:r>
              <a:rPr lang="en-US" sz="1600" dirty="0">
                <a:solidFill>
                  <a:prstClr val="black"/>
                </a:solidFill>
                <a:latin typeface="Calibri"/>
              </a:rPr>
              <a:t>Scheduler</a:t>
            </a:r>
            <a:endParaRPr lang="en-US" dirty="0">
              <a:solidFill>
                <a:prstClr val="black"/>
              </a:solidFill>
              <a:latin typeface="Calibri"/>
            </a:endParaRPr>
          </a:p>
        </p:txBody>
      </p:sp>
      <p:grpSp>
        <p:nvGrpSpPr>
          <p:cNvPr id="174" name="Group 173"/>
          <p:cNvGrpSpPr/>
          <p:nvPr/>
        </p:nvGrpSpPr>
        <p:grpSpPr>
          <a:xfrm>
            <a:off x="3728244" y="3003330"/>
            <a:ext cx="1619275" cy="126533"/>
            <a:chOff x="2163208" y="2961822"/>
            <a:chExt cx="1781582" cy="173398"/>
          </a:xfrm>
        </p:grpSpPr>
        <p:sp>
          <p:nvSpPr>
            <p:cNvPr id="176" name="Rectangle 175"/>
            <p:cNvSpPr/>
            <p:nvPr/>
          </p:nvSpPr>
          <p:spPr>
            <a:xfrm>
              <a:off x="2189308" y="2961822"/>
              <a:ext cx="1755482"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7" name="Rectangle 176"/>
            <p:cNvSpPr/>
            <p:nvPr/>
          </p:nvSpPr>
          <p:spPr>
            <a:xfrm>
              <a:off x="3826207" y="2961822"/>
              <a:ext cx="118583" cy="17339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8" name="Rectangle 177"/>
            <p:cNvSpPr/>
            <p:nvPr/>
          </p:nvSpPr>
          <p:spPr>
            <a:xfrm>
              <a:off x="3707624" y="2961822"/>
              <a:ext cx="118583" cy="173398"/>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9" name="Rectangle 178"/>
            <p:cNvSpPr/>
            <p:nvPr/>
          </p:nvSpPr>
          <p:spPr>
            <a:xfrm>
              <a:off x="3589041" y="2961822"/>
              <a:ext cx="118583" cy="173398"/>
            </a:xfrm>
            <a:prstGeom prst="rect">
              <a:avLst/>
            </a:prstGeom>
            <a:solidFill>
              <a:srgbClr val="FF00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0" name="Rectangle 179"/>
            <p:cNvSpPr/>
            <p:nvPr/>
          </p:nvSpPr>
          <p:spPr>
            <a:xfrm>
              <a:off x="3470458" y="2961822"/>
              <a:ext cx="118583" cy="17339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1" name="Rectangle 180"/>
            <p:cNvSpPr/>
            <p:nvPr/>
          </p:nvSpPr>
          <p:spPr>
            <a:xfrm>
              <a:off x="3350022" y="2961822"/>
              <a:ext cx="118583" cy="173398"/>
            </a:xfrm>
            <a:prstGeom prst="rect">
              <a:avLst/>
            </a:prstGeom>
            <a:solidFill>
              <a:srgbClr val="FF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2" name="Rectangle 181"/>
            <p:cNvSpPr/>
            <p:nvPr/>
          </p:nvSpPr>
          <p:spPr>
            <a:xfrm>
              <a:off x="3231439" y="2961822"/>
              <a:ext cx="118583" cy="173398"/>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3" name="Rectangle 182"/>
            <p:cNvSpPr/>
            <p:nvPr/>
          </p:nvSpPr>
          <p:spPr>
            <a:xfrm>
              <a:off x="3112856"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4" name="Rectangle 183"/>
            <p:cNvSpPr/>
            <p:nvPr/>
          </p:nvSpPr>
          <p:spPr>
            <a:xfrm>
              <a:off x="2994273"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5" name="Rectangle 184"/>
            <p:cNvSpPr/>
            <p:nvPr/>
          </p:nvSpPr>
          <p:spPr>
            <a:xfrm>
              <a:off x="2875690"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6" name="Rectangle 185"/>
            <p:cNvSpPr/>
            <p:nvPr/>
          </p:nvSpPr>
          <p:spPr>
            <a:xfrm>
              <a:off x="2757107"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7" name="Rectangle 186"/>
            <p:cNvSpPr/>
            <p:nvPr/>
          </p:nvSpPr>
          <p:spPr>
            <a:xfrm>
              <a:off x="263852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8" name="Rectangle 187"/>
            <p:cNvSpPr/>
            <p:nvPr/>
          </p:nvSpPr>
          <p:spPr>
            <a:xfrm>
              <a:off x="252361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9" name="Rectangle 188"/>
            <p:cNvSpPr/>
            <p:nvPr/>
          </p:nvSpPr>
          <p:spPr>
            <a:xfrm>
              <a:off x="240534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0" name="Rectangle 189"/>
            <p:cNvSpPr/>
            <p:nvPr/>
          </p:nvSpPr>
          <p:spPr>
            <a:xfrm>
              <a:off x="2284912"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1" name="Rectangle 190"/>
            <p:cNvSpPr/>
            <p:nvPr/>
          </p:nvSpPr>
          <p:spPr>
            <a:xfrm>
              <a:off x="216320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75" name="TextBox 174"/>
          <p:cNvSpPr txBox="1"/>
          <p:nvPr/>
        </p:nvSpPr>
        <p:spPr>
          <a:xfrm>
            <a:off x="3683451" y="3129863"/>
            <a:ext cx="1654331" cy="246221"/>
          </a:xfrm>
          <a:prstGeom prst="rect">
            <a:avLst/>
          </a:prstGeom>
          <a:noFill/>
        </p:spPr>
        <p:txBody>
          <a:bodyPr wrap="square" rtlCol="0">
            <a:spAutoFit/>
          </a:bodyPr>
          <a:lstStyle/>
          <a:p>
            <a:pPr algn="ctr"/>
            <a:r>
              <a:rPr lang="en-US" sz="1000" dirty="0">
                <a:solidFill>
                  <a:prstClr val="black"/>
                </a:solidFill>
                <a:latin typeface="Calibri"/>
              </a:rPr>
              <a:t>Message Queue</a:t>
            </a:r>
          </a:p>
        </p:txBody>
      </p:sp>
      <p:sp>
        <p:nvSpPr>
          <p:cNvPr id="193" name="Rounded Rectangle 192"/>
          <p:cNvSpPr/>
          <p:nvPr/>
        </p:nvSpPr>
        <p:spPr>
          <a:xfrm>
            <a:off x="6449250" y="3829197"/>
            <a:ext cx="232833" cy="224367"/>
          </a:xfrm>
          <a:prstGeom prst="roundRect">
            <a:avLst/>
          </a:prstGeom>
          <a:solidFill>
            <a:schemeClr val="accent3">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4" name="Rounded Rectangle 193"/>
          <p:cNvSpPr/>
          <p:nvPr/>
        </p:nvSpPr>
        <p:spPr>
          <a:xfrm>
            <a:off x="7776400" y="3670447"/>
            <a:ext cx="232833" cy="224367"/>
          </a:xfrm>
          <a:prstGeom prst="roundRect">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5" name="Rounded Rectangle 194"/>
          <p:cNvSpPr/>
          <p:nvPr/>
        </p:nvSpPr>
        <p:spPr>
          <a:xfrm>
            <a:off x="7177383" y="3987947"/>
            <a:ext cx="232833" cy="224367"/>
          </a:xfrm>
          <a:prstGeom prst="roundRect">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6" name="Rounded Rectangle 195"/>
          <p:cNvSpPr/>
          <p:nvPr/>
        </p:nvSpPr>
        <p:spPr>
          <a:xfrm>
            <a:off x="6660916" y="4212314"/>
            <a:ext cx="232833" cy="224367"/>
          </a:xfrm>
          <a:prstGeom prst="roundRect">
            <a:avLst/>
          </a:prstGeom>
          <a:solidFill>
            <a:srgbClr val="FF008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7" name="Rounded Rectangle 196"/>
          <p:cNvSpPr/>
          <p:nvPr/>
        </p:nvSpPr>
        <p:spPr>
          <a:xfrm>
            <a:off x="6491583" y="4610247"/>
            <a:ext cx="232833" cy="224367"/>
          </a:xfrm>
          <a:prstGeom prst="roundRect">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8" name="Rounded Rectangle 197"/>
          <p:cNvSpPr/>
          <p:nvPr/>
        </p:nvSpPr>
        <p:spPr>
          <a:xfrm>
            <a:off x="7293799" y="4498063"/>
            <a:ext cx="232833" cy="224367"/>
          </a:xfrm>
          <a:prstGeom prst="round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9" name="Rounded Rectangle 198"/>
          <p:cNvSpPr/>
          <p:nvPr/>
        </p:nvSpPr>
        <p:spPr>
          <a:xfrm>
            <a:off x="8009233" y="4100130"/>
            <a:ext cx="232833" cy="224367"/>
          </a:xfrm>
          <a:prstGeom prst="roundRect">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0" name="Rounded Rectangle 199"/>
          <p:cNvSpPr/>
          <p:nvPr/>
        </p:nvSpPr>
        <p:spPr>
          <a:xfrm>
            <a:off x="8009233" y="4669514"/>
            <a:ext cx="232833" cy="224367"/>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1" name="TextBox 200"/>
          <p:cNvSpPr txBox="1"/>
          <p:nvPr/>
        </p:nvSpPr>
        <p:spPr>
          <a:xfrm>
            <a:off x="6491583" y="5157947"/>
            <a:ext cx="1750483" cy="369332"/>
          </a:xfrm>
          <a:prstGeom prst="rect">
            <a:avLst/>
          </a:prstGeom>
          <a:noFill/>
        </p:spPr>
        <p:txBody>
          <a:bodyPr wrap="square" rtlCol="0">
            <a:spAutoFit/>
          </a:bodyPr>
          <a:lstStyle/>
          <a:p>
            <a:pPr algn="ctr"/>
            <a:r>
              <a:rPr lang="en-US" dirty="0">
                <a:solidFill>
                  <a:prstClr val="black"/>
                </a:solidFill>
                <a:latin typeface="Calibri"/>
              </a:rPr>
              <a:t>Processor 3</a:t>
            </a:r>
          </a:p>
        </p:txBody>
      </p:sp>
      <p:sp>
        <p:nvSpPr>
          <p:cNvPr id="202" name="Oval 201"/>
          <p:cNvSpPr/>
          <p:nvPr/>
        </p:nvSpPr>
        <p:spPr>
          <a:xfrm>
            <a:off x="6586832" y="5622994"/>
            <a:ext cx="1555750" cy="42870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white"/>
              </a:solidFill>
              <a:latin typeface="Calibri"/>
            </a:endParaRPr>
          </a:p>
        </p:txBody>
      </p:sp>
      <p:sp>
        <p:nvSpPr>
          <p:cNvPr id="203" name="TextBox 202"/>
          <p:cNvSpPr txBox="1"/>
          <p:nvPr/>
        </p:nvSpPr>
        <p:spPr>
          <a:xfrm>
            <a:off x="6491583" y="5622993"/>
            <a:ext cx="1750483" cy="338554"/>
          </a:xfrm>
          <a:prstGeom prst="rect">
            <a:avLst/>
          </a:prstGeom>
          <a:noFill/>
        </p:spPr>
        <p:txBody>
          <a:bodyPr wrap="square" rtlCol="0">
            <a:spAutoFit/>
          </a:bodyPr>
          <a:lstStyle/>
          <a:p>
            <a:pPr algn="ctr"/>
            <a:r>
              <a:rPr lang="en-US" sz="1600" dirty="0">
                <a:solidFill>
                  <a:prstClr val="black"/>
                </a:solidFill>
                <a:latin typeface="Calibri"/>
              </a:rPr>
              <a:t>Scheduler</a:t>
            </a:r>
            <a:endParaRPr lang="en-US" dirty="0">
              <a:solidFill>
                <a:prstClr val="black"/>
              </a:solidFill>
              <a:latin typeface="Calibri"/>
            </a:endParaRPr>
          </a:p>
        </p:txBody>
      </p:sp>
      <p:grpSp>
        <p:nvGrpSpPr>
          <p:cNvPr id="204" name="Group 203"/>
          <p:cNvGrpSpPr/>
          <p:nvPr/>
        </p:nvGrpSpPr>
        <p:grpSpPr>
          <a:xfrm>
            <a:off x="6511426" y="6187768"/>
            <a:ext cx="1619275" cy="126533"/>
            <a:chOff x="2163208" y="2961822"/>
            <a:chExt cx="1781582" cy="173398"/>
          </a:xfrm>
        </p:grpSpPr>
        <p:sp>
          <p:nvSpPr>
            <p:cNvPr id="206" name="Rectangle 205"/>
            <p:cNvSpPr/>
            <p:nvPr/>
          </p:nvSpPr>
          <p:spPr>
            <a:xfrm>
              <a:off x="2189308" y="2961822"/>
              <a:ext cx="1755482"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7" name="Rectangle 206"/>
            <p:cNvSpPr/>
            <p:nvPr/>
          </p:nvSpPr>
          <p:spPr>
            <a:xfrm>
              <a:off x="3826207" y="2961822"/>
              <a:ext cx="118583" cy="17339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8" name="Rectangle 207"/>
            <p:cNvSpPr/>
            <p:nvPr/>
          </p:nvSpPr>
          <p:spPr>
            <a:xfrm>
              <a:off x="3707624" y="2961822"/>
              <a:ext cx="118583" cy="173398"/>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9" name="Rectangle 208"/>
            <p:cNvSpPr/>
            <p:nvPr/>
          </p:nvSpPr>
          <p:spPr>
            <a:xfrm>
              <a:off x="3589041" y="2961822"/>
              <a:ext cx="118583" cy="173398"/>
            </a:xfrm>
            <a:prstGeom prst="rect">
              <a:avLst/>
            </a:prstGeom>
            <a:solidFill>
              <a:srgbClr val="FF00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0" name="Rectangle 209"/>
            <p:cNvSpPr/>
            <p:nvPr/>
          </p:nvSpPr>
          <p:spPr>
            <a:xfrm>
              <a:off x="3470458" y="2961822"/>
              <a:ext cx="118583" cy="17339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1" name="Rectangle 210"/>
            <p:cNvSpPr/>
            <p:nvPr/>
          </p:nvSpPr>
          <p:spPr>
            <a:xfrm>
              <a:off x="3350022" y="2961822"/>
              <a:ext cx="118583" cy="173398"/>
            </a:xfrm>
            <a:prstGeom prst="rect">
              <a:avLst/>
            </a:prstGeom>
            <a:solidFill>
              <a:srgbClr val="FF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2" name="Rectangle 211"/>
            <p:cNvSpPr/>
            <p:nvPr/>
          </p:nvSpPr>
          <p:spPr>
            <a:xfrm>
              <a:off x="3231439" y="2961822"/>
              <a:ext cx="118583" cy="173398"/>
            </a:xfrm>
            <a:prstGeom prst="rect">
              <a:avLst/>
            </a:prstGeom>
            <a:solidFill>
              <a:srgbClr val="D7E4B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3" name="Rectangle 212"/>
            <p:cNvSpPr/>
            <p:nvPr/>
          </p:nvSpPr>
          <p:spPr>
            <a:xfrm>
              <a:off x="3112856"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4" name="Rectangle 213"/>
            <p:cNvSpPr/>
            <p:nvPr/>
          </p:nvSpPr>
          <p:spPr>
            <a:xfrm>
              <a:off x="2994273"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5" name="Rectangle 214"/>
            <p:cNvSpPr/>
            <p:nvPr/>
          </p:nvSpPr>
          <p:spPr>
            <a:xfrm>
              <a:off x="2875690"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6" name="Rectangle 215"/>
            <p:cNvSpPr/>
            <p:nvPr/>
          </p:nvSpPr>
          <p:spPr>
            <a:xfrm>
              <a:off x="2757107"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7" name="Rectangle 216"/>
            <p:cNvSpPr/>
            <p:nvPr/>
          </p:nvSpPr>
          <p:spPr>
            <a:xfrm>
              <a:off x="263852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8" name="Rectangle 217"/>
            <p:cNvSpPr/>
            <p:nvPr/>
          </p:nvSpPr>
          <p:spPr>
            <a:xfrm>
              <a:off x="252361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9" name="Rectangle 218"/>
            <p:cNvSpPr/>
            <p:nvPr/>
          </p:nvSpPr>
          <p:spPr>
            <a:xfrm>
              <a:off x="240534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0" name="Rectangle 219"/>
            <p:cNvSpPr/>
            <p:nvPr/>
          </p:nvSpPr>
          <p:spPr>
            <a:xfrm>
              <a:off x="2284912"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1" name="Rectangle 220"/>
            <p:cNvSpPr/>
            <p:nvPr/>
          </p:nvSpPr>
          <p:spPr>
            <a:xfrm>
              <a:off x="216320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205" name="TextBox 204"/>
          <p:cNvSpPr txBox="1"/>
          <p:nvPr/>
        </p:nvSpPr>
        <p:spPr>
          <a:xfrm>
            <a:off x="6466633" y="6314301"/>
            <a:ext cx="1654331" cy="246221"/>
          </a:xfrm>
          <a:prstGeom prst="rect">
            <a:avLst/>
          </a:prstGeom>
          <a:noFill/>
        </p:spPr>
        <p:txBody>
          <a:bodyPr wrap="square" rtlCol="0">
            <a:spAutoFit/>
          </a:bodyPr>
          <a:lstStyle/>
          <a:p>
            <a:pPr algn="ctr"/>
            <a:r>
              <a:rPr lang="en-US" sz="1000" dirty="0">
                <a:solidFill>
                  <a:prstClr val="black"/>
                </a:solidFill>
                <a:latin typeface="Calibri"/>
              </a:rPr>
              <a:t>Message Queue</a:t>
            </a: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17" name="Slide Number Placeholder 16"/>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11</a:t>
            </a:fld>
            <a:endParaRPr lang="en-US">
              <a:solidFill>
                <a:prstClr val="black">
                  <a:tint val="75000"/>
                </a:prstClr>
              </a:solidFill>
              <a:latin typeface="Calibri"/>
            </a:endParaRPr>
          </a:p>
        </p:txBody>
      </p:sp>
      <p:sp>
        <p:nvSpPr>
          <p:cNvPr id="7" name="Footer Placeholder 6"/>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1949445993"/>
      </p:ext>
    </p:extLst>
  </p:cSld>
  <p:clrMapOvr>
    <a:masterClrMapping/>
  </p:clrMapOvr>
  <p:transition xmlns:p14="http://schemas.microsoft.com/office/powerpoint/2010/mai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258936"/>
            <a:ext cx="11379200" cy="838200"/>
          </a:xfrm>
        </p:spPr>
        <p:txBody>
          <a:bodyPr>
            <a:normAutofit fontScale="90000"/>
          </a:bodyPr>
          <a:lstStyle/>
          <a:p>
            <a:r>
              <a:rPr lang="en-US" altLang="ko-KR" dirty="0"/>
              <a:t>Using Double In-Memory Checkpointing</a:t>
            </a:r>
            <a:br>
              <a:rPr lang="en-US" altLang="ko-KR" dirty="0"/>
            </a:br>
            <a:r>
              <a:rPr lang="en-US" altLang="ko-KR" dirty="0"/>
              <a:t>with Automatic Restart</a:t>
            </a:r>
            <a:endParaRPr lang="en-US" dirty="0"/>
          </a:p>
        </p:txBody>
      </p:sp>
      <p:sp>
        <p:nvSpPr>
          <p:cNvPr id="3" name="Content Placeholder 2"/>
          <p:cNvSpPr>
            <a:spLocks noGrp="1"/>
          </p:cNvSpPr>
          <p:nvPr>
            <p:ph idx="1"/>
          </p:nvPr>
        </p:nvSpPr>
        <p:spPr/>
        <p:txBody>
          <a:bodyPr/>
          <a:lstStyle/>
          <a:p>
            <a:r>
              <a:rPr lang="en-US" altLang="ko-KR" dirty="0"/>
              <a:t>Build Charm++ with </a:t>
            </a:r>
            <a:r>
              <a:rPr lang="en-US" altLang="ko-KR" dirty="0" err="1">
                <a:latin typeface="Consolas"/>
                <a:cs typeface="Consolas"/>
              </a:rPr>
              <a:t>syncft</a:t>
            </a:r>
            <a:r>
              <a:rPr lang="en-US" altLang="ko-KR" dirty="0"/>
              <a:t> option on a </a:t>
            </a:r>
            <a:r>
              <a:rPr lang="en-US" altLang="ko-KR" dirty="0">
                <a:latin typeface="Consolas"/>
                <a:cs typeface="Consolas"/>
              </a:rPr>
              <a:t>net</a:t>
            </a:r>
            <a:r>
              <a:rPr lang="en-US" altLang="ko-KR" dirty="0"/>
              <a:t>-based machine layer </a:t>
            </a:r>
          </a:p>
          <a:p>
            <a:r>
              <a:rPr lang="en-US" altLang="ko-KR" dirty="0"/>
              <a:t>At synchronization point, call from main chare: </a:t>
            </a:r>
          </a:p>
          <a:p>
            <a:endParaRPr lang="en-US" altLang="ko-KR" dirty="0"/>
          </a:p>
          <a:p>
            <a:endParaRPr lang="en-US" altLang="ko-KR" dirty="0"/>
          </a:p>
          <a:p>
            <a:r>
              <a:rPr lang="en-US" altLang="ko-KR" dirty="0"/>
              <a:t>Callback </a:t>
            </a:r>
            <a:r>
              <a:rPr lang="en-US" altLang="ko-KR" dirty="0" err="1"/>
              <a:t>cb</a:t>
            </a:r>
            <a:r>
              <a:rPr lang="en-US" altLang="ko-KR" dirty="0"/>
              <a:t> called when checkpoint or restart is complete </a:t>
            </a:r>
          </a:p>
          <a:p>
            <a:r>
              <a:rPr lang="en-US" altLang="ko-KR" dirty="0"/>
              <a:t>To test, invoke </a:t>
            </a:r>
            <a:r>
              <a:rPr lang="en-US" altLang="ko-KR" dirty="0" err="1">
                <a:latin typeface="Consolas"/>
                <a:cs typeface="Consolas"/>
              </a:rPr>
              <a:t>CkDieNow</a:t>
            </a:r>
            <a:r>
              <a:rPr lang="en-US" altLang="ko-KR" dirty="0">
                <a:latin typeface="Consolas"/>
                <a:cs typeface="Consolas"/>
              </a:rPr>
              <a:t>()</a:t>
            </a:r>
            <a:r>
              <a:rPr lang="en-US" altLang="ko-KR" dirty="0"/>
              <a:t> to </a:t>
            </a:r>
            <a:r>
              <a:rPr lang="en-US" altLang="ko-KR"/>
              <a:t>mimic </a:t>
            </a:r>
            <a:r>
              <a:rPr lang="en-US" altLang="ko-KR" smtClean="0"/>
              <a:t>failure</a:t>
            </a:r>
            <a:endParaRPr lang="en-US" altLang="ko-KR" dirty="0"/>
          </a:p>
        </p:txBody>
      </p:sp>
      <p:sp>
        <p:nvSpPr>
          <p:cNvPr id="6" name="Content Placeholder 3">
            <a:extLst>
              <a:ext uri="{FF2B5EF4-FFF2-40B4-BE49-F238E27FC236}">
                <a16:creationId xmlns="" xmlns:a16="http://schemas.microsoft.com/office/drawing/2014/main" id="{CD8EF6FD-15AE-4053-B6A2-76AC4A637E1F}"/>
              </a:ext>
            </a:extLst>
          </p:cNvPr>
          <p:cNvSpPr txBox="1">
            <a:spLocks/>
          </p:cNvSpPr>
          <p:nvPr/>
        </p:nvSpPr>
        <p:spPr>
          <a:xfrm>
            <a:off x="1007274" y="2822402"/>
            <a:ext cx="7485797" cy="540730"/>
          </a:xfrm>
          <a:prstGeom prst="rect">
            <a:avLst/>
          </a:prstGeom>
          <a:noFill/>
          <a:ln>
            <a:solidFill>
              <a:srgbClr val="292934"/>
            </a:solidFill>
          </a:ln>
        </p:spPr>
        <p:txBody>
          <a:bodyPr vert="horz" lIns="91440" tIns="45720" rIns="91440" bIns="45720" rtlCol="0">
            <a:normAutofit/>
          </a:bodyPr>
          <a:lstStyle>
            <a:lvl1pPr indent="0" defTabSz="914400">
              <a:spcBef>
                <a:spcPct val="20000"/>
              </a:spcBef>
              <a:buFont typeface="Arial" pitchFamily="34" charset="0"/>
              <a:buNone/>
              <a:defRPr sz="2800" baseline="0">
                <a:solidFill>
                  <a:schemeClr val="tx2">
                    <a:lumMod val="50000"/>
                  </a:schemeClr>
                </a:solidFill>
                <a:latin typeface="Consolas"/>
                <a:cs typeface="Consolas"/>
              </a:defRPr>
            </a:lvl1pPr>
            <a:lvl2pPr marL="742950" indent="-285750" defTabSz="914400">
              <a:spcBef>
                <a:spcPct val="20000"/>
              </a:spcBef>
              <a:buFont typeface="Arial" pitchFamily="34" charset="0"/>
              <a:buChar char="–"/>
              <a:defRPr sz="2400" baseline="0"/>
            </a:lvl2pPr>
            <a:lvl3pPr marL="1143000" indent="-228600" defTabSz="914400">
              <a:spcBef>
                <a:spcPct val="20000"/>
              </a:spcBef>
              <a:buFont typeface="Arial" pitchFamily="34" charset="0"/>
              <a:buChar char="•"/>
              <a:defRPr sz="2000" baseline="0"/>
            </a:lvl3pPr>
            <a:lvl4pPr marL="1600200" indent="-228600" defTabSz="914400">
              <a:spcBef>
                <a:spcPct val="20000"/>
              </a:spcBef>
              <a:buFont typeface="Arial" pitchFamily="34" charset="0"/>
              <a:buChar char="–"/>
              <a:defRPr sz="2000" baseline="0"/>
            </a:lvl4pPr>
            <a:lvl5pPr marL="2057400" indent="-228600" defTabSz="914400">
              <a:spcBef>
                <a:spcPct val="20000"/>
              </a:spcBef>
              <a:buFont typeface="Arial" pitchFamily="34" charset="0"/>
              <a:buChar char="»"/>
              <a:defRPr sz="2000" baseline="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dirty="0" err="1"/>
              <a:t>CkStartMemCheckpoint</a:t>
            </a:r>
            <a:r>
              <a:rPr lang="en-US" dirty="0"/>
              <a:t>(</a:t>
            </a:r>
            <a:r>
              <a:rPr lang="en-US" dirty="0" err="1"/>
              <a:t>CkCallback</a:t>
            </a:r>
            <a:r>
              <a:rPr lang="en-US" dirty="0"/>
              <a:t>&amp; </a:t>
            </a:r>
            <a:r>
              <a:rPr lang="en-US" dirty="0" err="1"/>
              <a:t>cb</a:t>
            </a:r>
            <a:r>
              <a:rPr lang="en-US" dirty="0"/>
              <a:t>); </a:t>
            </a:r>
          </a:p>
        </p:txBody>
      </p:sp>
      <p:sp>
        <p:nvSpPr>
          <p:cNvPr id="8" name="Date Placeholder 4">
            <a:extLst>
              <a:ext uri="{FF2B5EF4-FFF2-40B4-BE49-F238E27FC236}">
                <a16:creationId xmlns="" xmlns:a16="http://schemas.microsoft.com/office/drawing/2014/main" id="{CFF604F3-9BF5-4E40-88F8-EB3E21BAD45A}"/>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Slide Number Placeholder 3">
            <a:extLst>
              <a:ext uri="{FF2B5EF4-FFF2-40B4-BE49-F238E27FC236}">
                <a16:creationId xmlns="" xmlns:a16="http://schemas.microsoft.com/office/drawing/2014/main" id="{ED0B1E07-9F28-4116-A5FE-1A47DBB21928}"/>
              </a:ext>
            </a:extLst>
          </p:cNvPr>
          <p:cNvSpPr>
            <a:spLocks noGrp="1"/>
          </p:cNvSpPr>
          <p:nvPr>
            <p:ph type="sldNum" sz="quarter" idx="12"/>
          </p:nvPr>
        </p:nvSpPr>
        <p:spPr>
          <a:xfrm>
            <a:off x="9905998" y="6356351"/>
            <a:ext cx="1288461" cy="365125"/>
          </a:xfrm>
        </p:spPr>
        <p:txBody>
          <a:bodyPr/>
          <a:lstStyle/>
          <a:p>
            <a:fld id="{3EF9F3CA-D42A-4F16-9502-7E916E4DA7FE}" type="slidenum">
              <a:rPr lang="en-US" smtClean="0">
                <a:solidFill>
                  <a:schemeClr val="bg1">
                    <a:lumMod val="50000"/>
                  </a:schemeClr>
                </a:solidFill>
                <a:latin typeface="Calibri" panose="020F0502020204030204" pitchFamily="34" charset="0"/>
                <a:cs typeface="Calibri" panose="020F0502020204030204" pitchFamily="34" charset="0"/>
              </a:rPr>
              <a:pPr/>
              <a:t>110</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0" name="Footer Placeholder 5">
            <a:extLst>
              <a:ext uri="{FF2B5EF4-FFF2-40B4-BE49-F238E27FC236}">
                <a16:creationId xmlns="" xmlns:a16="http://schemas.microsoft.com/office/drawing/2014/main" id="{49F80B78-A07F-4A62-AAA4-84ED6852DF6C}"/>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023505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DB906B7A-7906-4F24-BE91-91B7BE01AD78}"/>
              </a:ext>
            </a:extLst>
          </p:cNvPr>
          <p:cNvSpPr>
            <a:spLocks noGrp="1"/>
          </p:cNvSpPr>
          <p:nvPr>
            <p:ph type="title"/>
          </p:nvPr>
        </p:nvSpPr>
        <p:spPr/>
        <p:txBody>
          <a:bodyPr/>
          <a:lstStyle/>
          <a:p>
            <a:r>
              <a:rPr lang="en-US" altLang="ko-KR" dirty="0"/>
              <a:t>Exercise 3-1. Particles: Load Imbalance</a:t>
            </a:r>
            <a:endParaRPr lang="ko-KR" altLang="en-US" dirty="0"/>
          </a:p>
        </p:txBody>
      </p:sp>
      <p:sp>
        <p:nvSpPr>
          <p:cNvPr id="3" name="내용 개체 틀 2">
            <a:extLst>
              <a:ext uri="{FF2B5EF4-FFF2-40B4-BE49-F238E27FC236}">
                <a16:creationId xmlns="" xmlns:a16="http://schemas.microsoft.com/office/drawing/2014/main" id="{FAECCA14-1FBE-46FD-944F-6EA56EF6A95F}"/>
              </a:ext>
            </a:extLst>
          </p:cNvPr>
          <p:cNvSpPr>
            <a:spLocks noGrp="1"/>
          </p:cNvSpPr>
          <p:nvPr>
            <p:ph idx="1"/>
          </p:nvPr>
        </p:nvSpPr>
        <p:spPr>
          <a:xfrm>
            <a:off x="711200" y="1211958"/>
            <a:ext cx="11074400" cy="4906963"/>
          </a:xfrm>
        </p:spPr>
        <p:txBody>
          <a:bodyPr>
            <a:normAutofit/>
          </a:bodyPr>
          <a:lstStyle/>
          <a:p>
            <a:r>
              <a:rPr lang="en-US" altLang="ko-KR" sz="2400" dirty="0"/>
              <a:t>Files under </a:t>
            </a:r>
            <a:r>
              <a:rPr lang="en-US" altLang="ko-KR" sz="2400" b="1" dirty="0" smtClean="0"/>
              <a:t>ecp18/</a:t>
            </a:r>
            <a:r>
              <a:rPr lang="en-US" altLang="ko-KR" sz="2400" b="1" dirty="0"/>
              <a:t>ex3-1</a:t>
            </a:r>
          </a:p>
          <a:p>
            <a:pPr marL="0" indent="0">
              <a:buNone/>
            </a:pPr>
            <a:endParaRPr lang="en-US" altLang="ko-KR" sz="2000" dirty="0"/>
          </a:p>
          <a:p>
            <a:r>
              <a:rPr lang="en-US" altLang="ko-KR" sz="2400" b="1" dirty="0"/>
              <a:t>Goal</a:t>
            </a:r>
            <a:r>
              <a:rPr lang="en-US" altLang="ko-KR" sz="2400" dirty="0"/>
              <a:t>: Observe load imbalance with projections</a:t>
            </a:r>
          </a:p>
          <a:p>
            <a:pPr lvl="1"/>
            <a:r>
              <a:rPr lang="en-US" altLang="ko-KR" sz="2000" dirty="0"/>
              <a:t>Chares on the first and last cores get no particles</a:t>
            </a:r>
          </a:p>
          <a:p>
            <a:pPr lvl="1"/>
            <a:r>
              <a:rPr lang="en-US" altLang="ko-KR" sz="2000" dirty="0"/>
              <a:t>In usage profile view of projections, significant difference in usage among cores</a:t>
            </a:r>
          </a:p>
          <a:p>
            <a:pPr lvl="1"/>
            <a:r>
              <a:rPr lang="en-US" altLang="ko-KR" sz="2000" dirty="0"/>
              <a:t>Detailed instructions provided in README</a:t>
            </a:r>
          </a:p>
          <a:p>
            <a:endParaRPr lang="en-US" altLang="ko-KR" sz="2400" dirty="0"/>
          </a:p>
          <a:p>
            <a:r>
              <a:rPr lang="en-US" altLang="ko-KR" sz="2400" dirty="0" smtClean="0"/>
              <a:t>Also see </a:t>
            </a:r>
            <a:r>
              <a:rPr lang="en-US" altLang="ko-KR" sz="2400" dirty="0"/>
              <a:t>load_imbalance.png for a screenshot of projections</a:t>
            </a:r>
          </a:p>
        </p:txBody>
      </p:sp>
      <p:sp>
        <p:nvSpPr>
          <p:cNvPr id="4" name="날짜 개체 틀 3">
            <a:extLst>
              <a:ext uri="{FF2B5EF4-FFF2-40B4-BE49-F238E27FC236}">
                <a16:creationId xmlns="" xmlns:a16="http://schemas.microsoft.com/office/drawing/2014/main" id="{E20AFF5F-B604-4CBB-979F-0FF9E6ABD6F8}"/>
              </a:ext>
            </a:extLst>
          </p:cNvPr>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바닥글 개체 틀 4">
            <a:extLst>
              <a:ext uri="{FF2B5EF4-FFF2-40B4-BE49-F238E27FC236}">
                <a16:creationId xmlns="" xmlns:a16="http://schemas.microsoft.com/office/drawing/2014/main" id="{C7A5C5C2-ED60-4E34-B510-3B919643DB27}"/>
              </a:ext>
            </a:extLst>
          </p:cNvPr>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슬라이드 번호 개체 틀 5">
            <a:extLst>
              <a:ext uri="{FF2B5EF4-FFF2-40B4-BE49-F238E27FC236}">
                <a16:creationId xmlns="" xmlns:a16="http://schemas.microsoft.com/office/drawing/2014/main" id="{9E9E5AED-5675-48FE-AE94-FC7F0ED1ED17}"/>
              </a:ext>
            </a:extLst>
          </p:cNvPr>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111</a:t>
            </a:fld>
            <a:endParaRPr lang="en-US">
              <a:solidFill>
                <a:prstClr val="black">
                  <a:tint val="75000"/>
                </a:prstClr>
              </a:solidFill>
              <a:latin typeface="Calibri"/>
            </a:endParaRPr>
          </a:p>
        </p:txBody>
      </p:sp>
    </p:spTree>
    <p:extLst>
      <p:ext uri="{BB962C8B-B14F-4D97-AF65-F5344CB8AC3E}">
        <p14:creationId xmlns:p14="http://schemas.microsoft.com/office/powerpoint/2010/main" val="34814806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DB906B7A-7906-4F24-BE91-91B7BE01AD78}"/>
              </a:ext>
            </a:extLst>
          </p:cNvPr>
          <p:cNvSpPr>
            <a:spLocks noGrp="1"/>
          </p:cNvSpPr>
          <p:nvPr>
            <p:ph type="title"/>
          </p:nvPr>
        </p:nvSpPr>
        <p:spPr/>
        <p:txBody>
          <a:bodyPr/>
          <a:lstStyle/>
          <a:p>
            <a:r>
              <a:rPr lang="en-US" altLang="ko-KR" dirty="0"/>
              <a:t>Exercise 3-2. Particles: Load Balancing</a:t>
            </a:r>
            <a:endParaRPr lang="ko-KR" altLang="en-US" dirty="0"/>
          </a:p>
        </p:txBody>
      </p:sp>
      <p:sp>
        <p:nvSpPr>
          <p:cNvPr id="3" name="내용 개체 틀 2">
            <a:extLst>
              <a:ext uri="{FF2B5EF4-FFF2-40B4-BE49-F238E27FC236}">
                <a16:creationId xmlns="" xmlns:a16="http://schemas.microsoft.com/office/drawing/2014/main" id="{FAECCA14-1FBE-46FD-944F-6EA56EF6A95F}"/>
              </a:ext>
            </a:extLst>
          </p:cNvPr>
          <p:cNvSpPr>
            <a:spLocks noGrp="1"/>
          </p:cNvSpPr>
          <p:nvPr>
            <p:ph idx="1"/>
          </p:nvPr>
        </p:nvSpPr>
        <p:spPr>
          <a:xfrm>
            <a:off x="711200" y="1211958"/>
            <a:ext cx="11074400" cy="4906963"/>
          </a:xfrm>
        </p:spPr>
        <p:txBody>
          <a:bodyPr>
            <a:normAutofit/>
          </a:bodyPr>
          <a:lstStyle/>
          <a:p>
            <a:r>
              <a:rPr lang="en-US" altLang="ko-KR" sz="2400" dirty="0"/>
              <a:t>Files under </a:t>
            </a:r>
            <a:r>
              <a:rPr lang="en-US" altLang="ko-KR" sz="2400" b="1" dirty="0" smtClean="0"/>
              <a:t>ecp18/</a:t>
            </a:r>
            <a:r>
              <a:rPr lang="en-US" altLang="ko-KR" sz="2400" b="1" dirty="0"/>
              <a:t>ex3-2</a:t>
            </a:r>
          </a:p>
          <a:p>
            <a:pPr marL="0" indent="0">
              <a:buNone/>
            </a:pPr>
            <a:endParaRPr lang="en-US" altLang="ko-KR" sz="2000" dirty="0"/>
          </a:p>
          <a:p>
            <a:r>
              <a:rPr lang="en-US" altLang="ko-KR" sz="2400" b="1" dirty="0"/>
              <a:t>Goal</a:t>
            </a:r>
            <a:r>
              <a:rPr lang="en-US" altLang="ko-KR" sz="2400" dirty="0"/>
              <a:t>: Perform load balancing and observe its effects with projections</a:t>
            </a:r>
          </a:p>
          <a:p>
            <a:pPr lvl="1"/>
            <a:r>
              <a:rPr lang="en-US" altLang="ko-KR" sz="2000" dirty="0"/>
              <a:t>Complete the skeleton code</a:t>
            </a:r>
          </a:p>
          <a:p>
            <a:pPr lvl="1"/>
            <a:r>
              <a:rPr lang="en-US" altLang="ko-KR" sz="2000" dirty="0"/>
              <a:t>Detailed instructions provided in README</a:t>
            </a:r>
          </a:p>
          <a:p>
            <a:pPr lvl="1"/>
            <a:r>
              <a:rPr lang="en-US" altLang="ko-KR" sz="2000" dirty="0"/>
              <a:t>Refer to Section 7.3 ‘Load Balancing Chare Arrays’ in </a:t>
            </a:r>
            <a:r>
              <a:rPr lang="en-US" altLang="ko-KR" sz="2000" dirty="0">
                <a:hlinkClick r:id="rId2"/>
              </a:rPr>
              <a:t>http://charm.cs.illinois.edu/manuals/html/charm++/7.html</a:t>
            </a:r>
            <a:endParaRPr lang="en-US" altLang="ko-KR" sz="2000" dirty="0"/>
          </a:p>
          <a:p>
            <a:endParaRPr lang="en-US" altLang="ko-KR" sz="2400" dirty="0"/>
          </a:p>
          <a:p>
            <a:r>
              <a:rPr lang="en-US" altLang="ko-KR" sz="2400" dirty="0" smtClean="0"/>
              <a:t>Also see </a:t>
            </a:r>
            <a:r>
              <a:rPr lang="en-US" altLang="ko-KR" sz="2400" dirty="0"/>
              <a:t>solution/load_balance.png for a screenshot of projections</a:t>
            </a:r>
          </a:p>
        </p:txBody>
      </p:sp>
      <p:sp>
        <p:nvSpPr>
          <p:cNvPr id="4" name="날짜 개체 틀 3">
            <a:extLst>
              <a:ext uri="{FF2B5EF4-FFF2-40B4-BE49-F238E27FC236}">
                <a16:creationId xmlns="" xmlns:a16="http://schemas.microsoft.com/office/drawing/2014/main" id="{E20AFF5F-B604-4CBB-979F-0FF9E6ABD6F8}"/>
              </a:ext>
            </a:extLst>
          </p:cNvPr>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바닥글 개체 틀 4">
            <a:extLst>
              <a:ext uri="{FF2B5EF4-FFF2-40B4-BE49-F238E27FC236}">
                <a16:creationId xmlns="" xmlns:a16="http://schemas.microsoft.com/office/drawing/2014/main" id="{C7A5C5C2-ED60-4E34-B510-3B919643DB27}"/>
              </a:ext>
            </a:extLst>
          </p:cNvPr>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슬라이드 번호 개체 틀 5">
            <a:extLst>
              <a:ext uri="{FF2B5EF4-FFF2-40B4-BE49-F238E27FC236}">
                <a16:creationId xmlns="" xmlns:a16="http://schemas.microsoft.com/office/drawing/2014/main" id="{9E9E5AED-5675-48FE-AE94-FC7F0ED1ED17}"/>
              </a:ext>
            </a:extLst>
          </p:cNvPr>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112</a:t>
            </a:fld>
            <a:endParaRPr lang="en-US">
              <a:solidFill>
                <a:prstClr val="black">
                  <a:tint val="75000"/>
                </a:prstClr>
              </a:solidFill>
              <a:latin typeface="Calibri"/>
            </a:endParaRPr>
          </a:p>
        </p:txBody>
      </p:sp>
    </p:spTree>
    <p:extLst>
      <p:ext uri="{BB962C8B-B14F-4D97-AF65-F5344CB8AC3E}">
        <p14:creationId xmlns:p14="http://schemas.microsoft.com/office/powerpoint/2010/main" val="13983956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DB906B7A-7906-4F24-BE91-91B7BE01AD78}"/>
              </a:ext>
            </a:extLst>
          </p:cNvPr>
          <p:cNvSpPr>
            <a:spLocks noGrp="1"/>
          </p:cNvSpPr>
          <p:nvPr>
            <p:ph type="title"/>
          </p:nvPr>
        </p:nvSpPr>
        <p:spPr/>
        <p:txBody>
          <a:bodyPr/>
          <a:lstStyle/>
          <a:p>
            <a:r>
              <a:rPr lang="en-US" altLang="ko-KR" dirty="0"/>
              <a:t>Exercise 3-3. Particles: </a:t>
            </a:r>
            <a:r>
              <a:rPr lang="en-US" altLang="ko-KR" dirty="0" err="1"/>
              <a:t>liveViz</a:t>
            </a:r>
            <a:endParaRPr lang="ko-KR" altLang="en-US" dirty="0"/>
          </a:p>
        </p:txBody>
      </p:sp>
      <p:sp>
        <p:nvSpPr>
          <p:cNvPr id="3" name="내용 개체 틀 2">
            <a:extLst>
              <a:ext uri="{FF2B5EF4-FFF2-40B4-BE49-F238E27FC236}">
                <a16:creationId xmlns="" xmlns:a16="http://schemas.microsoft.com/office/drawing/2014/main" id="{FAECCA14-1FBE-46FD-944F-6EA56EF6A95F}"/>
              </a:ext>
            </a:extLst>
          </p:cNvPr>
          <p:cNvSpPr>
            <a:spLocks noGrp="1"/>
          </p:cNvSpPr>
          <p:nvPr>
            <p:ph idx="1"/>
          </p:nvPr>
        </p:nvSpPr>
        <p:spPr>
          <a:xfrm>
            <a:off x="711200" y="1211958"/>
            <a:ext cx="11074400" cy="4906963"/>
          </a:xfrm>
        </p:spPr>
        <p:txBody>
          <a:bodyPr>
            <a:normAutofit/>
          </a:bodyPr>
          <a:lstStyle/>
          <a:p>
            <a:r>
              <a:rPr lang="en-US" altLang="ko-KR" sz="2400" dirty="0"/>
              <a:t>Files under </a:t>
            </a:r>
            <a:r>
              <a:rPr lang="en-US" altLang="ko-KR" sz="2400" b="1" dirty="0" smtClean="0"/>
              <a:t>ecp18/</a:t>
            </a:r>
            <a:r>
              <a:rPr lang="en-US" altLang="ko-KR" sz="2400" b="1" dirty="0"/>
              <a:t>ex3-3</a:t>
            </a:r>
          </a:p>
          <a:p>
            <a:pPr marL="0" indent="0">
              <a:buNone/>
            </a:pPr>
            <a:endParaRPr lang="en-US" altLang="ko-KR" sz="2000" dirty="0"/>
          </a:p>
          <a:p>
            <a:r>
              <a:rPr lang="en-US" altLang="ko-KR" sz="2400" b="1" dirty="0"/>
              <a:t>Goal</a:t>
            </a:r>
            <a:r>
              <a:rPr lang="en-US" altLang="ko-KR" sz="2400" dirty="0"/>
              <a:t>: Visualization of particles using </a:t>
            </a:r>
            <a:r>
              <a:rPr lang="en-US" altLang="ko-KR" sz="2400" dirty="0" err="1"/>
              <a:t>liveViz</a:t>
            </a:r>
            <a:endParaRPr lang="en-US" altLang="ko-KR" sz="2400" dirty="0"/>
          </a:p>
          <a:p>
            <a:pPr lvl="1"/>
            <a:r>
              <a:rPr lang="en-US" altLang="ko-KR" sz="2000" dirty="0"/>
              <a:t>Detailed instructions provided in README</a:t>
            </a:r>
          </a:p>
          <a:p>
            <a:endParaRPr lang="en-US" altLang="ko-KR" sz="2400" dirty="0"/>
          </a:p>
          <a:p>
            <a:r>
              <a:rPr lang="en-US" altLang="ko-KR" sz="2400" smtClean="0"/>
              <a:t>Also </a:t>
            </a:r>
            <a:r>
              <a:rPr lang="en-US" altLang="ko-KR" sz="2400" dirty="0"/>
              <a:t>see liveViz.png for a screenshot of </a:t>
            </a:r>
            <a:r>
              <a:rPr lang="en-US" altLang="ko-KR" sz="2400" dirty="0" err="1"/>
              <a:t>liveViz</a:t>
            </a:r>
            <a:endParaRPr lang="en-US" altLang="ko-KR" sz="2400" dirty="0"/>
          </a:p>
        </p:txBody>
      </p:sp>
      <p:sp>
        <p:nvSpPr>
          <p:cNvPr id="4" name="날짜 개체 틀 3">
            <a:extLst>
              <a:ext uri="{FF2B5EF4-FFF2-40B4-BE49-F238E27FC236}">
                <a16:creationId xmlns="" xmlns:a16="http://schemas.microsoft.com/office/drawing/2014/main" id="{E20AFF5F-B604-4CBB-979F-0FF9E6ABD6F8}"/>
              </a:ext>
            </a:extLst>
          </p:cNvPr>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바닥글 개체 틀 4">
            <a:extLst>
              <a:ext uri="{FF2B5EF4-FFF2-40B4-BE49-F238E27FC236}">
                <a16:creationId xmlns="" xmlns:a16="http://schemas.microsoft.com/office/drawing/2014/main" id="{C7A5C5C2-ED60-4E34-B510-3B919643DB27}"/>
              </a:ext>
            </a:extLst>
          </p:cNvPr>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슬라이드 번호 개체 틀 5">
            <a:extLst>
              <a:ext uri="{FF2B5EF4-FFF2-40B4-BE49-F238E27FC236}">
                <a16:creationId xmlns="" xmlns:a16="http://schemas.microsoft.com/office/drawing/2014/main" id="{9E9E5AED-5675-48FE-AE94-FC7F0ED1ED17}"/>
              </a:ext>
            </a:extLst>
          </p:cNvPr>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113</a:t>
            </a:fld>
            <a:endParaRPr lang="en-US">
              <a:solidFill>
                <a:prstClr val="black">
                  <a:tint val="75000"/>
                </a:prstClr>
              </a:solidFill>
              <a:latin typeface="Calibri"/>
            </a:endParaRPr>
          </a:p>
        </p:txBody>
      </p:sp>
    </p:spTree>
    <p:extLst>
      <p:ext uri="{BB962C8B-B14F-4D97-AF65-F5344CB8AC3E}">
        <p14:creationId xmlns:p14="http://schemas.microsoft.com/office/powerpoint/2010/main" val="3432298836"/>
      </p:ext>
    </p:extLst>
  </p:cSld>
  <p:clrMapOvr>
    <a:masterClrMapping/>
  </p:clrMapOvr>
  <p:transition xmlns:p14="http://schemas.microsoft.com/office/powerpoint/2010/mai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Chares Are Reactive</a:t>
            </a:r>
          </a:p>
        </p:txBody>
      </p:sp>
      <p:sp>
        <p:nvSpPr>
          <p:cNvPr id="3" name="Content Placeholder 2"/>
          <p:cNvSpPr>
            <a:spLocks noGrp="1"/>
          </p:cNvSpPr>
          <p:nvPr>
            <p:ph idx="1"/>
          </p:nvPr>
        </p:nvSpPr>
        <p:spPr/>
        <p:txBody>
          <a:bodyPr>
            <a:normAutofit fontScale="92500" lnSpcReduction="20000"/>
          </a:bodyPr>
          <a:lstStyle/>
          <a:p>
            <a:r>
              <a:rPr lang="en-US" dirty="0"/>
              <a:t>The way we described Charm++ so far, a chare is a reactive entity:</a:t>
            </a:r>
          </a:p>
          <a:p>
            <a:pPr lvl="1"/>
            <a:r>
              <a:rPr lang="en-US" dirty="0"/>
              <a:t>If it gets this method invocation, it does this action,</a:t>
            </a:r>
          </a:p>
          <a:p>
            <a:pPr lvl="1"/>
            <a:r>
              <a:rPr lang="en-US" dirty="0"/>
              <a:t>If it gets that method invocation then it does that action</a:t>
            </a:r>
          </a:p>
          <a:p>
            <a:pPr lvl="1"/>
            <a:r>
              <a:rPr lang="en-US" dirty="0"/>
              <a:t>But what does it do?</a:t>
            </a:r>
          </a:p>
          <a:p>
            <a:pPr lvl="1"/>
            <a:r>
              <a:rPr lang="en-US" dirty="0"/>
              <a:t>In typical programs, chares have a life-cycle</a:t>
            </a:r>
          </a:p>
          <a:p>
            <a:r>
              <a:rPr lang="en-US" dirty="0"/>
              <a:t>How to express the life-cycle of a chare in code?</a:t>
            </a:r>
          </a:p>
          <a:p>
            <a:pPr lvl="1"/>
            <a:r>
              <a:rPr lang="en-US" dirty="0"/>
              <a:t>Only when it exists</a:t>
            </a:r>
          </a:p>
          <a:p>
            <a:pPr lvl="2"/>
            <a:r>
              <a:rPr lang="en-US" dirty="0"/>
              <a:t>i.e. some chares may be truly reactive, and the programmer does not know the life cycle</a:t>
            </a:r>
          </a:p>
          <a:p>
            <a:pPr lvl="1"/>
            <a:r>
              <a:rPr lang="en-US" dirty="0"/>
              <a:t>But when it exists, its form is:</a:t>
            </a:r>
          </a:p>
          <a:p>
            <a:pPr lvl="2"/>
            <a:r>
              <a:rPr lang="en-US" dirty="0"/>
              <a:t>Computations depend on remote method invocations, and completion of other local computations</a:t>
            </a:r>
          </a:p>
          <a:p>
            <a:pPr lvl="2"/>
            <a:r>
              <a:rPr lang="en-US" dirty="0"/>
              <a:t>A DAG (Directed Acyclic Graph)!</a:t>
            </a:r>
          </a:p>
        </p:txBody>
      </p:sp>
      <p:sp>
        <p:nvSpPr>
          <p:cNvPr id="4" name="Date Placeholder 3"/>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solidFill>
                  <a:schemeClr val="bg1">
                    <a:lumMod val="50000"/>
                  </a:schemeClr>
                </a:solidFill>
                <a:latin typeface="Calibri" panose="020F0502020204030204" pitchFamily="34" charset="0"/>
                <a:cs typeface="Calibri" panose="020F0502020204030204" pitchFamily="34" charset="0"/>
              </a:rPr>
              <a:pPr/>
              <a:t>114</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5" name="Footer Placeholder 4"/>
          <p:cNvSpPr>
            <a:spLocks noGrp="1"/>
          </p:cNvSpPr>
          <p:nvPr>
            <p:ph type="ftr" sz="quarter" idx="11"/>
          </p:nvPr>
        </p:nvSpPr>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63510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Fibonacci Example</a:t>
            </a:r>
          </a:p>
        </p:txBody>
      </p:sp>
      <p:sp>
        <p:nvSpPr>
          <p:cNvPr id="3" name="Content Placeholder 2"/>
          <p:cNvSpPr>
            <a:spLocks noGrp="1"/>
          </p:cNvSpPr>
          <p:nvPr>
            <p:ph idx="1"/>
          </p:nvPr>
        </p:nvSpPr>
        <p:spPr>
          <a:xfrm>
            <a:off x="822657" y="1219202"/>
            <a:ext cx="10546687" cy="4489140"/>
          </a:xfrm>
          <a:noFill/>
          <a:ln>
            <a:solidFill>
              <a:srgbClr val="292934"/>
            </a:solidFill>
          </a:ln>
        </p:spPr>
        <p:txBody>
          <a:bodyPr vert="horz" lIns="91440" tIns="45720" rIns="91440" bIns="45720" rtlCol="0">
            <a:normAutofit/>
          </a:bodyPr>
          <a:lstStyle/>
          <a:p>
            <a:pPr marL="0" indent="0">
              <a:buNone/>
            </a:pPr>
            <a:r>
              <a:rPr lang="en-US" sz="2400" b="1" dirty="0">
                <a:latin typeface="Consolas"/>
                <a:cs typeface="Consolas"/>
              </a:rPr>
              <a:t>mainmodule</a:t>
            </a:r>
            <a:r>
              <a:rPr lang="en-US" sz="2400" dirty="0">
                <a:latin typeface="Consolas"/>
                <a:cs typeface="Consolas"/>
              </a:rPr>
              <a:t> fib {</a:t>
            </a:r>
          </a:p>
          <a:p>
            <a:pPr marL="0" indent="0">
              <a:buNone/>
            </a:pPr>
            <a:r>
              <a:rPr lang="en-US" sz="2400" dirty="0">
                <a:latin typeface="Consolas"/>
                <a:cs typeface="Consolas"/>
              </a:rPr>
              <a:t>    </a:t>
            </a:r>
            <a:r>
              <a:rPr lang="en-US" sz="2400" b="1" dirty="0">
                <a:latin typeface="Consolas"/>
                <a:cs typeface="Consolas"/>
              </a:rPr>
              <a:t>mainchare</a:t>
            </a:r>
            <a:r>
              <a:rPr lang="en-US" sz="2400" dirty="0">
                <a:latin typeface="Consolas"/>
                <a:cs typeface="Consolas"/>
              </a:rPr>
              <a:t> Main {</a:t>
            </a:r>
          </a:p>
          <a:p>
            <a:pPr marL="0" indent="0">
              <a:buNone/>
            </a:pPr>
            <a:r>
              <a:rPr lang="en-US" sz="2400" dirty="0">
                <a:latin typeface="Consolas"/>
                <a:cs typeface="Consolas"/>
              </a:rPr>
              <a:t>        </a:t>
            </a:r>
            <a:r>
              <a:rPr lang="en-US" sz="2400" b="1" dirty="0">
                <a:latin typeface="Consolas"/>
                <a:cs typeface="Consolas"/>
              </a:rPr>
              <a:t>entry</a:t>
            </a:r>
            <a:r>
              <a:rPr lang="en-US" sz="2400" dirty="0">
                <a:latin typeface="Consolas"/>
                <a:cs typeface="Consolas"/>
              </a:rPr>
              <a:t> Main(</a:t>
            </a:r>
            <a:r>
              <a:rPr lang="en-US" sz="2400" dirty="0" err="1">
                <a:latin typeface="Consolas"/>
                <a:cs typeface="Consolas"/>
              </a:rPr>
              <a:t>CkArgMsg</a:t>
            </a:r>
            <a:r>
              <a:rPr lang="en-US" sz="2400" dirty="0">
                <a:latin typeface="Consolas"/>
                <a:cs typeface="Consolas"/>
              </a:rPr>
              <a:t>∗ m);</a:t>
            </a:r>
          </a:p>
          <a:p>
            <a:pPr marL="0" indent="0">
              <a:buNone/>
            </a:pPr>
            <a:r>
              <a:rPr lang="en-US" sz="2400" dirty="0">
                <a:latin typeface="Consolas"/>
                <a:cs typeface="Consolas"/>
              </a:rPr>
              <a:t>    };</a:t>
            </a:r>
          </a:p>
          <a:p>
            <a:pPr marL="0" indent="0">
              <a:buNone/>
            </a:pPr>
            <a:endParaRPr lang="en-US" sz="2400" dirty="0">
              <a:latin typeface="Consolas"/>
              <a:cs typeface="Consolas"/>
            </a:endParaRPr>
          </a:p>
          <a:p>
            <a:pPr marL="0" indent="0">
              <a:buNone/>
            </a:pPr>
            <a:r>
              <a:rPr lang="en-US" sz="2400" dirty="0">
                <a:latin typeface="Consolas"/>
                <a:cs typeface="Consolas"/>
              </a:rPr>
              <a:t>    </a:t>
            </a:r>
            <a:r>
              <a:rPr lang="en-US" sz="2400" b="1" dirty="0">
                <a:latin typeface="Consolas"/>
                <a:cs typeface="Consolas"/>
              </a:rPr>
              <a:t>chare</a:t>
            </a:r>
            <a:r>
              <a:rPr lang="en-US" sz="2400" dirty="0">
                <a:latin typeface="Consolas"/>
                <a:cs typeface="Consolas"/>
              </a:rPr>
              <a:t> Fib {</a:t>
            </a:r>
          </a:p>
          <a:p>
            <a:pPr marL="0" indent="0">
              <a:buNone/>
            </a:pPr>
            <a:r>
              <a:rPr lang="en-US" sz="2400" dirty="0">
                <a:latin typeface="Consolas"/>
                <a:cs typeface="Consolas"/>
              </a:rPr>
              <a:t>        </a:t>
            </a:r>
            <a:r>
              <a:rPr lang="en-US" sz="2400" b="1" dirty="0">
                <a:latin typeface="Consolas"/>
                <a:cs typeface="Consolas"/>
              </a:rPr>
              <a:t>entry</a:t>
            </a:r>
            <a:r>
              <a:rPr lang="en-US" sz="2400" dirty="0">
                <a:latin typeface="Consolas"/>
                <a:cs typeface="Consolas"/>
              </a:rPr>
              <a:t> Fib(</a:t>
            </a:r>
            <a:r>
              <a:rPr lang="en-US" sz="2400" b="1" dirty="0">
                <a:latin typeface="Consolas"/>
                <a:cs typeface="Consolas"/>
              </a:rPr>
              <a:t>int</a:t>
            </a:r>
            <a:r>
              <a:rPr lang="en-US" sz="2400" dirty="0">
                <a:latin typeface="Consolas"/>
                <a:cs typeface="Consolas"/>
              </a:rPr>
              <a:t> n, </a:t>
            </a:r>
            <a:r>
              <a:rPr lang="en-US" sz="2400" b="1" dirty="0">
                <a:latin typeface="Consolas"/>
                <a:cs typeface="Consolas"/>
              </a:rPr>
              <a:t>bool</a:t>
            </a:r>
            <a:r>
              <a:rPr lang="en-US" sz="2400" dirty="0">
                <a:latin typeface="Consolas"/>
                <a:cs typeface="Consolas"/>
              </a:rPr>
              <a:t> isRoot, CProxy_Fib parent);</a:t>
            </a:r>
          </a:p>
          <a:p>
            <a:pPr marL="0" indent="0">
              <a:buNone/>
            </a:pPr>
            <a:r>
              <a:rPr lang="en-US" sz="2400" dirty="0">
                <a:latin typeface="Consolas"/>
                <a:cs typeface="Consolas"/>
              </a:rPr>
              <a:t>        </a:t>
            </a:r>
            <a:r>
              <a:rPr lang="en-US" sz="2400" b="1" dirty="0">
                <a:latin typeface="Consolas"/>
                <a:cs typeface="Consolas"/>
              </a:rPr>
              <a:t>entry</a:t>
            </a:r>
            <a:r>
              <a:rPr lang="en-US" sz="2400" dirty="0">
                <a:latin typeface="Consolas"/>
                <a:cs typeface="Consolas"/>
              </a:rPr>
              <a:t> </a:t>
            </a:r>
            <a:r>
              <a:rPr lang="en-US" sz="2400" b="1" dirty="0">
                <a:latin typeface="Consolas"/>
                <a:cs typeface="Consolas"/>
              </a:rPr>
              <a:t>void</a:t>
            </a:r>
            <a:r>
              <a:rPr lang="en-US" sz="2400" dirty="0">
                <a:latin typeface="Consolas"/>
                <a:cs typeface="Consolas"/>
              </a:rPr>
              <a:t> respond(</a:t>
            </a:r>
            <a:r>
              <a:rPr lang="en-US" sz="2400" b="1" dirty="0">
                <a:latin typeface="Consolas"/>
                <a:cs typeface="Consolas"/>
              </a:rPr>
              <a:t>int</a:t>
            </a:r>
            <a:r>
              <a:rPr lang="en-US" sz="2400" dirty="0">
                <a:latin typeface="Consolas"/>
                <a:cs typeface="Consolas"/>
              </a:rPr>
              <a:t> value);</a:t>
            </a:r>
          </a:p>
          <a:p>
            <a:pPr marL="0" indent="0">
              <a:buNone/>
            </a:pPr>
            <a:r>
              <a:rPr lang="en-US" sz="2400" dirty="0">
                <a:latin typeface="Consolas"/>
                <a:cs typeface="Consolas"/>
              </a:rPr>
              <a:t>    };</a:t>
            </a:r>
          </a:p>
          <a:p>
            <a:pPr marL="0" indent="0">
              <a:buNone/>
            </a:pPr>
            <a:r>
              <a:rPr lang="en-US" sz="2400" dirty="0">
                <a:latin typeface="Consolas"/>
                <a:cs typeface="Consolas"/>
              </a:rPr>
              <a:t>};</a:t>
            </a:r>
          </a:p>
        </p:txBody>
      </p:sp>
      <p:sp>
        <p:nvSpPr>
          <p:cNvPr id="7" name="Date Placeholder 3">
            <a:extLst>
              <a:ext uri="{FF2B5EF4-FFF2-40B4-BE49-F238E27FC236}">
                <a16:creationId xmlns="" xmlns:a16="http://schemas.microsoft.com/office/drawing/2014/main" id="{4A9F024F-80B5-49A1-A6BE-5DD2E72A53DC}"/>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 xmlns:a16="http://schemas.microsoft.com/office/drawing/2014/main" id="{697D32A9-E0F6-43FE-ABE9-6CEB4A6C1E04}"/>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solidFill>
                  <a:schemeClr val="bg1">
                    <a:lumMod val="50000"/>
                  </a:schemeClr>
                </a:solidFill>
                <a:latin typeface="Calibri" panose="020F0502020204030204" pitchFamily="34" charset="0"/>
                <a:cs typeface="Calibri" panose="020F0502020204030204" pitchFamily="34" charset="0"/>
              </a:rPr>
              <a:pPr/>
              <a:t>115</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Footer Placeholder 4">
            <a:extLst>
              <a:ext uri="{FF2B5EF4-FFF2-40B4-BE49-F238E27FC236}">
                <a16:creationId xmlns="" xmlns:a16="http://schemas.microsoft.com/office/drawing/2014/main" id="{7D9FCFEF-EBC9-41B2-8C3D-92D3C00EAC15}"/>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566380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Fibonacci Example</a:t>
            </a:r>
            <a:endParaRPr lang="en-US" dirty="0"/>
          </a:p>
        </p:txBody>
      </p:sp>
      <p:sp>
        <p:nvSpPr>
          <p:cNvPr id="3" name="Content Placeholder 2"/>
          <p:cNvSpPr>
            <a:spLocks noGrp="1"/>
          </p:cNvSpPr>
          <p:nvPr>
            <p:ph idx="4294967295"/>
          </p:nvPr>
        </p:nvSpPr>
        <p:spPr>
          <a:xfrm>
            <a:off x="1396206" y="919872"/>
            <a:ext cx="9399587" cy="5525314"/>
          </a:xfrm>
          <a:noFill/>
          <a:ln>
            <a:solidFill>
              <a:srgbClr val="292934"/>
            </a:solidFill>
          </a:ln>
        </p:spPr>
        <p:txBody>
          <a:bodyPr vert="horz" lIns="91440" tIns="45720" rIns="91440" bIns="45720" rtlCol="0">
            <a:normAutofit fontScale="70000" lnSpcReduction="20000"/>
          </a:bodyPr>
          <a:lstStyle/>
          <a:p>
            <a:pPr marL="0" indent="0">
              <a:buNone/>
            </a:pPr>
            <a:r>
              <a:rPr lang="en-US" b="1" dirty="0">
                <a:latin typeface="Consolas"/>
                <a:cs typeface="Consolas"/>
              </a:rPr>
              <a:t>class</a:t>
            </a:r>
            <a:r>
              <a:rPr lang="en-US" dirty="0">
                <a:latin typeface="Consolas"/>
                <a:cs typeface="Consolas"/>
              </a:rPr>
              <a:t> Main : </a:t>
            </a:r>
            <a:r>
              <a:rPr lang="en-US" b="1" dirty="0">
                <a:latin typeface="Consolas"/>
                <a:cs typeface="Consolas"/>
              </a:rPr>
              <a:t>public</a:t>
            </a:r>
            <a:r>
              <a:rPr lang="en-US" dirty="0">
                <a:latin typeface="Consolas"/>
                <a:cs typeface="Consolas"/>
              </a:rPr>
              <a:t> </a:t>
            </a:r>
            <a:r>
              <a:rPr lang="en-US" dirty="0" err="1">
                <a:latin typeface="Consolas"/>
                <a:cs typeface="Consolas"/>
              </a:rPr>
              <a:t>CBase_Main</a:t>
            </a:r>
            <a:r>
              <a:rPr lang="en-US" dirty="0">
                <a:latin typeface="Consolas"/>
                <a:cs typeface="Consolas"/>
              </a:rPr>
              <a:t> {</a:t>
            </a:r>
          </a:p>
          <a:p>
            <a:pPr marL="0" indent="0">
              <a:buNone/>
            </a:pPr>
            <a:r>
              <a:rPr lang="en-US" b="1" dirty="0">
                <a:latin typeface="Consolas"/>
                <a:cs typeface="Consolas"/>
              </a:rPr>
              <a:t>public</a:t>
            </a:r>
            <a:r>
              <a:rPr lang="en-US" dirty="0">
                <a:latin typeface="Consolas"/>
                <a:cs typeface="Consolas"/>
              </a:rPr>
              <a:t>:</a:t>
            </a:r>
          </a:p>
          <a:p>
            <a:pPr marL="0" indent="0">
              <a:buNone/>
            </a:pPr>
            <a:r>
              <a:rPr lang="en-US" dirty="0">
                <a:latin typeface="Consolas"/>
                <a:cs typeface="Consolas"/>
              </a:rPr>
              <a:t>    Main(</a:t>
            </a:r>
            <a:r>
              <a:rPr lang="en-US" dirty="0" err="1">
                <a:latin typeface="Consolas"/>
                <a:cs typeface="Consolas"/>
              </a:rPr>
              <a:t>CkArgMsg</a:t>
            </a:r>
            <a:r>
              <a:rPr lang="en-US" dirty="0">
                <a:latin typeface="Consolas"/>
                <a:cs typeface="Consolas"/>
              </a:rPr>
              <a:t>∗  m) {</a:t>
            </a:r>
          </a:p>
          <a:p>
            <a:pPr marL="0" indent="0">
              <a:buNone/>
            </a:pPr>
            <a:r>
              <a:rPr lang="en-US" dirty="0">
                <a:latin typeface="Consolas"/>
                <a:cs typeface="Consolas"/>
              </a:rPr>
              <a:t>        </a:t>
            </a:r>
            <a:r>
              <a:rPr lang="en-US" dirty="0" err="1">
                <a:latin typeface="Consolas"/>
                <a:cs typeface="Consolas"/>
              </a:rPr>
              <a:t>CProxy_Fib</a:t>
            </a:r>
            <a:r>
              <a:rPr lang="en-US" dirty="0">
                <a:latin typeface="Consolas"/>
                <a:cs typeface="Consolas"/>
              </a:rPr>
              <a:t>::</a:t>
            </a:r>
            <a:r>
              <a:rPr lang="en-US" dirty="0" err="1">
                <a:latin typeface="Consolas"/>
                <a:cs typeface="Consolas"/>
              </a:rPr>
              <a:t>ckNew</a:t>
            </a:r>
            <a:r>
              <a:rPr lang="en-US" dirty="0">
                <a:latin typeface="Consolas"/>
                <a:cs typeface="Consolas"/>
              </a:rPr>
              <a:t>(</a:t>
            </a:r>
            <a:r>
              <a:rPr lang="en-US" dirty="0" err="1">
                <a:latin typeface="Consolas"/>
                <a:cs typeface="Consolas"/>
              </a:rPr>
              <a:t>atoi</a:t>
            </a:r>
            <a:r>
              <a:rPr lang="en-US" dirty="0">
                <a:latin typeface="Consolas"/>
                <a:cs typeface="Consolas"/>
              </a:rPr>
              <a:t>(m−&gt;</a:t>
            </a:r>
            <a:r>
              <a:rPr lang="en-US" dirty="0" err="1">
                <a:latin typeface="Consolas"/>
                <a:cs typeface="Consolas"/>
              </a:rPr>
              <a:t>argv</a:t>
            </a:r>
            <a:r>
              <a:rPr lang="en-US" dirty="0">
                <a:latin typeface="Consolas"/>
                <a:cs typeface="Consolas"/>
              </a:rPr>
              <a:t>[1]), </a:t>
            </a:r>
            <a:r>
              <a:rPr lang="en-US" b="1" dirty="0">
                <a:latin typeface="Consolas"/>
                <a:cs typeface="Consolas"/>
              </a:rPr>
              <a:t>true</a:t>
            </a:r>
            <a:r>
              <a:rPr lang="en-US" dirty="0">
                <a:latin typeface="Consolas"/>
                <a:cs typeface="Consolas"/>
              </a:rPr>
              <a:t>, </a:t>
            </a:r>
            <a:r>
              <a:rPr lang="en-US" dirty="0" err="1">
                <a:latin typeface="Consolas"/>
                <a:cs typeface="Consolas"/>
              </a:rPr>
              <a:t>CProxy_Fib</a:t>
            </a:r>
            <a:r>
              <a:rPr lang="en-US" dirty="0">
                <a:latin typeface="Consolas"/>
                <a:cs typeface="Consolas"/>
              </a:rPr>
              <a:t>());</a:t>
            </a:r>
          </a:p>
          <a:p>
            <a:pPr marL="0" indent="0">
              <a:buNone/>
            </a:pPr>
            <a:r>
              <a:rPr lang="en-US" dirty="0">
                <a:latin typeface="Consolas"/>
                <a:cs typeface="Consolas"/>
              </a:rPr>
              <a:t>    }</a:t>
            </a:r>
          </a:p>
          <a:p>
            <a:pPr marL="0" indent="0">
              <a:buNone/>
            </a:pPr>
            <a:r>
              <a:rPr lang="en-US" dirty="0">
                <a:latin typeface="Consolas"/>
                <a:cs typeface="Consolas"/>
              </a:rPr>
              <a:t>};</a:t>
            </a:r>
          </a:p>
          <a:p>
            <a:pPr marL="0" indent="0">
              <a:buNone/>
            </a:pPr>
            <a:endParaRPr lang="en-US" dirty="0">
              <a:latin typeface="Consolas"/>
              <a:cs typeface="Consolas"/>
            </a:endParaRPr>
          </a:p>
          <a:p>
            <a:pPr marL="0" indent="0">
              <a:buNone/>
            </a:pPr>
            <a:r>
              <a:rPr lang="en-US" b="1" dirty="0">
                <a:latin typeface="Consolas"/>
                <a:cs typeface="Consolas"/>
              </a:rPr>
              <a:t>class</a:t>
            </a:r>
            <a:r>
              <a:rPr lang="en-US" dirty="0">
                <a:latin typeface="Consolas"/>
                <a:cs typeface="Consolas"/>
              </a:rPr>
              <a:t> Fib : </a:t>
            </a:r>
            <a:r>
              <a:rPr lang="en-US" b="1" dirty="0">
                <a:latin typeface="Consolas"/>
                <a:cs typeface="Consolas"/>
              </a:rPr>
              <a:t>public</a:t>
            </a:r>
            <a:r>
              <a:rPr lang="en-US" dirty="0">
                <a:latin typeface="Consolas"/>
                <a:cs typeface="Consolas"/>
              </a:rPr>
              <a:t> </a:t>
            </a:r>
            <a:r>
              <a:rPr lang="en-US" dirty="0" err="1">
                <a:latin typeface="Consolas"/>
                <a:cs typeface="Consolas"/>
              </a:rPr>
              <a:t>CBase_Fib</a:t>
            </a:r>
            <a:r>
              <a:rPr lang="en-US" dirty="0">
                <a:latin typeface="Consolas"/>
                <a:cs typeface="Consolas"/>
              </a:rPr>
              <a:t> {</a:t>
            </a:r>
          </a:p>
          <a:p>
            <a:pPr marL="0" indent="0">
              <a:buNone/>
            </a:pPr>
            <a:r>
              <a:rPr lang="en-US" b="1" dirty="0">
                <a:latin typeface="Consolas"/>
                <a:cs typeface="Consolas"/>
              </a:rPr>
              <a:t>public</a:t>
            </a:r>
            <a:r>
              <a:rPr lang="en-US" dirty="0">
                <a:latin typeface="Consolas"/>
                <a:cs typeface="Consolas"/>
              </a:rPr>
              <a:t>:</a:t>
            </a:r>
          </a:p>
          <a:p>
            <a:pPr marL="0" indent="0">
              <a:buNone/>
            </a:pPr>
            <a:r>
              <a:rPr lang="en-US" dirty="0">
                <a:latin typeface="Consolas"/>
                <a:cs typeface="Consolas"/>
              </a:rPr>
              <a:t>    </a:t>
            </a:r>
            <a:r>
              <a:rPr lang="en-US" dirty="0" err="1">
                <a:latin typeface="Consolas"/>
                <a:cs typeface="Consolas"/>
              </a:rPr>
              <a:t>CProxy_Fib</a:t>
            </a:r>
            <a:r>
              <a:rPr lang="en-US" dirty="0">
                <a:latin typeface="Consolas"/>
                <a:cs typeface="Consolas"/>
              </a:rPr>
              <a:t> parent; </a:t>
            </a:r>
            <a:r>
              <a:rPr lang="en-US" b="1" dirty="0">
                <a:latin typeface="Consolas"/>
                <a:cs typeface="Consolas"/>
              </a:rPr>
              <a:t>bool</a:t>
            </a:r>
            <a:r>
              <a:rPr lang="en-US" dirty="0">
                <a:latin typeface="Consolas"/>
                <a:cs typeface="Consolas"/>
              </a:rPr>
              <a:t> </a:t>
            </a:r>
            <a:r>
              <a:rPr lang="en-US" dirty="0" err="1">
                <a:latin typeface="Consolas"/>
                <a:cs typeface="Consolas"/>
              </a:rPr>
              <a:t>isRoot</a:t>
            </a:r>
            <a:r>
              <a:rPr lang="en-US" dirty="0">
                <a:latin typeface="Consolas"/>
                <a:cs typeface="Consolas"/>
              </a:rPr>
              <a:t>; </a:t>
            </a:r>
            <a:r>
              <a:rPr lang="en-US" b="1" dirty="0">
                <a:latin typeface="Consolas"/>
                <a:cs typeface="Consolas"/>
              </a:rPr>
              <a:t>int</a:t>
            </a:r>
            <a:r>
              <a:rPr lang="en-US" dirty="0">
                <a:latin typeface="Consolas"/>
                <a:cs typeface="Consolas"/>
              </a:rPr>
              <a:t> result, count;</a:t>
            </a:r>
          </a:p>
          <a:p>
            <a:pPr marL="0" indent="0">
              <a:buNone/>
            </a:pPr>
            <a:r>
              <a:rPr lang="en-US" dirty="0">
                <a:latin typeface="Consolas"/>
                <a:cs typeface="Consolas"/>
              </a:rPr>
              <a:t>    Fib(</a:t>
            </a:r>
            <a:r>
              <a:rPr lang="en-US" b="1" dirty="0">
                <a:latin typeface="Consolas"/>
                <a:cs typeface="Consolas"/>
              </a:rPr>
              <a:t>int</a:t>
            </a:r>
            <a:r>
              <a:rPr lang="en-US" dirty="0">
                <a:latin typeface="Consolas"/>
                <a:cs typeface="Consolas"/>
              </a:rPr>
              <a:t> n, </a:t>
            </a:r>
            <a:r>
              <a:rPr lang="en-US" b="1" dirty="0">
                <a:latin typeface="Consolas"/>
                <a:cs typeface="Consolas"/>
              </a:rPr>
              <a:t>bool</a:t>
            </a:r>
            <a:r>
              <a:rPr lang="en-US" dirty="0">
                <a:latin typeface="Consolas"/>
                <a:cs typeface="Consolas"/>
              </a:rPr>
              <a:t> </a:t>
            </a:r>
            <a:r>
              <a:rPr lang="en-US" dirty="0" err="1">
                <a:latin typeface="Consolas"/>
                <a:cs typeface="Consolas"/>
              </a:rPr>
              <a:t>isRoot</a:t>
            </a:r>
            <a:r>
              <a:rPr lang="en-US" dirty="0">
                <a:latin typeface="Consolas"/>
                <a:cs typeface="Consolas"/>
              </a:rPr>
              <a:t>_, </a:t>
            </a:r>
            <a:r>
              <a:rPr lang="en-US" dirty="0" err="1">
                <a:latin typeface="Consolas"/>
                <a:cs typeface="Consolas"/>
              </a:rPr>
              <a:t>CProxy_Fib</a:t>
            </a:r>
            <a:r>
              <a:rPr lang="en-US" dirty="0">
                <a:latin typeface="Consolas"/>
                <a:cs typeface="Consolas"/>
              </a:rPr>
              <a:t> parent_)</a:t>
            </a:r>
          </a:p>
          <a:p>
            <a:pPr marL="0" indent="0">
              <a:buNone/>
            </a:pPr>
            <a:r>
              <a:rPr lang="en-US" dirty="0">
                <a:latin typeface="Consolas"/>
                <a:cs typeface="Consolas"/>
              </a:rPr>
              <a:t>        : parent(parent_), </a:t>
            </a:r>
            <a:r>
              <a:rPr lang="en-US" dirty="0" err="1">
                <a:latin typeface="Consolas"/>
                <a:cs typeface="Consolas"/>
              </a:rPr>
              <a:t>isRoot</a:t>
            </a:r>
            <a:r>
              <a:rPr lang="en-US" dirty="0">
                <a:latin typeface="Consolas"/>
                <a:cs typeface="Consolas"/>
              </a:rPr>
              <a:t>(</a:t>
            </a:r>
            <a:r>
              <a:rPr lang="en-US" dirty="0" err="1">
                <a:latin typeface="Consolas"/>
                <a:cs typeface="Consolas"/>
              </a:rPr>
              <a:t>isRoot</a:t>
            </a:r>
            <a:r>
              <a:rPr lang="en-US" dirty="0">
                <a:latin typeface="Consolas"/>
                <a:cs typeface="Consolas"/>
              </a:rPr>
              <a:t>_), result(0), count(2) {</a:t>
            </a:r>
          </a:p>
          <a:p>
            <a:pPr marL="0" indent="0">
              <a:buNone/>
            </a:pPr>
            <a:r>
              <a:rPr lang="en-US" dirty="0">
                <a:latin typeface="Consolas"/>
                <a:cs typeface="Consolas"/>
              </a:rPr>
              <a:t>        </a:t>
            </a:r>
            <a:r>
              <a:rPr lang="en-US" b="1" dirty="0">
                <a:latin typeface="Consolas"/>
                <a:cs typeface="Consolas"/>
              </a:rPr>
              <a:t>if</a:t>
            </a:r>
            <a:r>
              <a:rPr lang="en-US" dirty="0">
                <a:latin typeface="Consolas"/>
                <a:cs typeface="Consolas"/>
              </a:rPr>
              <a:t> (n &lt; THRESHOLD) { respond(</a:t>
            </a:r>
            <a:r>
              <a:rPr lang="en-US" dirty="0" err="1">
                <a:latin typeface="Consolas"/>
                <a:cs typeface="Consolas"/>
              </a:rPr>
              <a:t>seqFib</a:t>
            </a:r>
            <a:r>
              <a:rPr lang="en-US" dirty="0">
                <a:latin typeface="Consolas"/>
                <a:cs typeface="Consolas"/>
              </a:rPr>
              <a:t>(n)); }</a:t>
            </a:r>
          </a:p>
          <a:p>
            <a:pPr marL="0" indent="0">
              <a:buNone/>
            </a:pPr>
            <a:r>
              <a:rPr lang="en-US" dirty="0">
                <a:latin typeface="Consolas"/>
                <a:cs typeface="Consolas"/>
              </a:rPr>
              <a:t>        </a:t>
            </a:r>
            <a:r>
              <a:rPr lang="en-US" b="1" dirty="0">
                <a:latin typeface="Consolas"/>
                <a:cs typeface="Consolas"/>
              </a:rPr>
              <a:t>else</a:t>
            </a:r>
            <a:r>
              <a:rPr lang="en-US" dirty="0">
                <a:latin typeface="Consolas"/>
                <a:cs typeface="Consolas"/>
              </a:rPr>
              <a:t> {  </a:t>
            </a:r>
            <a:r>
              <a:rPr lang="en-US" dirty="0" err="1">
                <a:latin typeface="Consolas"/>
                <a:cs typeface="Consolas"/>
              </a:rPr>
              <a:t>CProxy_Fib</a:t>
            </a:r>
            <a:r>
              <a:rPr lang="en-US" dirty="0">
                <a:latin typeface="Consolas"/>
                <a:cs typeface="Consolas"/>
              </a:rPr>
              <a:t>::</a:t>
            </a:r>
            <a:r>
              <a:rPr lang="en-US" dirty="0" err="1">
                <a:latin typeface="Consolas"/>
                <a:cs typeface="Consolas"/>
              </a:rPr>
              <a:t>ckNew</a:t>
            </a:r>
            <a:r>
              <a:rPr lang="en-US" dirty="0">
                <a:latin typeface="Consolas"/>
                <a:cs typeface="Consolas"/>
              </a:rPr>
              <a:t>(n − 1, </a:t>
            </a:r>
            <a:r>
              <a:rPr lang="en-US" b="1" dirty="0">
                <a:latin typeface="Consolas"/>
                <a:cs typeface="Consolas"/>
              </a:rPr>
              <a:t>false</a:t>
            </a:r>
            <a:r>
              <a:rPr lang="en-US" dirty="0">
                <a:latin typeface="Consolas"/>
                <a:cs typeface="Consolas"/>
              </a:rPr>
              <a:t>, </a:t>
            </a:r>
            <a:r>
              <a:rPr lang="en-US" dirty="0" err="1">
                <a:latin typeface="Consolas"/>
                <a:cs typeface="Consolas"/>
              </a:rPr>
              <a:t>thisProxy</a:t>
            </a:r>
            <a:r>
              <a:rPr lang="en-US" dirty="0">
                <a:latin typeface="Consolas"/>
                <a:cs typeface="Consolas"/>
              </a:rPr>
              <a:t>); </a:t>
            </a:r>
          </a:p>
          <a:p>
            <a:pPr marL="0" indent="0">
              <a:buNone/>
            </a:pPr>
            <a:r>
              <a:rPr lang="en-US" dirty="0">
                <a:latin typeface="Consolas"/>
                <a:cs typeface="Consolas"/>
              </a:rPr>
              <a:t>                </a:t>
            </a:r>
            <a:r>
              <a:rPr lang="en-US" dirty="0" err="1">
                <a:latin typeface="Consolas"/>
                <a:cs typeface="Consolas"/>
              </a:rPr>
              <a:t>CProxy_Fib</a:t>
            </a:r>
            <a:r>
              <a:rPr lang="en-US" dirty="0">
                <a:latin typeface="Consolas"/>
                <a:cs typeface="Consolas"/>
              </a:rPr>
              <a:t>::</a:t>
            </a:r>
            <a:r>
              <a:rPr lang="en-US" dirty="0" err="1">
                <a:latin typeface="Consolas"/>
                <a:cs typeface="Consolas"/>
              </a:rPr>
              <a:t>ckNew</a:t>
            </a:r>
            <a:r>
              <a:rPr lang="en-US" dirty="0">
                <a:latin typeface="Consolas"/>
                <a:cs typeface="Consolas"/>
              </a:rPr>
              <a:t>(n − 2, </a:t>
            </a:r>
            <a:r>
              <a:rPr lang="en-US" b="1" dirty="0">
                <a:latin typeface="Consolas"/>
                <a:cs typeface="Consolas"/>
              </a:rPr>
              <a:t>false</a:t>
            </a:r>
            <a:r>
              <a:rPr lang="en-US" dirty="0">
                <a:latin typeface="Consolas"/>
                <a:cs typeface="Consolas"/>
              </a:rPr>
              <a:t>, </a:t>
            </a:r>
            <a:r>
              <a:rPr lang="en-US" dirty="0" err="1">
                <a:latin typeface="Consolas"/>
                <a:cs typeface="Consolas"/>
              </a:rPr>
              <a:t>thisProxy</a:t>
            </a:r>
            <a:r>
              <a:rPr lang="en-US" dirty="0">
                <a:latin typeface="Consolas"/>
                <a:cs typeface="Consolas"/>
              </a:rPr>
              <a:t>);</a:t>
            </a:r>
          </a:p>
          <a:p>
            <a:pPr marL="0" indent="0">
              <a:buNone/>
            </a:pPr>
            <a:r>
              <a:rPr lang="en-US" dirty="0">
                <a:latin typeface="Consolas"/>
                <a:cs typeface="Consolas"/>
              </a:rPr>
              <a:t>             }</a:t>
            </a:r>
          </a:p>
          <a:p>
            <a:pPr marL="0" indent="0">
              <a:buNone/>
            </a:pPr>
            <a:r>
              <a:rPr lang="en-US" dirty="0">
                <a:latin typeface="Consolas"/>
                <a:cs typeface="Consolas"/>
              </a:rPr>
              <a:t>    }</a:t>
            </a:r>
          </a:p>
          <a:p>
            <a:pPr marL="0" indent="0">
              <a:buNone/>
            </a:pPr>
            <a:r>
              <a:rPr lang="en-US" dirty="0">
                <a:latin typeface="Consolas"/>
                <a:cs typeface="Consolas"/>
              </a:rPr>
              <a:t>};</a:t>
            </a:r>
          </a:p>
        </p:txBody>
      </p:sp>
      <p:sp>
        <p:nvSpPr>
          <p:cNvPr id="7" name="Date Placeholder 3">
            <a:extLst>
              <a:ext uri="{FF2B5EF4-FFF2-40B4-BE49-F238E27FC236}">
                <a16:creationId xmlns="" xmlns:a16="http://schemas.microsoft.com/office/drawing/2014/main" id="{2D681E98-ED2B-4413-87C2-B192945700E4}"/>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 xmlns:a16="http://schemas.microsoft.com/office/drawing/2014/main" id="{322B894C-6296-4754-91B4-86249BB78AF4}"/>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solidFill>
                  <a:schemeClr val="bg1">
                    <a:lumMod val="50000"/>
                  </a:schemeClr>
                </a:solidFill>
                <a:latin typeface="Calibri" panose="020F0502020204030204" pitchFamily="34" charset="0"/>
                <a:cs typeface="Calibri" panose="020F0502020204030204" pitchFamily="34" charset="0"/>
              </a:rPr>
              <a:pPr/>
              <a:t>116</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Footer Placeholder 4">
            <a:extLst>
              <a:ext uri="{FF2B5EF4-FFF2-40B4-BE49-F238E27FC236}">
                <a16:creationId xmlns="" xmlns:a16="http://schemas.microsoft.com/office/drawing/2014/main" id="{5E52F9C5-9E6E-45FC-9638-9FFA911B4EAE}"/>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45122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Fibonacci Example</a:t>
            </a:r>
            <a:endParaRPr lang="en-US" dirty="0"/>
          </a:p>
        </p:txBody>
      </p:sp>
      <p:sp>
        <p:nvSpPr>
          <p:cNvPr id="3" name="Content Placeholder 2"/>
          <p:cNvSpPr>
            <a:spLocks noGrp="1"/>
          </p:cNvSpPr>
          <p:nvPr>
            <p:ph idx="4294967295"/>
          </p:nvPr>
        </p:nvSpPr>
        <p:spPr>
          <a:xfrm>
            <a:off x="1790131" y="963304"/>
            <a:ext cx="8611737" cy="5153411"/>
          </a:xfrm>
          <a:noFill/>
          <a:ln>
            <a:solidFill>
              <a:srgbClr val="292934"/>
            </a:solidFill>
          </a:ln>
        </p:spPr>
        <p:txBody>
          <a:bodyPr vert="horz" lIns="91440" tIns="45720" rIns="91440" bIns="45720" rtlCol="0">
            <a:noAutofit/>
          </a:bodyPr>
          <a:lstStyle/>
          <a:p>
            <a:pPr marL="0" indent="0">
              <a:buNone/>
            </a:pPr>
            <a:r>
              <a:rPr lang="en-US" sz="2000" dirty="0">
                <a:latin typeface="Consolas"/>
                <a:cs typeface="Consolas"/>
              </a:rPr>
              <a:t> </a:t>
            </a:r>
            <a:r>
              <a:rPr lang="en-US" sz="2000" b="1" dirty="0">
                <a:latin typeface="Consolas"/>
                <a:cs typeface="Consolas"/>
              </a:rPr>
              <a:t>void</a:t>
            </a:r>
            <a:r>
              <a:rPr lang="en-US" sz="2000" dirty="0">
                <a:latin typeface="Consolas"/>
                <a:cs typeface="Consolas"/>
              </a:rPr>
              <a:t> respond(</a:t>
            </a:r>
            <a:r>
              <a:rPr lang="en-US" sz="2000" b="1" dirty="0">
                <a:latin typeface="Consolas"/>
                <a:cs typeface="Consolas"/>
              </a:rPr>
              <a:t>int </a:t>
            </a:r>
            <a:r>
              <a:rPr lang="en-US" sz="2000" dirty="0">
                <a:latin typeface="Consolas"/>
                <a:cs typeface="Consolas"/>
              </a:rPr>
              <a:t>val) {</a:t>
            </a:r>
          </a:p>
          <a:p>
            <a:pPr marL="0" indent="0">
              <a:buNone/>
            </a:pPr>
            <a:r>
              <a:rPr lang="en-US" sz="2000" dirty="0">
                <a:latin typeface="Consolas"/>
                <a:cs typeface="Consolas"/>
              </a:rPr>
              <a:t>    result += val;</a:t>
            </a:r>
          </a:p>
          <a:p>
            <a:pPr marL="0" indent="0">
              <a:buNone/>
            </a:pPr>
            <a:r>
              <a:rPr lang="en-US" sz="2000" dirty="0">
                <a:latin typeface="Consolas"/>
                <a:cs typeface="Consolas"/>
              </a:rPr>
              <a:t>    </a:t>
            </a:r>
            <a:r>
              <a:rPr lang="en-US" sz="2000" b="1" dirty="0">
                <a:latin typeface="Consolas"/>
                <a:cs typeface="Consolas"/>
              </a:rPr>
              <a:t>if</a:t>
            </a:r>
            <a:r>
              <a:rPr lang="en-US" sz="2000" dirty="0">
                <a:latin typeface="Consolas"/>
                <a:cs typeface="Consolas"/>
              </a:rPr>
              <a:t> (−−count == 0 || n &lt; THRESHOLD) {</a:t>
            </a:r>
          </a:p>
          <a:p>
            <a:pPr marL="0" indent="0">
              <a:buNone/>
            </a:pPr>
            <a:r>
              <a:rPr lang="en-US" sz="2000" dirty="0">
                <a:latin typeface="Consolas"/>
                <a:cs typeface="Consolas"/>
              </a:rPr>
              <a:t>      </a:t>
            </a:r>
            <a:r>
              <a:rPr lang="en-US" sz="2000" b="1" dirty="0">
                <a:latin typeface="Consolas"/>
                <a:cs typeface="Consolas"/>
              </a:rPr>
              <a:t>if</a:t>
            </a:r>
            <a:r>
              <a:rPr lang="en-US" sz="2000" dirty="0">
                <a:latin typeface="Consolas"/>
                <a:cs typeface="Consolas"/>
              </a:rPr>
              <a:t> (isRoot) {</a:t>
            </a:r>
          </a:p>
          <a:p>
            <a:pPr marL="0" indent="0">
              <a:buNone/>
            </a:pPr>
            <a:r>
              <a:rPr lang="en-US" sz="2000" dirty="0">
                <a:latin typeface="Consolas"/>
                <a:cs typeface="Consolas"/>
              </a:rPr>
              <a:t>        </a:t>
            </a:r>
            <a:r>
              <a:rPr lang="en-US" sz="2000" dirty="0" err="1">
                <a:latin typeface="Consolas"/>
                <a:cs typeface="Consolas"/>
              </a:rPr>
              <a:t>CkPrintf</a:t>
            </a:r>
            <a:r>
              <a:rPr lang="en-US" sz="2000" dirty="0">
                <a:latin typeface="Consolas"/>
                <a:cs typeface="Consolas"/>
              </a:rPr>
              <a:t>(“Fibonacci number is: %d\n”, result); </a:t>
            </a:r>
          </a:p>
          <a:p>
            <a:pPr marL="0" indent="0">
              <a:buNone/>
            </a:pPr>
            <a:r>
              <a:rPr lang="en-US" sz="2000" dirty="0">
                <a:latin typeface="Consolas"/>
                <a:cs typeface="Consolas"/>
              </a:rPr>
              <a:t>        </a:t>
            </a:r>
            <a:r>
              <a:rPr lang="en-US" sz="2000" dirty="0" err="1">
                <a:latin typeface="Consolas"/>
                <a:cs typeface="Consolas"/>
              </a:rPr>
              <a:t>CkExit</a:t>
            </a:r>
            <a:r>
              <a:rPr lang="en-US" sz="2000" dirty="0">
                <a:latin typeface="Consolas"/>
                <a:cs typeface="Consolas"/>
              </a:rPr>
              <a:t>();</a:t>
            </a:r>
          </a:p>
          <a:p>
            <a:pPr marL="0" indent="0">
              <a:buNone/>
            </a:pPr>
            <a:r>
              <a:rPr lang="en-US" sz="2000" dirty="0">
                <a:latin typeface="Consolas"/>
                <a:cs typeface="Consolas"/>
              </a:rPr>
              <a:t>      } </a:t>
            </a:r>
          </a:p>
          <a:p>
            <a:pPr marL="0" indent="0">
              <a:buNone/>
            </a:pPr>
            <a:r>
              <a:rPr lang="en-US" sz="2000" dirty="0">
                <a:latin typeface="Consolas"/>
                <a:cs typeface="Consolas"/>
              </a:rPr>
              <a:t>      </a:t>
            </a:r>
            <a:r>
              <a:rPr lang="en-US" sz="2000" b="1" dirty="0">
                <a:latin typeface="Consolas"/>
                <a:cs typeface="Consolas"/>
              </a:rPr>
              <a:t>else</a:t>
            </a:r>
            <a:r>
              <a:rPr lang="en-US" sz="2000" dirty="0">
                <a:latin typeface="Consolas"/>
                <a:cs typeface="Consolas"/>
              </a:rPr>
              <a:t> {</a:t>
            </a:r>
          </a:p>
          <a:p>
            <a:pPr marL="0" indent="0">
              <a:buNone/>
            </a:pPr>
            <a:r>
              <a:rPr lang="en-US" sz="2000" dirty="0">
                <a:latin typeface="Consolas"/>
                <a:cs typeface="Consolas"/>
              </a:rPr>
              <a:t>        </a:t>
            </a:r>
            <a:r>
              <a:rPr lang="en-US" sz="2000" dirty="0" err="1">
                <a:latin typeface="Consolas"/>
                <a:cs typeface="Consolas"/>
              </a:rPr>
              <a:t>parent.respond</a:t>
            </a:r>
            <a:r>
              <a:rPr lang="en-US" sz="2000" dirty="0">
                <a:latin typeface="Consolas"/>
                <a:cs typeface="Consolas"/>
              </a:rPr>
              <a:t>(result); </a:t>
            </a:r>
          </a:p>
          <a:p>
            <a:pPr marL="0" indent="0">
              <a:buNone/>
            </a:pPr>
            <a:r>
              <a:rPr lang="en-US" sz="2000" dirty="0">
                <a:latin typeface="Consolas"/>
                <a:cs typeface="Consolas"/>
              </a:rPr>
              <a:t>        </a:t>
            </a:r>
            <a:r>
              <a:rPr lang="en-US" sz="2000" b="1" dirty="0">
                <a:latin typeface="Consolas"/>
                <a:cs typeface="Consolas"/>
              </a:rPr>
              <a:t>delete this</a:t>
            </a:r>
            <a:r>
              <a:rPr lang="en-US" sz="2000" dirty="0">
                <a:latin typeface="Consolas"/>
                <a:cs typeface="Consolas"/>
              </a:rPr>
              <a:t>;</a:t>
            </a:r>
          </a:p>
          <a:p>
            <a:pPr marL="0" indent="0">
              <a:buNone/>
            </a:pPr>
            <a:r>
              <a:rPr lang="en-US" sz="2000" dirty="0">
                <a:latin typeface="Consolas"/>
                <a:cs typeface="Consolas"/>
              </a:rPr>
              <a:t>      }</a:t>
            </a:r>
          </a:p>
          <a:p>
            <a:pPr marL="0" indent="0">
              <a:buNone/>
            </a:pPr>
            <a:r>
              <a:rPr lang="en-US" sz="2000" dirty="0">
                <a:latin typeface="Consolas"/>
                <a:cs typeface="Consolas"/>
              </a:rPr>
              <a:t>    }</a:t>
            </a:r>
          </a:p>
          <a:p>
            <a:pPr marL="0" indent="0">
              <a:buNone/>
            </a:pPr>
            <a:r>
              <a:rPr lang="en-US" sz="2000" dirty="0">
                <a:latin typeface="Consolas"/>
                <a:cs typeface="Consolas"/>
              </a:rPr>
              <a:t>  }</a:t>
            </a:r>
          </a:p>
          <a:p>
            <a:pPr marL="0" indent="0">
              <a:buNone/>
            </a:pPr>
            <a:r>
              <a:rPr lang="en-US" sz="2000" dirty="0">
                <a:latin typeface="Consolas"/>
                <a:cs typeface="Consolas"/>
              </a:rPr>
              <a:t>};</a:t>
            </a:r>
          </a:p>
        </p:txBody>
      </p:sp>
      <p:sp>
        <p:nvSpPr>
          <p:cNvPr id="13" name="Date Placeholder 3">
            <a:extLst>
              <a:ext uri="{FF2B5EF4-FFF2-40B4-BE49-F238E27FC236}">
                <a16:creationId xmlns="" xmlns:a16="http://schemas.microsoft.com/office/drawing/2014/main" id="{FD05FE56-AEFA-4D53-A82B-D8BAB5A32E4B}"/>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4" name="Slide Number Placeholder 5">
            <a:extLst>
              <a:ext uri="{FF2B5EF4-FFF2-40B4-BE49-F238E27FC236}">
                <a16:creationId xmlns="" xmlns:a16="http://schemas.microsoft.com/office/drawing/2014/main" id="{B27555DC-0F5B-4D69-99A7-D26BA374A4CD}"/>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solidFill>
                  <a:schemeClr val="bg1">
                    <a:lumMod val="50000"/>
                  </a:schemeClr>
                </a:solidFill>
                <a:latin typeface="Calibri" panose="020F0502020204030204" pitchFamily="34" charset="0"/>
                <a:cs typeface="Calibri" panose="020F0502020204030204" pitchFamily="34" charset="0"/>
              </a:rPr>
              <a:pPr/>
              <a:t>117</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5" name="Footer Placeholder 4">
            <a:extLst>
              <a:ext uri="{FF2B5EF4-FFF2-40B4-BE49-F238E27FC236}">
                <a16:creationId xmlns="" xmlns:a16="http://schemas.microsoft.com/office/drawing/2014/main" id="{7DF3675F-0487-45D7-A200-FED9A5181783}"/>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58949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 the Fibonacci Chare</a:t>
            </a:r>
          </a:p>
        </p:txBody>
      </p:sp>
      <p:sp>
        <p:nvSpPr>
          <p:cNvPr id="3" name="Content Placeholder 2"/>
          <p:cNvSpPr>
            <a:spLocks noGrp="1"/>
          </p:cNvSpPr>
          <p:nvPr>
            <p:ph idx="1"/>
          </p:nvPr>
        </p:nvSpPr>
        <p:spPr/>
        <p:txBody>
          <a:bodyPr/>
          <a:lstStyle/>
          <a:p>
            <a:r>
              <a:rPr lang="en-US" dirty="0"/>
              <a:t>The Fibonacci chare gets created </a:t>
            </a:r>
          </a:p>
          <a:p>
            <a:r>
              <a:rPr lang="en-US" dirty="0"/>
              <a:t>If it is not a leaf,</a:t>
            </a:r>
          </a:p>
          <a:p>
            <a:pPr lvl="1"/>
            <a:r>
              <a:rPr lang="en-US" dirty="0"/>
              <a:t>It fires two chares</a:t>
            </a:r>
          </a:p>
          <a:p>
            <a:pPr lvl="1"/>
            <a:r>
              <a:rPr lang="en-US" dirty="0"/>
              <a:t>When both children return results (by calling respond):</a:t>
            </a:r>
          </a:p>
          <a:p>
            <a:pPr lvl="2"/>
            <a:r>
              <a:rPr lang="en-US" dirty="0"/>
              <a:t>It can compute my result and send it up, or print it</a:t>
            </a:r>
          </a:p>
          <a:p>
            <a:pPr lvl="1"/>
            <a:r>
              <a:rPr lang="en-US" dirty="0"/>
              <a:t>But in our example, this logic is hidden in the flags and counters</a:t>
            </a:r>
          </a:p>
          <a:p>
            <a:pPr lvl="2"/>
            <a:r>
              <a:rPr lang="en-US" dirty="0"/>
              <a:t>This is simple for this simple example, but …</a:t>
            </a:r>
          </a:p>
          <a:p>
            <a:pPr lvl="1"/>
            <a:r>
              <a:rPr lang="en-US" dirty="0"/>
              <a:t>Lets look at how this would look with a little notational support</a:t>
            </a:r>
          </a:p>
        </p:txBody>
      </p:sp>
      <p:sp>
        <p:nvSpPr>
          <p:cNvPr id="7" name="Date Placeholder 3">
            <a:extLst>
              <a:ext uri="{FF2B5EF4-FFF2-40B4-BE49-F238E27FC236}">
                <a16:creationId xmlns="" xmlns:a16="http://schemas.microsoft.com/office/drawing/2014/main" id="{1C02A415-274E-4C10-85A4-373597EB4BA1}"/>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 xmlns:a16="http://schemas.microsoft.com/office/drawing/2014/main" id="{989DFBD2-8AA9-4CC1-AB38-9C6F6A256F7F}"/>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solidFill>
                  <a:schemeClr val="bg1">
                    <a:lumMod val="50000"/>
                  </a:schemeClr>
                </a:solidFill>
                <a:latin typeface="Calibri" panose="020F0502020204030204" pitchFamily="34" charset="0"/>
                <a:cs typeface="Calibri" panose="020F0502020204030204" pitchFamily="34" charset="0"/>
              </a:rPr>
              <a:pPr/>
              <a:t>118</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Footer Placeholder 4">
            <a:extLst>
              <a:ext uri="{FF2B5EF4-FFF2-40B4-BE49-F238E27FC236}">
                <a16:creationId xmlns="" xmlns:a16="http://schemas.microsoft.com/office/drawing/2014/main" id="{180017F0-A17A-49F2-AEEC-4A3EB3E54449}"/>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90344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Structured Dagger</a:t>
            </a:r>
            <a:br>
              <a:rPr lang="en-US" dirty="0"/>
            </a:br>
            <a:r>
              <a:rPr lang="en-US" sz="3100" dirty="0"/>
              <a:t>The </a:t>
            </a:r>
            <a:r>
              <a:rPr lang="en-US" sz="3100" dirty="0">
                <a:latin typeface="Consolas" charset="0"/>
                <a:ea typeface="Consolas" charset="0"/>
                <a:cs typeface="Consolas" charset="0"/>
              </a:rPr>
              <a:t>when</a:t>
            </a:r>
            <a:r>
              <a:rPr lang="en-US" sz="3100" dirty="0"/>
              <a:t> construct</a:t>
            </a:r>
            <a:endParaRPr lang="en-US" dirty="0"/>
          </a:p>
        </p:txBody>
      </p:sp>
      <p:sp>
        <p:nvSpPr>
          <p:cNvPr id="3" name="Content Placeholder 2"/>
          <p:cNvSpPr>
            <a:spLocks noGrp="1"/>
          </p:cNvSpPr>
          <p:nvPr>
            <p:ph idx="1"/>
          </p:nvPr>
        </p:nvSpPr>
        <p:spPr/>
        <p:txBody>
          <a:bodyPr/>
          <a:lstStyle/>
          <a:p>
            <a:r>
              <a:rPr lang="en-US" dirty="0"/>
              <a:t>The </a:t>
            </a:r>
            <a:r>
              <a:rPr lang="en-US" dirty="0">
                <a:latin typeface="Consolas" charset="0"/>
                <a:ea typeface="Consolas" charset="0"/>
                <a:cs typeface="Consolas" charset="0"/>
              </a:rPr>
              <a:t>when</a:t>
            </a:r>
            <a:r>
              <a:rPr lang="en-US" dirty="0"/>
              <a:t> construct</a:t>
            </a:r>
          </a:p>
          <a:p>
            <a:pPr lvl="1"/>
            <a:r>
              <a:rPr lang="en-US" dirty="0"/>
              <a:t>Declare the actions to perform when a message is received</a:t>
            </a:r>
          </a:p>
          <a:p>
            <a:pPr lvl="1"/>
            <a:r>
              <a:rPr lang="en-US" dirty="0"/>
              <a:t>In sequence, it acts like a blocking receive</a:t>
            </a:r>
          </a:p>
          <a:p>
            <a:endParaRPr lang="en-US" dirty="0"/>
          </a:p>
        </p:txBody>
      </p:sp>
      <p:sp>
        <p:nvSpPr>
          <p:cNvPr id="5" name="Content Placeholder 2"/>
          <p:cNvSpPr txBox="1">
            <a:spLocks/>
          </p:cNvSpPr>
          <p:nvPr/>
        </p:nvSpPr>
        <p:spPr>
          <a:xfrm>
            <a:off x="1828908" y="3385071"/>
            <a:ext cx="8432583" cy="1898767"/>
          </a:xfrm>
          <a:prstGeom prst="rect">
            <a:avLst/>
          </a:prstGeom>
          <a:noFill/>
          <a:ln>
            <a:solidFill>
              <a:srgbClr val="292934"/>
            </a:solidFill>
          </a:ln>
        </p:spPr>
        <p:txBody>
          <a:bodyPr vert="horz" lIns="91440" tIns="45720" rIns="91440" bIns="45720" rtlCol="0">
            <a:noAutofit/>
          </a:bodyPr>
          <a:lstStyle>
            <a:lvl1pPr indent="0" defTabSz="914400">
              <a:spcBef>
                <a:spcPct val="20000"/>
              </a:spcBef>
              <a:buFont typeface="Arial" pitchFamily="34" charset="0"/>
              <a:buNone/>
              <a:defRPr sz="2200" baseline="0">
                <a:solidFill>
                  <a:schemeClr val="tx2">
                    <a:lumMod val="50000"/>
                  </a:schemeClr>
                </a:solidFill>
                <a:latin typeface="Consolas"/>
                <a:cs typeface="Consolas"/>
              </a:defRPr>
            </a:lvl1pPr>
            <a:lvl2pPr marL="742950" indent="-285750" defTabSz="914400">
              <a:spcBef>
                <a:spcPct val="20000"/>
              </a:spcBef>
              <a:buFont typeface="Arial" pitchFamily="34" charset="0"/>
              <a:buChar char="–"/>
              <a:defRPr sz="2400" baseline="0"/>
            </a:lvl2pPr>
            <a:lvl3pPr marL="1143000" indent="-228600" defTabSz="914400">
              <a:spcBef>
                <a:spcPct val="20000"/>
              </a:spcBef>
              <a:buFont typeface="Arial" pitchFamily="34" charset="0"/>
              <a:buChar char="•"/>
              <a:defRPr sz="2000" baseline="0"/>
            </a:lvl3pPr>
            <a:lvl4pPr marL="1600200" indent="-228600" defTabSz="914400">
              <a:spcBef>
                <a:spcPct val="20000"/>
              </a:spcBef>
              <a:buFont typeface="Arial" pitchFamily="34" charset="0"/>
              <a:buChar char="–"/>
              <a:defRPr sz="2000" baseline="0"/>
            </a:lvl4pPr>
            <a:lvl5pPr marL="2057400" indent="-228600" defTabSz="914400">
              <a:spcBef>
                <a:spcPct val="20000"/>
              </a:spcBef>
              <a:buFont typeface="Arial" pitchFamily="34" charset="0"/>
              <a:buChar char="»"/>
              <a:defRPr sz="2000" baseline="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sz="2400" b="1" dirty="0"/>
              <a:t>entry</a:t>
            </a:r>
            <a:r>
              <a:rPr lang="en-US" sz="2400" dirty="0"/>
              <a:t> </a:t>
            </a:r>
            <a:r>
              <a:rPr lang="en-US" sz="2400" b="1" dirty="0"/>
              <a:t>void </a:t>
            </a:r>
            <a:r>
              <a:rPr lang="en-US" sz="2400" dirty="0" err="1"/>
              <a:t>someMethod</a:t>
            </a:r>
            <a:r>
              <a:rPr lang="en-US" sz="2400" dirty="0"/>
              <a:t>() {</a:t>
            </a:r>
          </a:p>
          <a:p>
            <a:r>
              <a:rPr lang="en-US" sz="2400" b="1" dirty="0"/>
              <a:t>  when</a:t>
            </a:r>
            <a:r>
              <a:rPr lang="en-US" sz="2400" dirty="0"/>
              <a:t> entryMethod1(parameters) { /∗ block2 ∗/ }</a:t>
            </a:r>
          </a:p>
          <a:p>
            <a:r>
              <a:rPr lang="en-US" sz="2400" b="1" dirty="0"/>
              <a:t>  when</a:t>
            </a:r>
            <a:r>
              <a:rPr lang="en-US" sz="2400" dirty="0"/>
              <a:t> entryMethod2(parameters) { /∗ block3 ∗/ }</a:t>
            </a:r>
          </a:p>
          <a:p>
            <a:r>
              <a:rPr lang="en-US" sz="2400" dirty="0"/>
              <a:t>};</a:t>
            </a:r>
          </a:p>
        </p:txBody>
      </p:sp>
      <p:sp>
        <p:nvSpPr>
          <p:cNvPr id="8" name="Date Placeholder 3">
            <a:extLst>
              <a:ext uri="{FF2B5EF4-FFF2-40B4-BE49-F238E27FC236}">
                <a16:creationId xmlns="" xmlns:a16="http://schemas.microsoft.com/office/drawing/2014/main" id="{AC5802D9-6184-4AA9-90E7-F5A759354621}"/>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 xmlns:a16="http://schemas.microsoft.com/office/drawing/2014/main" id="{43F474D9-1F6A-4F95-B1BA-F1A6C61A90F4}"/>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solidFill>
                  <a:schemeClr val="bg1">
                    <a:lumMod val="50000"/>
                  </a:schemeClr>
                </a:solidFill>
                <a:latin typeface="Calibri" panose="020F0502020204030204" pitchFamily="34" charset="0"/>
                <a:cs typeface="Calibri" panose="020F0502020204030204" pitchFamily="34" charset="0"/>
              </a:rPr>
              <a:pPr/>
              <a:t>119</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0" name="Footer Placeholder 4">
            <a:extLst>
              <a:ext uri="{FF2B5EF4-FFF2-40B4-BE49-F238E27FC236}">
                <a16:creationId xmlns="" xmlns:a16="http://schemas.microsoft.com/office/drawing/2014/main" id="{768DED91-C77C-4100-A80B-CA21DB7242C1}"/>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68328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57899" y="3549649"/>
            <a:ext cx="2556934" cy="3012018"/>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Rectangle 4"/>
          <p:cNvSpPr/>
          <p:nvPr/>
        </p:nvSpPr>
        <p:spPr>
          <a:xfrm>
            <a:off x="3344333" y="3549649"/>
            <a:ext cx="2561166" cy="3012018"/>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Rectangle 3"/>
          <p:cNvSpPr/>
          <p:nvPr/>
        </p:nvSpPr>
        <p:spPr>
          <a:xfrm>
            <a:off x="6057899" y="327813"/>
            <a:ext cx="2556934" cy="3016250"/>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Rectangle 2"/>
          <p:cNvSpPr/>
          <p:nvPr/>
        </p:nvSpPr>
        <p:spPr>
          <a:xfrm>
            <a:off x="3344333" y="359833"/>
            <a:ext cx="2561166" cy="3016251"/>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Rounded Rectangle 7"/>
          <p:cNvSpPr/>
          <p:nvPr/>
        </p:nvSpPr>
        <p:spPr>
          <a:xfrm>
            <a:off x="3772959" y="3829197"/>
            <a:ext cx="232833" cy="224367"/>
          </a:xfrm>
          <a:prstGeom prst="roundRect">
            <a:avLst/>
          </a:prstGeom>
          <a:solidFill>
            <a:schemeClr val="accent3">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Rounded Rectangle 9"/>
          <p:cNvSpPr/>
          <p:nvPr/>
        </p:nvSpPr>
        <p:spPr>
          <a:xfrm>
            <a:off x="4501092" y="3987947"/>
            <a:ext cx="232833" cy="224367"/>
          </a:xfrm>
          <a:prstGeom prst="roundRect">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Rounded Rectangle 10"/>
          <p:cNvSpPr/>
          <p:nvPr/>
        </p:nvSpPr>
        <p:spPr>
          <a:xfrm>
            <a:off x="3984625" y="4212314"/>
            <a:ext cx="232833" cy="224367"/>
          </a:xfrm>
          <a:prstGeom prst="roundRect">
            <a:avLst/>
          </a:prstGeom>
          <a:solidFill>
            <a:srgbClr val="FF008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ounded Rectangle 12"/>
          <p:cNvSpPr/>
          <p:nvPr/>
        </p:nvSpPr>
        <p:spPr>
          <a:xfrm>
            <a:off x="4617508" y="4498063"/>
            <a:ext cx="232833" cy="224367"/>
          </a:xfrm>
          <a:prstGeom prst="round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ounded Rectangle 13"/>
          <p:cNvSpPr/>
          <p:nvPr/>
        </p:nvSpPr>
        <p:spPr>
          <a:xfrm>
            <a:off x="5332942" y="4100130"/>
            <a:ext cx="232833" cy="224367"/>
          </a:xfrm>
          <a:prstGeom prst="roundRect">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TextBox 15"/>
          <p:cNvSpPr txBox="1"/>
          <p:nvPr/>
        </p:nvSpPr>
        <p:spPr>
          <a:xfrm>
            <a:off x="3815292" y="5157947"/>
            <a:ext cx="1750483" cy="369332"/>
          </a:xfrm>
          <a:prstGeom prst="rect">
            <a:avLst/>
          </a:prstGeom>
          <a:noFill/>
        </p:spPr>
        <p:txBody>
          <a:bodyPr wrap="square" rtlCol="0">
            <a:spAutoFit/>
          </a:bodyPr>
          <a:lstStyle/>
          <a:p>
            <a:pPr algn="ctr"/>
            <a:r>
              <a:rPr lang="en-US" dirty="0">
                <a:solidFill>
                  <a:prstClr val="black"/>
                </a:solidFill>
                <a:latin typeface="Calibri"/>
              </a:rPr>
              <a:t>Processor 2</a:t>
            </a:r>
          </a:p>
        </p:txBody>
      </p:sp>
      <p:sp>
        <p:nvSpPr>
          <p:cNvPr id="19" name="Oval 18"/>
          <p:cNvSpPr/>
          <p:nvPr/>
        </p:nvSpPr>
        <p:spPr>
          <a:xfrm>
            <a:off x="3910541" y="5622994"/>
            <a:ext cx="1555750" cy="42870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white"/>
              </a:solidFill>
              <a:latin typeface="Calibri"/>
            </a:endParaRPr>
          </a:p>
        </p:txBody>
      </p:sp>
      <p:sp>
        <p:nvSpPr>
          <p:cNvPr id="18" name="TextBox 17"/>
          <p:cNvSpPr txBox="1"/>
          <p:nvPr/>
        </p:nvSpPr>
        <p:spPr>
          <a:xfrm>
            <a:off x="3815292" y="5622993"/>
            <a:ext cx="1750483" cy="338554"/>
          </a:xfrm>
          <a:prstGeom prst="rect">
            <a:avLst/>
          </a:prstGeom>
          <a:noFill/>
        </p:spPr>
        <p:txBody>
          <a:bodyPr wrap="square" rtlCol="0">
            <a:spAutoFit/>
          </a:bodyPr>
          <a:lstStyle/>
          <a:p>
            <a:pPr algn="ctr"/>
            <a:r>
              <a:rPr lang="en-US" sz="1600" dirty="0">
                <a:solidFill>
                  <a:prstClr val="black"/>
                </a:solidFill>
                <a:latin typeface="Calibri"/>
              </a:rPr>
              <a:t>Scheduler</a:t>
            </a:r>
            <a:endParaRPr lang="en-US" dirty="0">
              <a:solidFill>
                <a:prstClr val="black"/>
              </a:solidFill>
              <a:latin typeface="Calibri"/>
            </a:endParaRPr>
          </a:p>
        </p:txBody>
      </p:sp>
      <p:grpSp>
        <p:nvGrpSpPr>
          <p:cNvPr id="39" name="Group 38"/>
          <p:cNvGrpSpPr/>
          <p:nvPr/>
        </p:nvGrpSpPr>
        <p:grpSpPr>
          <a:xfrm>
            <a:off x="3835135" y="6187768"/>
            <a:ext cx="1619275" cy="126533"/>
            <a:chOff x="2163208" y="2961822"/>
            <a:chExt cx="1781582" cy="173398"/>
          </a:xfrm>
        </p:grpSpPr>
        <p:sp>
          <p:nvSpPr>
            <p:cNvPr id="23" name="Rectangle 22"/>
            <p:cNvSpPr/>
            <p:nvPr/>
          </p:nvSpPr>
          <p:spPr>
            <a:xfrm>
              <a:off x="2189308" y="2961822"/>
              <a:ext cx="1755482"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Rectangle 23"/>
            <p:cNvSpPr/>
            <p:nvPr/>
          </p:nvSpPr>
          <p:spPr>
            <a:xfrm>
              <a:off x="3826207" y="2961822"/>
              <a:ext cx="118583" cy="17339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Rectangle 24"/>
            <p:cNvSpPr/>
            <p:nvPr/>
          </p:nvSpPr>
          <p:spPr>
            <a:xfrm>
              <a:off x="3707624" y="2961822"/>
              <a:ext cx="118583" cy="173398"/>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Rectangle 25"/>
            <p:cNvSpPr/>
            <p:nvPr/>
          </p:nvSpPr>
          <p:spPr>
            <a:xfrm>
              <a:off x="3589041" y="2961822"/>
              <a:ext cx="118583" cy="173398"/>
            </a:xfrm>
            <a:prstGeom prst="rect">
              <a:avLst/>
            </a:prstGeom>
            <a:solidFill>
              <a:srgbClr val="FF00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Rectangle 26"/>
            <p:cNvSpPr/>
            <p:nvPr/>
          </p:nvSpPr>
          <p:spPr>
            <a:xfrm>
              <a:off x="3470458" y="2961822"/>
              <a:ext cx="118583" cy="17339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ectangle 27"/>
            <p:cNvSpPr/>
            <p:nvPr/>
          </p:nvSpPr>
          <p:spPr>
            <a:xfrm>
              <a:off x="3350022" y="2961822"/>
              <a:ext cx="118583" cy="173398"/>
            </a:xfrm>
            <a:prstGeom prst="rect">
              <a:avLst/>
            </a:prstGeom>
            <a:solidFill>
              <a:srgbClr val="FF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Rectangle 28"/>
            <p:cNvSpPr/>
            <p:nvPr/>
          </p:nvSpPr>
          <p:spPr>
            <a:xfrm>
              <a:off x="3231439"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Rectangle 29"/>
            <p:cNvSpPr/>
            <p:nvPr/>
          </p:nvSpPr>
          <p:spPr>
            <a:xfrm>
              <a:off x="3112856"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Rectangle 30"/>
            <p:cNvSpPr/>
            <p:nvPr/>
          </p:nvSpPr>
          <p:spPr>
            <a:xfrm>
              <a:off x="2994273"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 name="Rectangle 31"/>
            <p:cNvSpPr/>
            <p:nvPr/>
          </p:nvSpPr>
          <p:spPr>
            <a:xfrm>
              <a:off x="2875690"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Rectangle 32"/>
            <p:cNvSpPr/>
            <p:nvPr/>
          </p:nvSpPr>
          <p:spPr>
            <a:xfrm>
              <a:off x="2757107"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 name="Rectangle 33"/>
            <p:cNvSpPr/>
            <p:nvPr/>
          </p:nvSpPr>
          <p:spPr>
            <a:xfrm>
              <a:off x="263852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 name="Rectangle 34"/>
            <p:cNvSpPr/>
            <p:nvPr/>
          </p:nvSpPr>
          <p:spPr>
            <a:xfrm>
              <a:off x="252361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Rectangle 35"/>
            <p:cNvSpPr/>
            <p:nvPr/>
          </p:nvSpPr>
          <p:spPr>
            <a:xfrm>
              <a:off x="240534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Rectangle 36"/>
            <p:cNvSpPr/>
            <p:nvPr/>
          </p:nvSpPr>
          <p:spPr>
            <a:xfrm>
              <a:off x="2284912"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Rectangle 37"/>
            <p:cNvSpPr/>
            <p:nvPr/>
          </p:nvSpPr>
          <p:spPr>
            <a:xfrm>
              <a:off x="216320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40" name="TextBox 39"/>
          <p:cNvSpPr txBox="1"/>
          <p:nvPr/>
        </p:nvSpPr>
        <p:spPr>
          <a:xfrm>
            <a:off x="3790342" y="6314301"/>
            <a:ext cx="1654331" cy="246221"/>
          </a:xfrm>
          <a:prstGeom prst="rect">
            <a:avLst/>
          </a:prstGeom>
          <a:noFill/>
        </p:spPr>
        <p:txBody>
          <a:bodyPr wrap="square" rtlCol="0">
            <a:spAutoFit/>
          </a:bodyPr>
          <a:lstStyle/>
          <a:p>
            <a:pPr algn="ctr"/>
            <a:r>
              <a:rPr lang="en-US" sz="1000" dirty="0">
                <a:solidFill>
                  <a:prstClr val="black"/>
                </a:solidFill>
                <a:latin typeface="Calibri"/>
              </a:rPr>
              <a:t>Message Queue</a:t>
            </a:r>
          </a:p>
        </p:txBody>
      </p:sp>
      <p:sp>
        <p:nvSpPr>
          <p:cNvPr id="133" name="Rounded Rectangle 132"/>
          <p:cNvSpPr/>
          <p:nvPr/>
        </p:nvSpPr>
        <p:spPr>
          <a:xfrm>
            <a:off x="6449250" y="543473"/>
            <a:ext cx="232833" cy="224367"/>
          </a:xfrm>
          <a:prstGeom prst="roundRect">
            <a:avLst/>
          </a:prstGeom>
          <a:solidFill>
            <a:schemeClr val="accent3">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5" name="Rounded Rectangle 134"/>
          <p:cNvSpPr/>
          <p:nvPr/>
        </p:nvSpPr>
        <p:spPr>
          <a:xfrm>
            <a:off x="7177383" y="702223"/>
            <a:ext cx="232833" cy="224367"/>
          </a:xfrm>
          <a:prstGeom prst="roundRect">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7" name="Rounded Rectangle 136"/>
          <p:cNvSpPr/>
          <p:nvPr/>
        </p:nvSpPr>
        <p:spPr>
          <a:xfrm>
            <a:off x="6491583" y="1324523"/>
            <a:ext cx="232833" cy="224367"/>
          </a:xfrm>
          <a:prstGeom prst="roundRect">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8" name="Rounded Rectangle 137"/>
          <p:cNvSpPr/>
          <p:nvPr/>
        </p:nvSpPr>
        <p:spPr>
          <a:xfrm>
            <a:off x="7293799" y="1212339"/>
            <a:ext cx="232833" cy="224367"/>
          </a:xfrm>
          <a:prstGeom prst="round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130" name="Group 129"/>
          <p:cNvGrpSpPr/>
          <p:nvPr/>
        </p:nvGrpSpPr>
        <p:grpSpPr>
          <a:xfrm>
            <a:off x="3815291" y="384722"/>
            <a:ext cx="4426774" cy="4509158"/>
            <a:chOff x="2291291" y="384722"/>
            <a:chExt cx="4426774" cy="4509158"/>
          </a:xfrm>
        </p:grpSpPr>
        <p:sp>
          <p:nvSpPr>
            <p:cNvPr id="131" name="Rounded Rectangle 130"/>
            <p:cNvSpPr/>
            <p:nvPr/>
          </p:nvSpPr>
          <p:spPr>
            <a:xfrm>
              <a:off x="3576108" y="3670446"/>
              <a:ext cx="232833" cy="224367"/>
            </a:xfrm>
            <a:prstGeom prst="roundRect">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2" name="Rounded Rectangle 221"/>
            <p:cNvSpPr/>
            <p:nvPr/>
          </p:nvSpPr>
          <p:spPr>
            <a:xfrm>
              <a:off x="2291291" y="4610246"/>
              <a:ext cx="232833" cy="224367"/>
            </a:xfrm>
            <a:prstGeom prst="roundRect">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3" name="Rounded Rectangle 222"/>
            <p:cNvSpPr/>
            <p:nvPr/>
          </p:nvSpPr>
          <p:spPr>
            <a:xfrm>
              <a:off x="3808941" y="4669513"/>
              <a:ext cx="232833" cy="224367"/>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4" name="Rounded Rectangle 223"/>
            <p:cNvSpPr/>
            <p:nvPr/>
          </p:nvSpPr>
          <p:spPr>
            <a:xfrm>
              <a:off x="6252399" y="384722"/>
              <a:ext cx="232833" cy="224367"/>
            </a:xfrm>
            <a:prstGeom prst="roundRect">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5" name="Rounded Rectangle 224"/>
            <p:cNvSpPr/>
            <p:nvPr/>
          </p:nvSpPr>
          <p:spPr>
            <a:xfrm>
              <a:off x="5136915" y="926589"/>
              <a:ext cx="232833" cy="224367"/>
            </a:xfrm>
            <a:prstGeom prst="roundRect">
              <a:avLst/>
            </a:prstGeom>
            <a:solidFill>
              <a:srgbClr val="FF008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6" name="Rounded Rectangle 225"/>
            <p:cNvSpPr/>
            <p:nvPr/>
          </p:nvSpPr>
          <p:spPr>
            <a:xfrm>
              <a:off x="6485232" y="814405"/>
              <a:ext cx="232833" cy="224367"/>
            </a:xfrm>
            <a:prstGeom prst="roundRect">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20" name="Group 19"/>
          <p:cNvGrpSpPr/>
          <p:nvPr/>
        </p:nvGrpSpPr>
        <p:grpSpPr>
          <a:xfrm>
            <a:off x="3877733" y="450620"/>
            <a:ext cx="4305672" cy="4396975"/>
            <a:chOff x="2291291" y="384723"/>
            <a:chExt cx="4305672" cy="4396975"/>
          </a:xfrm>
        </p:grpSpPr>
        <p:sp>
          <p:nvSpPr>
            <p:cNvPr id="9" name="Rounded Rectangle 8"/>
            <p:cNvSpPr/>
            <p:nvPr/>
          </p:nvSpPr>
          <p:spPr>
            <a:xfrm>
              <a:off x="3576108" y="3670447"/>
              <a:ext cx="111731" cy="112184"/>
            </a:xfrm>
            <a:prstGeom prst="roundRect">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ounded Rectangle 11"/>
            <p:cNvSpPr/>
            <p:nvPr/>
          </p:nvSpPr>
          <p:spPr>
            <a:xfrm>
              <a:off x="2291291" y="4610247"/>
              <a:ext cx="111731" cy="112184"/>
            </a:xfrm>
            <a:prstGeom prst="roundRect">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ounded Rectangle 14"/>
            <p:cNvSpPr/>
            <p:nvPr/>
          </p:nvSpPr>
          <p:spPr>
            <a:xfrm>
              <a:off x="3808941" y="4669514"/>
              <a:ext cx="111731" cy="112184"/>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4" name="Rounded Rectangle 133"/>
            <p:cNvSpPr/>
            <p:nvPr/>
          </p:nvSpPr>
          <p:spPr>
            <a:xfrm>
              <a:off x="6252399" y="384723"/>
              <a:ext cx="111731" cy="112184"/>
            </a:xfrm>
            <a:prstGeom prst="roundRect">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6" name="Rounded Rectangle 135"/>
            <p:cNvSpPr/>
            <p:nvPr/>
          </p:nvSpPr>
          <p:spPr>
            <a:xfrm>
              <a:off x="5136915" y="926590"/>
              <a:ext cx="111731" cy="112184"/>
            </a:xfrm>
            <a:prstGeom prst="roundRect">
              <a:avLst/>
            </a:prstGeom>
            <a:solidFill>
              <a:srgbClr val="FF008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9" name="Rounded Rectangle 138"/>
            <p:cNvSpPr/>
            <p:nvPr/>
          </p:nvSpPr>
          <p:spPr>
            <a:xfrm>
              <a:off x="6485232" y="814406"/>
              <a:ext cx="111731" cy="112184"/>
            </a:xfrm>
            <a:prstGeom prst="roundRect">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40" name="Rounded Rectangle 139"/>
          <p:cNvSpPr/>
          <p:nvPr/>
        </p:nvSpPr>
        <p:spPr>
          <a:xfrm>
            <a:off x="8009233" y="1383790"/>
            <a:ext cx="232833" cy="224367"/>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1" name="TextBox 140"/>
          <p:cNvSpPr txBox="1"/>
          <p:nvPr/>
        </p:nvSpPr>
        <p:spPr>
          <a:xfrm>
            <a:off x="6491583" y="1872223"/>
            <a:ext cx="1750483" cy="369332"/>
          </a:xfrm>
          <a:prstGeom prst="rect">
            <a:avLst/>
          </a:prstGeom>
          <a:noFill/>
        </p:spPr>
        <p:txBody>
          <a:bodyPr wrap="square" rtlCol="0">
            <a:spAutoFit/>
          </a:bodyPr>
          <a:lstStyle/>
          <a:p>
            <a:pPr algn="ctr"/>
            <a:r>
              <a:rPr lang="en-US" dirty="0">
                <a:solidFill>
                  <a:prstClr val="black"/>
                </a:solidFill>
                <a:latin typeface="Calibri"/>
              </a:rPr>
              <a:t>Processor 1</a:t>
            </a:r>
          </a:p>
        </p:txBody>
      </p:sp>
      <p:sp>
        <p:nvSpPr>
          <p:cNvPr id="142" name="Oval 141"/>
          <p:cNvSpPr/>
          <p:nvPr/>
        </p:nvSpPr>
        <p:spPr>
          <a:xfrm>
            <a:off x="6586832" y="2337270"/>
            <a:ext cx="1555750" cy="42870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white"/>
              </a:solidFill>
              <a:latin typeface="Calibri"/>
            </a:endParaRPr>
          </a:p>
        </p:txBody>
      </p:sp>
      <p:sp>
        <p:nvSpPr>
          <p:cNvPr id="143" name="TextBox 142"/>
          <p:cNvSpPr txBox="1"/>
          <p:nvPr/>
        </p:nvSpPr>
        <p:spPr>
          <a:xfrm>
            <a:off x="6491583" y="2337269"/>
            <a:ext cx="1750483" cy="338554"/>
          </a:xfrm>
          <a:prstGeom prst="rect">
            <a:avLst/>
          </a:prstGeom>
          <a:noFill/>
        </p:spPr>
        <p:txBody>
          <a:bodyPr wrap="square" rtlCol="0">
            <a:spAutoFit/>
          </a:bodyPr>
          <a:lstStyle/>
          <a:p>
            <a:pPr algn="ctr"/>
            <a:r>
              <a:rPr lang="en-US" sz="1600" dirty="0">
                <a:solidFill>
                  <a:prstClr val="black"/>
                </a:solidFill>
                <a:latin typeface="Calibri"/>
              </a:rPr>
              <a:t>Scheduler</a:t>
            </a:r>
            <a:endParaRPr lang="en-US" dirty="0">
              <a:solidFill>
                <a:prstClr val="black"/>
              </a:solidFill>
              <a:latin typeface="Calibri"/>
            </a:endParaRPr>
          </a:p>
        </p:txBody>
      </p:sp>
      <p:grpSp>
        <p:nvGrpSpPr>
          <p:cNvPr id="144" name="Group 143"/>
          <p:cNvGrpSpPr/>
          <p:nvPr/>
        </p:nvGrpSpPr>
        <p:grpSpPr>
          <a:xfrm>
            <a:off x="6511426" y="2902044"/>
            <a:ext cx="1619275" cy="126533"/>
            <a:chOff x="2163208" y="2961822"/>
            <a:chExt cx="1781582" cy="173398"/>
          </a:xfrm>
        </p:grpSpPr>
        <p:sp>
          <p:nvSpPr>
            <p:cNvPr id="146" name="Rectangle 145"/>
            <p:cNvSpPr/>
            <p:nvPr/>
          </p:nvSpPr>
          <p:spPr>
            <a:xfrm>
              <a:off x="2189308" y="2961822"/>
              <a:ext cx="1755482"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7" name="Rectangle 146"/>
            <p:cNvSpPr/>
            <p:nvPr/>
          </p:nvSpPr>
          <p:spPr>
            <a:xfrm>
              <a:off x="3826207" y="2961822"/>
              <a:ext cx="118583" cy="17339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8" name="Rectangle 147"/>
            <p:cNvSpPr/>
            <p:nvPr/>
          </p:nvSpPr>
          <p:spPr>
            <a:xfrm>
              <a:off x="3707624" y="2961822"/>
              <a:ext cx="118583" cy="173398"/>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9" name="Rectangle 148"/>
            <p:cNvSpPr/>
            <p:nvPr/>
          </p:nvSpPr>
          <p:spPr>
            <a:xfrm>
              <a:off x="3589041" y="2961822"/>
              <a:ext cx="118583" cy="173398"/>
            </a:xfrm>
            <a:prstGeom prst="rect">
              <a:avLst/>
            </a:prstGeom>
            <a:solidFill>
              <a:srgbClr val="FF00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0" name="Rectangle 149"/>
            <p:cNvSpPr/>
            <p:nvPr/>
          </p:nvSpPr>
          <p:spPr>
            <a:xfrm>
              <a:off x="3470458" y="2961822"/>
              <a:ext cx="118583" cy="17339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1" name="Rectangle 150"/>
            <p:cNvSpPr/>
            <p:nvPr/>
          </p:nvSpPr>
          <p:spPr>
            <a:xfrm>
              <a:off x="3350022" y="2961822"/>
              <a:ext cx="118583" cy="173398"/>
            </a:xfrm>
            <a:prstGeom prst="rect">
              <a:avLst/>
            </a:prstGeom>
            <a:solidFill>
              <a:srgbClr val="FF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2" name="Rectangle 151"/>
            <p:cNvSpPr/>
            <p:nvPr/>
          </p:nvSpPr>
          <p:spPr>
            <a:xfrm>
              <a:off x="3231439"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3" name="Rectangle 152"/>
            <p:cNvSpPr/>
            <p:nvPr/>
          </p:nvSpPr>
          <p:spPr>
            <a:xfrm>
              <a:off x="3112856"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4" name="Rectangle 153"/>
            <p:cNvSpPr/>
            <p:nvPr/>
          </p:nvSpPr>
          <p:spPr>
            <a:xfrm>
              <a:off x="2994273"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5" name="Rectangle 154"/>
            <p:cNvSpPr/>
            <p:nvPr/>
          </p:nvSpPr>
          <p:spPr>
            <a:xfrm>
              <a:off x="2875690"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6" name="Rectangle 155"/>
            <p:cNvSpPr/>
            <p:nvPr/>
          </p:nvSpPr>
          <p:spPr>
            <a:xfrm>
              <a:off x="2757107"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7" name="Rectangle 156"/>
            <p:cNvSpPr/>
            <p:nvPr/>
          </p:nvSpPr>
          <p:spPr>
            <a:xfrm>
              <a:off x="263852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8" name="Rectangle 157"/>
            <p:cNvSpPr/>
            <p:nvPr/>
          </p:nvSpPr>
          <p:spPr>
            <a:xfrm>
              <a:off x="252361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9" name="Rectangle 158"/>
            <p:cNvSpPr/>
            <p:nvPr/>
          </p:nvSpPr>
          <p:spPr>
            <a:xfrm>
              <a:off x="240534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0" name="Rectangle 159"/>
            <p:cNvSpPr/>
            <p:nvPr/>
          </p:nvSpPr>
          <p:spPr>
            <a:xfrm>
              <a:off x="2284912"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1" name="Rectangle 160"/>
            <p:cNvSpPr/>
            <p:nvPr/>
          </p:nvSpPr>
          <p:spPr>
            <a:xfrm>
              <a:off x="216320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45" name="TextBox 144"/>
          <p:cNvSpPr txBox="1"/>
          <p:nvPr/>
        </p:nvSpPr>
        <p:spPr>
          <a:xfrm>
            <a:off x="6466633" y="3028577"/>
            <a:ext cx="1654331" cy="246221"/>
          </a:xfrm>
          <a:prstGeom prst="rect">
            <a:avLst/>
          </a:prstGeom>
          <a:noFill/>
        </p:spPr>
        <p:txBody>
          <a:bodyPr wrap="square" rtlCol="0">
            <a:spAutoFit/>
          </a:bodyPr>
          <a:lstStyle/>
          <a:p>
            <a:pPr algn="ctr"/>
            <a:r>
              <a:rPr lang="en-US" sz="1000" dirty="0">
                <a:solidFill>
                  <a:prstClr val="black"/>
                </a:solidFill>
                <a:latin typeface="Calibri"/>
              </a:rPr>
              <a:t>Message Queue</a:t>
            </a:r>
          </a:p>
        </p:txBody>
      </p:sp>
      <p:sp>
        <p:nvSpPr>
          <p:cNvPr id="163" name="Rounded Rectangle 162"/>
          <p:cNvSpPr/>
          <p:nvPr/>
        </p:nvSpPr>
        <p:spPr>
          <a:xfrm>
            <a:off x="3666067" y="644759"/>
            <a:ext cx="347186" cy="336551"/>
          </a:xfrm>
          <a:prstGeom prst="roundRect">
            <a:avLst/>
          </a:prstGeom>
          <a:solidFill>
            <a:schemeClr val="accent3">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4" name="Rounded Rectangle 163"/>
          <p:cNvSpPr/>
          <p:nvPr/>
        </p:nvSpPr>
        <p:spPr>
          <a:xfrm>
            <a:off x="4993218" y="486009"/>
            <a:ext cx="232833" cy="224367"/>
          </a:xfrm>
          <a:prstGeom prst="roundRect">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5" name="Rounded Rectangle 164"/>
          <p:cNvSpPr/>
          <p:nvPr/>
        </p:nvSpPr>
        <p:spPr>
          <a:xfrm>
            <a:off x="4394201" y="803509"/>
            <a:ext cx="232833" cy="224367"/>
          </a:xfrm>
          <a:prstGeom prst="roundRect">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6" name="Rounded Rectangle 165"/>
          <p:cNvSpPr/>
          <p:nvPr/>
        </p:nvSpPr>
        <p:spPr>
          <a:xfrm>
            <a:off x="3877734" y="1027876"/>
            <a:ext cx="232833" cy="224367"/>
          </a:xfrm>
          <a:prstGeom prst="roundRect">
            <a:avLst/>
          </a:prstGeom>
          <a:solidFill>
            <a:srgbClr val="FF008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7" name="Rounded Rectangle 166"/>
          <p:cNvSpPr/>
          <p:nvPr/>
        </p:nvSpPr>
        <p:spPr>
          <a:xfrm>
            <a:off x="3708400" y="1425809"/>
            <a:ext cx="347186" cy="336551"/>
          </a:xfrm>
          <a:prstGeom prst="roundRect">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8" name="Rounded Rectangle 167"/>
          <p:cNvSpPr/>
          <p:nvPr/>
        </p:nvSpPr>
        <p:spPr>
          <a:xfrm>
            <a:off x="4510616" y="1313625"/>
            <a:ext cx="347186" cy="336551"/>
          </a:xfrm>
          <a:prstGeom prst="round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9" name="Rounded Rectangle 168"/>
          <p:cNvSpPr/>
          <p:nvPr/>
        </p:nvSpPr>
        <p:spPr>
          <a:xfrm>
            <a:off x="5226050" y="915692"/>
            <a:ext cx="347186" cy="336551"/>
          </a:xfrm>
          <a:prstGeom prst="roundRect">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0" name="Rounded Rectangle 169"/>
          <p:cNvSpPr/>
          <p:nvPr/>
        </p:nvSpPr>
        <p:spPr>
          <a:xfrm>
            <a:off x="5226051" y="1485076"/>
            <a:ext cx="232833" cy="224367"/>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1" name="TextBox 170"/>
          <p:cNvSpPr txBox="1"/>
          <p:nvPr/>
        </p:nvSpPr>
        <p:spPr>
          <a:xfrm>
            <a:off x="3708401" y="1973509"/>
            <a:ext cx="1750483" cy="369332"/>
          </a:xfrm>
          <a:prstGeom prst="rect">
            <a:avLst/>
          </a:prstGeom>
          <a:noFill/>
        </p:spPr>
        <p:txBody>
          <a:bodyPr wrap="square" rtlCol="0">
            <a:spAutoFit/>
          </a:bodyPr>
          <a:lstStyle/>
          <a:p>
            <a:pPr algn="ctr"/>
            <a:r>
              <a:rPr lang="en-US" dirty="0">
                <a:solidFill>
                  <a:prstClr val="black"/>
                </a:solidFill>
                <a:latin typeface="Calibri"/>
              </a:rPr>
              <a:t>Processor 0</a:t>
            </a:r>
          </a:p>
        </p:txBody>
      </p:sp>
      <p:sp>
        <p:nvSpPr>
          <p:cNvPr id="172" name="Oval 171"/>
          <p:cNvSpPr/>
          <p:nvPr/>
        </p:nvSpPr>
        <p:spPr>
          <a:xfrm>
            <a:off x="3803650" y="2438556"/>
            <a:ext cx="1555750" cy="42870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white"/>
              </a:solidFill>
              <a:latin typeface="Calibri"/>
            </a:endParaRPr>
          </a:p>
        </p:txBody>
      </p:sp>
      <p:sp>
        <p:nvSpPr>
          <p:cNvPr id="173" name="TextBox 172"/>
          <p:cNvSpPr txBox="1"/>
          <p:nvPr/>
        </p:nvSpPr>
        <p:spPr>
          <a:xfrm>
            <a:off x="3708401" y="2438555"/>
            <a:ext cx="1750483" cy="338554"/>
          </a:xfrm>
          <a:prstGeom prst="rect">
            <a:avLst/>
          </a:prstGeom>
          <a:noFill/>
        </p:spPr>
        <p:txBody>
          <a:bodyPr wrap="square" rtlCol="0">
            <a:spAutoFit/>
          </a:bodyPr>
          <a:lstStyle/>
          <a:p>
            <a:pPr algn="ctr"/>
            <a:r>
              <a:rPr lang="en-US" sz="1600" dirty="0">
                <a:solidFill>
                  <a:prstClr val="black"/>
                </a:solidFill>
                <a:latin typeface="Calibri"/>
              </a:rPr>
              <a:t>Scheduler</a:t>
            </a:r>
            <a:endParaRPr lang="en-US" dirty="0">
              <a:solidFill>
                <a:prstClr val="black"/>
              </a:solidFill>
              <a:latin typeface="Calibri"/>
            </a:endParaRPr>
          </a:p>
        </p:txBody>
      </p:sp>
      <p:grpSp>
        <p:nvGrpSpPr>
          <p:cNvPr id="174" name="Group 173"/>
          <p:cNvGrpSpPr/>
          <p:nvPr/>
        </p:nvGrpSpPr>
        <p:grpSpPr>
          <a:xfrm>
            <a:off x="3728244" y="3003330"/>
            <a:ext cx="1619275" cy="126533"/>
            <a:chOff x="2163208" y="2961822"/>
            <a:chExt cx="1781582" cy="173398"/>
          </a:xfrm>
        </p:grpSpPr>
        <p:sp>
          <p:nvSpPr>
            <p:cNvPr id="176" name="Rectangle 175"/>
            <p:cNvSpPr/>
            <p:nvPr/>
          </p:nvSpPr>
          <p:spPr>
            <a:xfrm>
              <a:off x="2189308" y="2961822"/>
              <a:ext cx="1755482"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7" name="Rectangle 176"/>
            <p:cNvSpPr/>
            <p:nvPr/>
          </p:nvSpPr>
          <p:spPr>
            <a:xfrm>
              <a:off x="3826207" y="2961822"/>
              <a:ext cx="118583" cy="17339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8" name="Rectangle 177"/>
            <p:cNvSpPr/>
            <p:nvPr/>
          </p:nvSpPr>
          <p:spPr>
            <a:xfrm>
              <a:off x="3707624" y="2961822"/>
              <a:ext cx="118583" cy="173398"/>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9" name="Rectangle 178"/>
            <p:cNvSpPr/>
            <p:nvPr/>
          </p:nvSpPr>
          <p:spPr>
            <a:xfrm>
              <a:off x="3589041" y="2961822"/>
              <a:ext cx="118583" cy="173398"/>
            </a:xfrm>
            <a:prstGeom prst="rect">
              <a:avLst/>
            </a:prstGeom>
            <a:solidFill>
              <a:srgbClr val="FF00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0" name="Rectangle 179"/>
            <p:cNvSpPr/>
            <p:nvPr/>
          </p:nvSpPr>
          <p:spPr>
            <a:xfrm>
              <a:off x="3470458" y="2961822"/>
              <a:ext cx="118583" cy="17339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1" name="Rectangle 180"/>
            <p:cNvSpPr/>
            <p:nvPr/>
          </p:nvSpPr>
          <p:spPr>
            <a:xfrm>
              <a:off x="3350022" y="2961822"/>
              <a:ext cx="118583" cy="173398"/>
            </a:xfrm>
            <a:prstGeom prst="rect">
              <a:avLst/>
            </a:prstGeom>
            <a:solidFill>
              <a:srgbClr val="FF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2" name="Rectangle 181"/>
            <p:cNvSpPr/>
            <p:nvPr/>
          </p:nvSpPr>
          <p:spPr>
            <a:xfrm>
              <a:off x="3231439" y="2961822"/>
              <a:ext cx="118583" cy="173398"/>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3" name="Rectangle 182"/>
            <p:cNvSpPr/>
            <p:nvPr/>
          </p:nvSpPr>
          <p:spPr>
            <a:xfrm>
              <a:off x="3112856"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4" name="Rectangle 183"/>
            <p:cNvSpPr/>
            <p:nvPr/>
          </p:nvSpPr>
          <p:spPr>
            <a:xfrm>
              <a:off x="2994273"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5" name="Rectangle 184"/>
            <p:cNvSpPr/>
            <p:nvPr/>
          </p:nvSpPr>
          <p:spPr>
            <a:xfrm>
              <a:off x="2875690"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6" name="Rectangle 185"/>
            <p:cNvSpPr/>
            <p:nvPr/>
          </p:nvSpPr>
          <p:spPr>
            <a:xfrm>
              <a:off x="2757107"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7" name="Rectangle 186"/>
            <p:cNvSpPr/>
            <p:nvPr/>
          </p:nvSpPr>
          <p:spPr>
            <a:xfrm>
              <a:off x="263852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8" name="Rectangle 187"/>
            <p:cNvSpPr/>
            <p:nvPr/>
          </p:nvSpPr>
          <p:spPr>
            <a:xfrm>
              <a:off x="252361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9" name="Rectangle 188"/>
            <p:cNvSpPr/>
            <p:nvPr/>
          </p:nvSpPr>
          <p:spPr>
            <a:xfrm>
              <a:off x="240534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0" name="Rectangle 189"/>
            <p:cNvSpPr/>
            <p:nvPr/>
          </p:nvSpPr>
          <p:spPr>
            <a:xfrm>
              <a:off x="2284912"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1" name="Rectangle 190"/>
            <p:cNvSpPr/>
            <p:nvPr/>
          </p:nvSpPr>
          <p:spPr>
            <a:xfrm>
              <a:off x="216320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75" name="TextBox 174"/>
          <p:cNvSpPr txBox="1"/>
          <p:nvPr/>
        </p:nvSpPr>
        <p:spPr>
          <a:xfrm>
            <a:off x="3683451" y="3129863"/>
            <a:ext cx="1654331" cy="246221"/>
          </a:xfrm>
          <a:prstGeom prst="rect">
            <a:avLst/>
          </a:prstGeom>
          <a:noFill/>
        </p:spPr>
        <p:txBody>
          <a:bodyPr wrap="square" rtlCol="0">
            <a:spAutoFit/>
          </a:bodyPr>
          <a:lstStyle/>
          <a:p>
            <a:pPr algn="ctr"/>
            <a:r>
              <a:rPr lang="en-US" sz="1000" dirty="0">
                <a:solidFill>
                  <a:prstClr val="black"/>
                </a:solidFill>
                <a:latin typeface="Calibri"/>
              </a:rPr>
              <a:t>Message Queue</a:t>
            </a:r>
          </a:p>
        </p:txBody>
      </p:sp>
      <p:sp>
        <p:nvSpPr>
          <p:cNvPr id="193" name="Rounded Rectangle 192"/>
          <p:cNvSpPr/>
          <p:nvPr/>
        </p:nvSpPr>
        <p:spPr>
          <a:xfrm>
            <a:off x="6449250" y="3829197"/>
            <a:ext cx="232833" cy="224367"/>
          </a:xfrm>
          <a:prstGeom prst="roundRect">
            <a:avLst/>
          </a:prstGeom>
          <a:solidFill>
            <a:schemeClr val="accent3">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4" name="Rounded Rectangle 193"/>
          <p:cNvSpPr/>
          <p:nvPr/>
        </p:nvSpPr>
        <p:spPr>
          <a:xfrm>
            <a:off x="7776400" y="3670447"/>
            <a:ext cx="232833" cy="224367"/>
          </a:xfrm>
          <a:prstGeom prst="roundRect">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5" name="Rounded Rectangle 194"/>
          <p:cNvSpPr/>
          <p:nvPr/>
        </p:nvSpPr>
        <p:spPr>
          <a:xfrm>
            <a:off x="7177382" y="3987947"/>
            <a:ext cx="347186" cy="336551"/>
          </a:xfrm>
          <a:prstGeom prst="roundRect">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6" name="Rounded Rectangle 195"/>
          <p:cNvSpPr/>
          <p:nvPr/>
        </p:nvSpPr>
        <p:spPr>
          <a:xfrm>
            <a:off x="6660916" y="4212314"/>
            <a:ext cx="232833" cy="224367"/>
          </a:xfrm>
          <a:prstGeom prst="roundRect">
            <a:avLst/>
          </a:prstGeom>
          <a:solidFill>
            <a:srgbClr val="FF008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7" name="Rounded Rectangle 196"/>
          <p:cNvSpPr/>
          <p:nvPr/>
        </p:nvSpPr>
        <p:spPr>
          <a:xfrm>
            <a:off x="6491583" y="4610247"/>
            <a:ext cx="232833" cy="224367"/>
          </a:xfrm>
          <a:prstGeom prst="roundRect">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8" name="Rounded Rectangle 197"/>
          <p:cNvSpPr/>
          <p:nvPr/>
        </p:nvSpPr>
        <p:spPr>
          <a:xfrm>
            <a:off x="7293798" y="4498063"/>
            <a:ext cx="347186" cy="336551"/>
          </a:xfrm>
          <a:prstGeom prst="round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9" name="Rounded Rectangle 198"/>
          <p:cNvSpPr/>
          <p:nvPr/>
        </p:nvSpPr>
        <p:spPr>
          <a:xfrm>
            <a:off x="8009232" y="4100130"/>
            <a:ext cx="347186" cy="336551"/>
          </a:xfrm>
          <a:prstGeom prst="roundRect">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0" name="Rounded Rectangle 199"/>
          <p:cNvSpPr/>
          <p:nvPr/>
        </p:nvSpPr>
        <p:spPr>
          <a:xfrm>
            <a:off x="8009233" y="4669514"/>
            <a:ext cx="232833" cy="224367"/>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1" name="TextBox 200"/>
          <p:cNvSpPr txBox="1"/>
          <p:nvPr/>
        </p:nvSpPr>
        <p:spPr>
          <a:xfrm>
            <a:off x="6491583" y="5157947"/>
            <a:ext cx="1750483" cy="369332"/>
          </a:xfrm>
          <a:prstGeom prst="rect">
            <a:avLst/>
          </a:prstGeom>
          <a:noFill/>
        </p:spPr>
        <p:txBody>
          <a:bodyPr wrap="square" rtlCol="0">
            <a:spAutoFit/>
          </a:bodyPr>
          <a:lstStyle/>
          <a:p>
            <a:pPr algn="ctr"/>
            <a:r>
              <a:rPr lang="en-US" dirty="0">
                <a:solidFill>
                  <a:prstClr val="black"/>
                </a:solidFill>
                <a:latin typeface="Calibri"/>
              </a:rPr>
              <a:t>Processor 3</a:t>
            </a:r>
          </a:p>
        </p:txBody>
      </p:sp>
      <p:sp>
        <p:nvSpPr>
          <p:cNvPr id="202" name="Oval 201"/>
          <p:cNvSpPr/>
          <p:nvPr/>
        </p:nvSpPr>
        <p:spPr>
          <a:xfrm>
            <a:off x="6586832" y="5622994"/>
            <a:ext cx="1555750" cy="42870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white"/>
              </a:solidFill>
              <a:latin typeface="Calibri"/>
            </a:endParaRPr>
          </a:p>
        </p:txBody>
      </p:sp>
      <p:sp>
        <p:nvSpPr>
          <p:cNvPr id="203" name="TextBox 202"/>
          <p:cNvSpPr txBox="1"/>
          <p:nvPr/>
        </p:nvSpPr>
        <p:spPr>
          <a:xfrm>
            <a:off x="6491583" y="5622993"/>
            <a:ext cx="1750483" cy="338554"/>
          </a:xfrm>
          <a:prstGeom prst="rect">
            <a:avLst/>
          </a:prstGeom>
          <a:noFill/>
        </p:spPr>
        <p:txBody>
          <a:bodyPr wrap="square" rtlCol="0">
            <a:spAutoFit/>
          </a:bodyPr>
          <a:lstStyle/>
          <a:p>
            <a:pPr algn="ctr"/>
            <a:r>
              <a:rPr lang="en-US" sz="1600" dirty="0">
                <a:solidFill>
                  <a:prstClr val="black"/>
                </a:solidFill>
                <a:latin typeface="Calibri"/>
              </a:rPr>
              <a:t>Scheduler</a:t>
            </a:r>
            <a:endParaRPr lang="en-US" dirty="0">
              <a:solidFill>
                <a:prstClr val="black"/>
              </a:solidFill>
              <a:latin typeface="Calibri"/>
            </a:endParaRPr>
          </a:p>
        </p:txBody>
      </p:sp>
      <p:grpSp>
        <p:nvGrpSpPr>
          <p:cNvPr id="204" name="Group 203"/>
          <p:cNvGrpSpPr/>
          <p:nvPr/>
        </p:nvGrpSpPr>
        <p:grpSpPr>
          <a:xfrm>
            <a:off x="6511426" y="6187768"/>
            <a:ext cx="1619275" cy="126533"/>
            <a:chOff x="2163208" y="2961822"/>
            <a:chExt cx="1781582" cy="173398"/>
          </a:xfrm>
        </p:grpSpPr>
        <p:sp>
          <p:nvSpPr>
            <p:cNvPr id="206" name="Rectangle 205"/>
            <p:cNvSpPr/>
            <p:nvPr/>
          </p:nvSpPr>
          <p:spPr>
            <a:xfrm>
              <a:off x="2189308" y="2961822"/>
              <a:ext cx="1755482"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7" name="Rectangle 206"/>
            <p:cNvSpPr/>
            <p:nvPr/>
          </p:nvSpPr>
          <p:spPr>
            <a:xfrm>
              <a:off x="3826207" y="2961822"/>
              <a:ext cx="118583" cy="17339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8" name="Rectangle 207"/>
            <p:cNvSpPr/>
            <p:nvPr/>
          </p:nvSpPr>
          <p:spPr>
            <a:xfrm>
              <a:off x="3707624" y="2961822"/>
              <a:ext cx="118583" cy="173398"/>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9" name="Rectangle 208"/>
            <p:cNvSpPr/>
            <p:nvPr/>
          </p:nvSpPr>
          <p:spPr>
            <a:xfrm>
              <a:off x="3589041" y="2961822"/>
              <a:ext cx="118583" cy="173398"/>
            </a:xfrm>
            <a:prstGeom prst="rect">
              <a:avLst/>
            </a:prstGeom>
            <a:solidFill>
              <a:srgbClr val="FF00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0" name="Rectangle 209"/>
            <p:cNvSpPr/>
            <p:nvPr/>
          </p:nvSpPr>
          <p:spPr>
            <a:xfrm>
              <a:off x="3470458" y="2961822"/>
              <a:ext cx="118583" cy="17339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1" name="Rectangle 210"/>
            <p:cNvSpPr/>
            <p:nvPr/>
          </p:nvSpPr>
          <p:spPr>
            <a:xfrm>
              <a:off x="3350022" y="2961822"/>
              <a:ext cx="118583" cy="173398"/>
            </a:xfrm>
            <a:prstGeom prst="rect">
              <a:avLst/>
            </a:prstGeom>
            <a:solidFill>
              <a:srgbClr val="FF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2" name="Rectangle 211"/>
            <p:cNvSpPr/>
            <p:nvPr/>
          </p:nvSpPr>
          <p:spPr>
            <a:xfrm>
              <a:off x="3231439" y="2961822"/>
              <a:ext cx="118583" cy="173398"/>
            </a:xfrm>
            <a:prstGeom prst="rect">
              <a:avLst/>
            </a:prstGeom>
            <a:solidFill>
              <a:srgbClr val="D7E4B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3" name="Rectangle 212"/>
            <p:cNvSpPr/>
            <p:nvPr/>
          </p:nvSpPr>
          <p:spPr>
            <a:xfrm>
              <a:off x="3112856"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4" name="Rectangle 213"/>
            <p:cNvSpPr/>
            <p:nvPr/>
          </p:nvSpPr>
          <p:spPr>
            <a:xfrm>
              <a:off x="2994273"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5" name="Rectangle 214"/>
            <p:cNvSpPr/>
            <p:nvPr/>
          </p:nvSpPr>
          <p:spPr>
            <a:xfrm>
              <a:off x="2875690"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6" name="Rectangle 215"/>
            <p:cNvSpPr/>
            <p:nvPr/>
          </p:nvSpPr>
          <p:spPr>
            <a:xfrm>
              <a:off x="2757107"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7" name="Rectangle 216"/>
            <p:cNvSpPr/>
            <p:nvPr/>
          </p:nvSpPr>
          <p:spPr>
            <a:xfrm>
              <a:off x="263852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8" name="Rectangle 217"/>
            <p:cNvSpPr/>
            <p:nvPr/>
          </p:nvSpPr>
          <p:spPr>
            <a:xfrm>
              <a:off x="252361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9" name="Rectangle 218"/>
            <p:cNvSpPr/>
            <p:nvPr/>
          </p:nvSpPr>
          <p:spPr>
            <a:xfrm>
              <a:off x="240534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0" name="Rectangle 219"/>
            <p:cNvSpPr/>
            <p:nvPr/>
          </p:nvSpPr>
          <p:spPr>
            <a:xfrm>
              <a:off x="2284912"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1" name="Rectangle 220"/>
            <p:cNvSpPr/>
            <p:nvPr/>
          </p:nvSpPr>
          <p:spPr>
            <a:xfrm>
              <a:off x="216320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205" name="TextBox 204"/>
          <p:cNvSpPr txBox="1"/>
          <p:nvPr/>
        </p:nvSpPr>
        <p:spPr>
          <a:xfrm>
            <a:off x="6466633" y="6314301"/>
            <a:ext cx="1654331" cy="246221"/>
          </a:xfrm>
          <a:prstGeom prst="rect">
            <a:avLst/>
          </a:prstGeom>
          <a:noFill/>
        </p:spPr>
        <p:txBody>
          <a:bodyPr wrap="square" rtlCol="0">
            <a:spAutoFit/>
          </a:bodyPr>
          <a:lstStyle/>
          <a:p>
            <a:pPr algn="ctr"/>
            <a:r>
              <a:rPr lang="en-US" sz="1000" dirty="0">
                <a:solidFill>
                  <a:prstClr val="black"/>
                </a:solidFill>
                <a:latin typeface="Calibri"/>
              </a:rPr>
              <a:t>Message Queue</a:t>
            </a: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17" name="Slide Number Placeholder 16"/>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12</a:t>
            </a:fld>
            <a:endParaRPr lang="en-US">
              <a:solidFill>
                <a:prstClr val="black">
                  <a:tint val="75000"/>
                </a:prstClr>
              </a:solidFill>
              <a:latin typeface="Calibri"/>
            </a:endParaRPr>
          </a:p>
        </p:txBody>
      </p:sp>
      <p:sp>
        <p:nvSpPr>
          <p:cNvPr id="7" name="Footer Placeholder 6"/>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394381371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strVal val="#ppt_w*0.70"/>
                                          </p:val>
                                        </p:tav>
                                        <p:tav tm="100000">
                                          <p:val>
                                            <p:strVal val="#ppt_w"/>
                                          </p:val>
                                        </p:tav>
                                      </p:tavLst>
                                    </p:anim>
                                    <p:anim calcmode="lin" valueType="num">
                                      <p:cBhvr>
                                        <p:cTn id="8" dur="1000" fill="hold"/>
                                        <p:tgtEl>
                                          <p:spTgt spid="163"/>
                                        </p:tgtEl>
                                        <p:attrNameLst>
                                          <p:attrName>ppt_h</p:attrName>
                                        </p:attrNameLst>
                                      </p:cBhvr>
                                      <p:tavLst>
                                        <p:tav tm="0">
                                          <p:val>
                                            <p:strVal val="#ppt_h"/>
                                          </p:val>
                                        </p:tav>
                                        <p:tav tm="100000">
                                          <p:val>
                                            <p:strVal val="#ppt_h"/>
                                          </p:val>
                                        </p:tav>
                                      </p:tavLst>
                                    </p:anim>
                                    <p:animEffect transition="in" filter="fade">
                                      <p:cBhvr>
                                        <p:cTn id="9" dur="1000"/>
                                        <p:tgtEl>
                                          <p:spTgt spid="16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69"/>
                                        </p:tgtEl>
                                        <p:attrNameLst>
                                          <p:attrName>style.visibility</p:attrName>
                                        </p:attrNameLst>
                                      </p:cBhvr>
                                      <p:to>
                                        <p:strVal val="visible"/>
                                      </p:to>
                                    </p:set>
                                    <p:anim calcmode="lin" valueType="num">
                                      <p:cBhvr>
                                        <p:cTn id="12" dur="1000" fill="hold"/>
                                        <p:tgtEl>
                                          <p:spTgt spid="169"/>
                                        </p:tgtEl>
                                        <p:attrNameLst>
                                          <p:attrName>ppt_w</p:attrName>
                                        </p:attrNameLst>
                                      </p:cBhvr>
                                      <p:tavLst>
                                        <p:tav tm="0">
                                          <p:val>
                                            <p:strVal val="#ppt_w*0.70"/>
                                          </p:val>
                                        </p:tav>
                                        <p:tav tm="100000">
                                          <p:val>
                                            <p:strVal val="#ppt_w"/>
                                          </p:val>
                                        </p:tav>
                                      </p:tavLst>
                                    </p:anim>
                                    <p:anim calcmode="lin" valueType="num">
                                      <p:cBhvr>
                                        <p:cTn id="13" dur="1000" fill="hold"/>
                                        <p:tgtEl>
                                          <p:spTgt spid="169"/>
                                        </p:tgtEl>
                                        <p:attrNameLst>
                                          <p:attrName>ppt_h</p:attrName>
                                        </p:attrNameLst>
                                      </p:cBhvr>
                                      <p:tavLst>
                                        <p:tav tm="0">
                                          <p:val>
                                            <p:strVal val="#ppt_h"/>
                                          </p:val>
                                        </p:tav>
                                        <p:tav tm="100000">
                                          <p:val>
                                            <p:strVal val="#ppt_h"/>
                                          </p:val>
                                        </p:tav>
                                      </p:tavLst>
                                    </p:anim>
                                    <p:animEffect transition="in" filter="fade">
                                      <p:cBhvr>
                                        <p:cTn id="14" dur="1000"/>
                                        <p:tgtEl>
                                          <p:spTgt spid="169"/>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68"/>
                                        </p:tgtEl>
                                        <p:attrNameLst>
                                          <p:attrName>style.visibility</p:attrName>
                                        </p:attrNameLst>
                                      </p:cBhvr>
                                      <p:to>
                                        <p:strVal val="visible"/>
                                      </p:to>
                                    </p:set>
                                    <p:anim calcmode="lin" valueType="num">
                                      <p:cBhvr>
                                        <p:cTn id="17" dur="1000" fill="hold"/>
                                        <p:tgtEl>
                                          <p:spTgt spid="168"/>
                                        </p:tgtEl>
                                        <p:attrNameLst>
                                          <p:attrName>ppt_w</p:attrName>
                                        </p:attrNameLst>
                                      </p:cBhvr>
                                      <p:tavLst>
                                        <p:tav tm="0">
                                          <p:val>
                                            <p:strVal val="#ppt_w*0.70"/>
                                          </p:val>
                                        </p:tav>
                                        <p:tav tm="100000">
                                          <p:val>
                                            <p:strVal val="#ppt_w"/>
                                          </p:val>
                                        </p:tav>
                                      </p:tavLst>
                                    </p:anim>
                                    <p:anim calcmode="lin" valueType="num">
                                      <p:cBhvr>
                                        <p:cTn id="18" dur="1000" fill="hold"/>
                                        <p:tgtEl>
                                          <p:spTgt spid="168"/>
                                        </p:tgtEl>
                                        <p:attrNameLst>
                                          <p:attrName>ppt_h</p:attrName>
                                        </p:attrNameLst>
                                      </p:cBhvr>
                                      <p:tavLst>
                                        <p:tav tm="0">
                                          <p:val>
                                            <p:strVal val="#ppt_h"/>
                                          </p:val>
                                        </p:tav>
                                        <p:tav tm="100000">
                                          <p:val>
                                            <p:strVal val="#ppt_h"/>
                                          </p:val>
                                        </p:tav>
                                      </p:tavLst>
                                    </p:anim>
                                    <p:animEffect transition="in" filter="fade">
                                      <p:cBhvr>
                                        <p:cTn id="19" dur="1000"/>
                                        <p:tgtEl>
                                          <p:spTgt spid="16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67"/>
                                        </p:tgtEl>
                                        <p:attrNameLst>
                                          <p:attrName>style.visibility</p:attrName>
                                        </p:attrNameLst>
                                      </p:cBhvr>
                                      <p:to>
                                        <p:strVal val="visible"/>
                                      </p:to>
                                    </p:set>
                                    <p:anim calcmode="lin" valueType="num">
                                      <p:cBhvr>
                                        <p:cTn id="22" dur="1000" fill="hold"/>
                                        <p:tgtEl>
                                          <p:spTgt spid="167"/>
                                        </p:tgtEl>
                                        <p:attrNameLst>
                                          <p:attrName>ppt_w</p:attrName>
                                        </p:attrNameLst>
                                      </p:cBhvr>
                                      <p:tavLst>
                                        <p:tav tm="0">
                                          <p:val>
                                            <p:strVal val="#ppt_w*0.70"/>
                                          </p:val>
                                        </p:tav>
                                        <p:tav tm="100000">
                                          <p:val>
                                            <p:strVal val="#ppt_w"/>
                                          </p:val>
                                        </p:tav>
                                      </p:tavLst>
                                    </p:anim>
                                    <p:anim calcmode="lin" valueType="num">
                                      <p:cBhvr>
                                        <p:cTn id="23" dur="1000" fill="hold"/>
                                        <p:tgtEl>
                                          <p:spTgt spid="167"/>
                                        </p:tgtEl>
                                        <p:attrNameLst>
                                          <p:attrName>ppt_h</p:attrName>
                                        </p:attrNameLst>
                                      </p:cBhvr>
                                      <p:tavLst>
                                        <p:tav tm="0">
                                          <p:val>
                                            <p:strVal val="#ppt_h"/>
                                          </p:val>
                                        </p:tav>
                                        <p:tav tm="100000">
                                          <p:val>
                                            <p:strVal val="#ppt_h"/>
                                          </p:val>
                                        </p:tav>
                                      </p:tavLst>
                                    </p:anim>
                                    <p:animEffect transition="in" filter="fade">
                                      <p:cBhvr>
                                        <p:cTn id="24" dur="1000"/>
                                        <p:tgtEl>
                                          <p:spTgt spid="16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95"/>
                                        </p:tgtEl>
                                        <p:attrNameLst>
                                          <p:attrName>style.visibility</p:attrName>
                                        </p:attrNameLst>
                                      </p:cBhvr>
                                      <p:to>
                                        <p:strVal val="visible"/>
                                      </p:to>
                                    </p:set>
                                    <p:anim calcmode="lin" valueType="num">
                                      <p:cBhvr>
                                        <p:cTn id="27" dur="1000" fill="hold"/>
                                        <p:tgtEl>
                                          <p:spTgt spid="195"/>
                                        </p:tgtEl>
                                        <p:attrNameLst>
                                          <p:attrName>ppt_w</p:attrName>
                                        </p:attrNameLst>
                                      </p:cBhvr>
                                      <p:tavLst>
                                        <p:tav tm="0">
                                          <p:val>
                                            <p:strVal val="#ppt_w*0.70"/>
                                          </p:val>
                                        </p:tav>
                                        <p:tav tm="100000">
                                          <p:val>
                                            <p:strVal val="#ppt_w"/>
                                          </p:val>
                                        </p:tav>
                                      </p:tavLst>
                                    </p:anim>
                                    <p:anim calcmode="lin" valueType="num">
                                      <p:cBhvr>
                                        <p:cTn id="28" dur="1000" fill="hold"/>
                                        <p:tgtEl>
                                          <p:spTgt spid="195"/>
                                        </p:tgtEl>
                                        <p:attrNameLst>
                                          <p:attrName>ppt_h</p:attrName>
                                        </p:attrNameLst>
                                      </p:cBhvr>
                                      <p:tavLst>
                                        <p:tav tm="0">
                                          <p:val>
                                            <p:strVal val="#ppt_h"/>
                                          </p:val>
                                        </p:tav>
                                        <p:tav tm="100000">
                                          <p:val>
                                            <p:strVal val="#ppt_h"/>
                                          </p:val>
                                        </p:tav>
                                      </p:tavLst>
                                    </p:anim>
                                    <p:animEffect transition="in" filter="fade">
                                      <p:cBhvr>
                                        <p:cTn id="29" dur="1000"/>
                                        <p:tgtEl>
                                          <p:spTgt spid="195"/>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98"/>
                                        </p:tgtEl>
                                        <p:attrNameLst>
                                          <p:attrName>style.visibility</p:attrName>
                                        </p:attrNameLst>
                                      </p:cBhvr>
                                      <p:to>
                                        <p:strVal val="visible"/>
                                      </p:to>
                                    </p:set>
                                    <p:anim calcmode="lin" valueType="num">
                                      <p:cBhvr>
                                        <p:cTn id="32" dur="1000" fill="hold"/>
                                        <p:tgtEl>
                                          <p:spTgt spid="198"/>
                                        </p:tgtEl>
                                        <p:attrNameLst>
                                          <p:attrName>ppt_w</p:attrName>
                                        </p:attrNameLst>
                                      </p:cBhvr>
                                      <p:tavLst>
                                        <p:tav tm="0">
                                          <p:val>
                                            <p:strVal val="#ppt_w*0.70"/>
                                          </p:val>
                                        </p:tav>
                                        <p:tav tm="100000">
                                          <p:val>
                                            <p:strVal val="#ppt_w"/>
                                          </p:val>
                                        </p:tav>
                                      </p:tavLst>
                                    </p:anim>
                                    <p:anim calcmode="lin" valueType="num">
                                      <p:cBhvr>
                                        <p:cTn id="33" dur="1000" fill="hold"/>
                                        <p:tgtEl>
                                          <p:spTgt spid="198"/>
                                        </p:tgtEl>
                                        <p:attrNameLst>
                                          <p:attrName>ppt_h</p:attrName>
                                        </p:attrNameLst>
                                      </p:cBhvr>
                                      <p:tavLst>
                                        <p:tav tm="0">
                                          <p:val>
                                            <p:strVal val="#ppt_h"/>
                                          </p:val>
                                        </p:tav>
                                        <p:tav tm="100000">
                                          <p:val>
                                            <p:strVal val="#ppt_h"/>
                                          </p:val>
                                        </p:tav>
                                      </p:tavLst>
                                    </p:anim>
                                    <p:animEffect transition="in" filter="fade">
                                      <p:cBhvr>
                                        <p:cTn id="34" dur="1000"/>
                                        <p:tgtEl>
                                          <p:spTgt spid="198"/>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199"/>
                                        </p:tgtEl>
                                        <p:attrNameLst>
                                          <p:attrName>style.visibility</p:attrName>
                                        </p:attrNameLst>
                                      </p:cBhvr>
                                      <p:to>
                                        <p:strVal val="visible"/>
                                      </p:to>
                                    </p:set>
                                    <p:anim calcmode="lin" valueType="num">
                                      <p:cBhvr>
                                        <p:cTn id="37" dur="1000" fill="hold"/>
                                        <p:tgtEl>
                                          <p:spTgt spid="199"/>
                                        </p:tgtEl>
                                        <p:attrNameLst>
                                          <p:attrName>ppt_w</p:attrName>
                                        </p:attrNameLst>
                                      </p:cBhvr>
                                      <p:tavLst>
                                        <p:tav tm="0">
                                          <p:val>
                                            <p:strVal val="#ppt_w*0.70"/>
                                          </p:val>
                                        </p:tav>
                                        <p:tav tm="100000">
                                          <p:val>
                                            <p:strVal val="#ppt_w"/>
                                          </p:val>
                                        </p:tav>
                                      </p:tavLst>
                                    </p:anim>
                                    <p:anim calcmode="lin" valueType="num">
                                      <p:cBhvr>
                                        <p:cTn id="38" dur="1000" fill="hold"/>
                                        <p:tgtEl>
                                          <p:spTgt spid="199"/>
                                        </p:tgtEl>
                                        <p:attrNameLst>
                                          <p:attrName>ppt_h</p:attrName>
                                        </p:attrNameLst>
                                      </p:cBhvr>
                                      <p:tavLst>
                                        <p:tav tm="0">
                                          <p:val>
                                            <p:strVal val="#ppt_h"/>
                                          </p:val>
                                        </p:tav>
                                        <p:tav tm="100000">
                                          <p:val>
                                            <p:strVal val="#ppt_h"/>
                                          </p:val>
                                        </p:tav>
                                      </p:tavLst>
                                    </p:anim>
                                    <p:animEffect transition="in" filter="fade">
                                      <p:cBhvr>
                                        <p:cTn id="39" dur="1000"/>
                                        <p:tgtEl>
                                          <p:spTgt spid="199"/>
                                        </p:tgtEl>
                                      </p:cBhvr>
                                    </p:animEffect>
                                  </p:childTnLst>
                                </p:cTn>
                              </p:par>
                              <p:par>
                                <p:cTn id="40" presetID="9" presetClass="exit" presetSubtype="0" fill="hold" nodeType="withEffect">
                                  <p:stCondLst>
                                    <p:cond delay="0"/>
                                  </p:stCondLst>
                                  <p:childTnLst>
                                    <p:animEffect transition="out" filter="dissolve">
                                      <p:cBhvr>
                                        <p:cTn id="41" dur="2000"/>
                                        <p:tgtEl>
                                          <p:spTgt spid="130"/>
                                        </p:tgtEl>
                                      </p:cBhvr>
                                    </p:animEffect>
                                    <p:set>
                                      <p:cBhvr>
                                        <p:cTn id="42" dur="1" fill="hold">
                                          <p:stCondLst>
                                            <p:cond delay="1999"/>
                                          </p:stCondLst>
                                        </p:cTn>
                                        <p:tgtEl>
                                          <p:spTgt spid="130"/>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P spid="167" grpId="0" animBg="1"/>
      <p:bldP spid="168" grpId="0" animBg="1"/>
      <p:bldP spid="169" grpId="0" animBg="1"/>
      <p:bldP spid="195" grpId="0" animBg="1"/>
      <p:bldP spid="198" grpId="0" animBg="1"/>
      <p:bldP spid="199"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Structured Dagger</a:t>
            </a:r>
            <a:br>
              <a:rPr lang="en-US" dirty="0"/>
            </a:br>
            <a:r>
              <a:rPr lang="en-US" sz="3100" dirty="0"/>
              <a:t>The </a:t>
            </a:r>
            <a:r>
              <a:rPr lang="en-US" sz="3100" dirty="0">
                <a:latin typeface="Consolas" charset="0"/>
                <a:ea typeface="Consolas" charset="0"/>
                <a:cs typeface="Consolas" charset="0"/>
              </a:rPr>
              <a:t>serial</a:t>
            </a:r>
            <a:r>
              <a:rPr lang="en-US" sz="3100" dirty="0"/>
              <a:t> construct</a:t>
            </a:r>
            <a:endParaRPr lang="en-US" dirty="0"/>
          </a:p>
        </p:txBody>
      </p:sp>
      <p:sp>
        <p:nvSpPr>
          <p:cNvPr id="3" name="Content Placeholder 2"/>
          <p:cNvSpPr>
            <a:spLocks noGrp="1"/>
          </p:cNvSpPr>
          <p:nvPr>
            <p:ph idx="1"/>
          </p:nvPr>
        </p:nvSpPr>
        <p:spPr>
          <a:xfrm>
            <a:off x="508000" y="1219201"/>
            <a:ext cx="11074400" cy="2997957"/>
          </a:xfrm>
        </p:spPr>
        <p:txBody>
          <a:bodyPr>
            <a:normAutofit fontScale="85000" lnSpcReduction="10000"/>
          </a:bodyPr>
          <a:lstStyle/>
          <a:p>
            <a:r>
              <a:rPr lang="en-US" dirty="0"/>
              <a:t>The serial construct</a:t>
            </a:r>
          </a:p>
          <a:p>
            <a:pPr lvl="1"/>
            <a:r>
              <a:rPr lang="en-US" dirty="0"/>
              <a:t>A sequential block of C++ code in the .ci file</a:t>
            </a:r>
          </a:p>
          <a:p>
            <a:pPr lvl="1"/>
            <a:r>
              <a:rPr lang="en-US" dirty="0"/>
              <a:t>The keyword </a:t>
            </a:r>
            <a:r>
              <a:rPr lang="en-US" dirty="0">
                <a:latin typeface="Consolas" panose="020B0609020204030204" pitchFamily="49" charset="0"/>
              </a:rPr>
              <a:t>serial</a:t>
            </a:r>
            <a:r>
              <a:rPr lang="en-US" dirty="0"/>
              <a:t> means that the code block will be executed without interruption/preemption, like an entry method</a:t>
            </a:r>
          </a:p>
          <a:p>
            <a:pPr lvl="1"/>
            <a:r>
              <a:rPr lang="en-US" dirty="0"/>
              <a:t>Syntax: </a:t>
            </a:r>
            <a:r>
              <a:rPr lang="en-US" dirty="0">
                <a:latin typeface="Consolas" panose="020B0609020204030204" pitchFamily="49" charset="0"/>
              </a:rPr>
              <a:t>serial &lt;</a:t>
            </a:r>
            <a:r>
              <a:rPr lang="en-US" dirty="0" err="1">
                <a:latin typeface="Consolas" panose="020B0609020204030204" pitchFamily="49" charset="0"/>
              </a:rPr>
              <a:t>optionalString</a:t>
            </a:r>
            <a:r>
              <a:rPr lang="en-US" dirty="0">
                <a:latin typeface="Consolas" panose="020B0609020204030204" pitchFamily="49" charset="0"/>
              </a:rPr>
              <a:t>&gt; { /* C++ code */ }</a:t>
            </a:r>
          </a:p>
          <a:p>
            <a:pPr lvl="1"/>
            <a:r>
              <a:rPr lang="en-US" dirty="0"/>
              <a:t>The </a:t>
            </a:r>
            <a:r>
              <a:rPr lang="en-US" dirty="0">
                <a:latin typeface="Consolas" panose="020B0609020204030204" pitchFamily="49" charset="0"/>
              </a:rPr>
              <a:t>&lt;</a:t>
            </a:r>
            <a:r>
              <a:rPr lang="en-US" dirty="0" err="1">
                <a:latin typeface="Consolas" panose="020B0609020204030204" pitchFamily="49" charset="0"/>
              </a:rPr>
              <a:t>optionalString</a:t>
            </a:r>
            <a:r>
              <a:rPr lang="en-US" dirty="0">
                <a:latin typeface="Consolas" panose="020B0609020204030204" pitchFamily="49" charset="0"/>
              </a:rPr>
              <a:t>&gt;</a:t>
            </a:r>
            <a:r>
              <a:rPr lang="en-US" dirty="0"/>
              <a:t> is used for identifying the serial for performance analysis</a:t>
            </a:r>
          </a:p>
          <a:p>
            <a:pPr lvl="1"/>
            <a:r>
              <a:rPr lang="en-US" dirty="0"/>
              <a:t>Serial blocks can access all members of the class they belong to</a:t>
            </a:r>
          </a:p>
          <a:p>
            <a:r>
              <a:rPr lang="en-US" dirty="0"/>
              <a:t>Examples (.ci file):</a:t>
            </a:r>
          </a:p>
        </p:txBody>
      </p:sp>
      <p:sp>
        <p:nvSpPr>
          <p:cNvPr id="5" name="Content Placeholder 2"/>
          <p:cNvSpPr txBox="1">
            <a:spLocks/>
          </p:cNvSpPr>
          <p:nvPr/>
        </p:nvSpPr>
        <p:spPr>
          <a:xfrm>
            <a:off x="1007275" y="3995216"/>
            <a:ext cx="5093302" cy="2228031"/>
          </a:xfrm>
          <a:prstGeom prst="rect">
            <a:avLst/>
          </a:prstGeom>
          <a:noFill/>
          <a:ln>
            <a:solidFill>
              <a:srgbClr val="292934"/>
            </a:solidFill>
          </a:ln>
        </p:spPr>
        <p:txBody>
          <a:bodyPr vert="horz" lIns="91440" tIns="45720" rIns="91440" bIns="45720" rtlCol="0">
            <a:noAutofit/>
          </a:bodyPr>
          <a:lstStyle>
            <a:lvl1pPr indent="0" defTabSz="914400">
              <a:spcBef>
                <a:spcPct val="20000"/>
              </a:spcBef>
              <a:buFont typeface="Arial" pitchFamily="34" charset="0"/>
              <a:buNone/>
              <a:defRPr sz="2200" baseline="0">
                <a:solidFill>
                  <a:schemeClr val="tx2">
                    <a:lumMod val="50000"/>
                  </a:schemeClr>
                </a:solidFill>
                <a:latin typeface="Consolas"/>
                <a:cs typeface="Consolas"/>
              </a:defRPr>
            </a:lvl1pPr>
            <a:lvl2pPr marL="742950" indent="-285750" defTabSz="914400">
              <a:spcBef>
                <a:spcPct val="20000"/>
              </a:spcBef>
              <a:buFont typeface="Arial" pitchFamily="34" charset="0"/>
              <a:buChar char="–"/>
              <a:defRPr sz="2400" baseline="0"/>
            </a:lvl2pPr>
            <a:lvl3pPr marL="1143000" indent="-228600" defTabSz="914400">
              <a:spcBef>
                <a:spcPct val="20000"/>
              </a:spcBef>
              <a:buFont typeface="Arial" pitchFamily="34" charset="0"/>
              <a:buChar char="•"/>
              <a:defRPr sz="2000" baseline="0"/>
            </a:lvl3pPr>
            <a:lvl4pPr marL="1600200" indent="-228600" defTabSz="914400">
              <a:spcBef>
                <a:spcPct val="20000"/>
              </a:spcBef>
              <a:buFont typeface="Arial" pitchFamily="34" charset="0"/>
              <a:buChar char="–"/>
              <a:defRPr sz="2000" baseline="0"/>
            </a:lvl4pPr>
            <a:lvl5pPr marL="2057400" indent="-228600" defTabSz="914400">
              <a:spcBef>
                <a:spcPct val="20000"/>
              </a:spcBef>
              <a:buFont typeface="Arial" pitchFamily="34" charset="0"/>
              <a:buChar char="»"/>
              <a:defRPr sz="2000" baseline="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sz="2000" b="1" dirty="0"/>
              <a:t>entry</a:t>
            </a:r>
            <a:r>
              <a:rPr lang="en-US" sz="2000" dirty="0"/>
              <a:t> </a:t>
            </a:r>
            <a:r>
              <a:rPr lang="en-US" sz="2000" b="1" dirty="0"/>
              <a:t>void</a:t>
            </a:r>
            <a:r>
              <a:rPr lang="en-US" sz="2000" dirty="0"/>
              <a:t> method1(parameters) {</a:t>
            </a:r>
          </a:p>
          <a:p>
            <a:r>
              <a:rPr lang="en-US" sz="2000" dirty="0"/>
              <a:t>    </a:t>
            </a:r>
            <a:r>
              <a:rPr lang="en-US" sz="2000" b="1" dirty="0"/>
              <a:t>serial</a:t>
            </a:r>
            <a:r>
              <a:rPr lang="en-US" sz="2000" dirty="0"/>
              <a:t> {</a:t>
            </a:r>
          </a:p>
          <a:p>
            <a:r>
              <a:rPr lang="en-US" sz="2000" dirty="0"/>
              <a:t>        </a:t>
            </a:r>
            <a:r>
              <a:rPr lang="en-US" sz="2000" dirty="0" err="1"/>
              <a:t>thisProxy.invokeMethod</a:t>
            </a:r>
            <a:r>
              <a:rPr lang="en-US" sz="2000" dirty="0"/>
              <a:t>(10);   </a:t>
            </a:r>
          </a:p>
          <a:p>
            <a:r>
              <a:rPr lang="en-US" sz="2000" dirty="0"/>
              <a:t>        callSomeFunction();</a:t>
            </a:r>
          </a:p>
          <a:p>
            <a:r>
              <a:rPr lang="en-US" sz="2000" dirty="0"/>
              <a:t>    }</a:t>
            </a:r>
          </a:p>
          <a:p>
            <a:r>
              <a:rPr lang="en-US" sz="2000" dirty="0"/>
              <a:t>};</a:t>
            </a:r>
          </a:p>
        </p:txBody>
      </p:sp>
      <p:sp>
        <p:nvSpPr>
          <p:cNvPr id="6" name="Content Placeholder 2"/>
          <p:cNvSpPr txBox="1">
            <a:spLocks/>
          </p:cNvSpPr>
          <p:nvPr/>
        </p:nvSpPr>
        <p:spPr>
          <a:xfrm>
            <a:off x="6237026" y="3995215"/>
            <a:ext cx="4716060" cy="2228031"/>
          </a:xfrm>
          <a:prstGeom prst="rect">
            <a:avLst/>
          </a:prstGeom>
          <a:noFill/>
          <a:ln>
            <a:solidFill>
              <a:srgbClr val="292934"/>
            </a:solidFill>
          </a:ln>
        </p:spPr>
        <p:txBody>
          <a:bodyPr vert="horz" lIns="91440" tIns="45720" rIns="91440" bIns="45720" rtlCol="0">
            <a:noAutofit/>
          </a:bodyPr>
          <a:lstStyle>
            <a:defPPr>
              <a:defRPr lang="en-US"/>
            </a:defPPr>
            <a:lvl1pPr indent="0" defTabSz="914400">
              <a:spcBef>
                <a:spcPct val="20000"/>
              </a:spcBef>
              <a:buFont typeface="Arial" pitchFamily="34" charset="0"/>
              <a:buNone/>
              <a:defRPr sz="2200" baseline="0">
                <a:solidFill>
                  <a:schemeClr val="tx2">
                    <a:lumMod val="50000"/>
                  </a:schemeClr>
                </a:solidFill>
                <a:latin typeface="Consolas"/>
                <a:cs typeface="Consolas"/>
              </a:defRPr>
            </a:lvl1pPr>
            <a:lvl2pPr marL="742950" indent="-285750" defTabSz="914400">
              <a:spcBef>
                <a:spcPct val="20000"/>
              </a:spcBef>
              <a:buFont typeface="Arial" pitchFamily="34" charset="0"/>
              <a:buChar char="–"/>
              <a:defRPr sz="2400" baseline="0"/>
            </a:lvl2pPr>
            <a:lvl3pPr marL="1143000" indent="-228600" defTabSz="914400">
              <a:spcBef>
                <a:spcPct val="20000"/>
              </a:spcBef>
              <a:buFont typeface="Arial" pitchFamily="34" charset="0"/>
              <a:buChar char="•"/>
              <a:defRPr sz="2000" baseline="0"/>
            </a:lvl3pPr>
            <a:lvl4pPr marL="1600200" indent="-228600" defTabSz="914400">
              <a:spcBef>
                <a:spcPct val="20000"/>
              </a:spcBef>
              <a:buFont typeface="Arial" pitchFamily="34" charset="0"/>
              <a:buChar char="–"/>
              <a:defRPr sz="2000" baseline="0"/>
            </a:lvl4pPr>
            <a:lvl5pPr marL="2057400" indent="-228600" defTabSz="914400">
              <a:spcBef>
                <a:spcPct val="20000"/>
              </a:spcBef>
              <a:buFont typeface="Arial" pitchFamily="34" charset="0"/>
              <a:buChar char="»"/>
              <a:defRPr sz="2000" baseline="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sz="2000" b="1" dirty="0"/>
              <a:t>entry</a:t>
            </a:r>
            <a:r>
              <a:rPr lang="en-US" sz="2000" dirty="0"/>
              <a:t> </a:t>
            </a:r>
            <a:r>
              <a:rPr lang="en-US" sz="2000" b="1" dirty="0"/>
              <a:t>void</a:t>
            </a:r>
            <a:r>
              <a:rPr lang="en-US" sz="2000" dirty="0"/>
              <a:t> method2(parameters) {</a:t>
            </a:r>
          </a:p>
          <a:p>
            <a:r>
              <a:rPr lang="en-US" sz="2000" dirty="0"/>
              <a:t>    </a:t>
            </a:r>
            <a:r>
              <a:rPr lang="en-US" sz="2000" b="1" dirty="0"/>
              <a:t>serial</a:t>
            </a:r>
            <a:r>
              <a:rPr lang="en-US" sz="2000" dirty="0"/>
              <a:t> “</a:t>
            </a:r>
            <a:r>
              <a:rPr lang="en-US" sz="2000" dirty="0" err="1"/>
              <a:t>setValue</a:t>
            </a:r>
            <a:r>
              <a:rPr lang="en-US" sz="2000" dirty="0"/>
              <a:t>” {</a:t>
            </a:r>
          </a:p>
          <a:p>
            <a:r>
              <a:rPr lang="en-US" sz="2000" dirty="0"/>
              <a:t>        value = 10;</a:t>
            </a:r>
          </a:p>
          <a:p>
            <a:r>
              <a:rPr lang="en-US" sz="2000" dirty="0"/>
              <a:t>    }</a:t>
            </a:r>
          </a:p>
          <a:p>
            <a:r>
              <a:rPr lang="en-US" sz="2000" dirty="0"/>
              <a:t>};</a:t>
            </a:r>
          </a:p>
        </p:txBody>
      </p:sp>
      <p:sp>
        <p:nvSpPr>
          <p:cNvPr id="9" name="Date Placeholder 3">
            <a:extLst>
              <a:ext uri="{FF2B5EF4-FFF2-40B4-BE49-F238E27FC236}">
                <a16:creationId xmlns="" xmlns:a16="http://schemas.microsoft.com/office/drawing/2014/main" id="{23248A0D-AFD4-46CF-94AF-672A4F63C4F5}"/>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0" name="Slide Number Placeholder 5">
            <a:extLst>
              <a:ext uri="{FF2B5EF4-FFF2-40B4-BE49-F238E27FC236}">
                <a16:creationId xmlns="" xmlns:a16="http://schemas.microsoft.com/office/drawing/2014/main" id="{ED6A2110-5F35-401B-B43F-C13870E7EACB}"/>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solidFill>
                  <a:schemeClr val="bg1">
                    <a:lumMod val="50000"/>
                  </a:schemeClr>
                </a:solidFill>
                <a:latin typeface="Calibri" panose="020F0502020204030204" pitchFamily="34" charset="0"/>
                <a:cs typeface="Calibri" panose="020F0502020204030204" pitchFamily="34" charset="0"/>
              </a:rPr>
              <a:pPr/>
              <a:t>120</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1" name="Footer Placeholder 4">
            <a:extLst>
              <a:ext uri="{FF2B5EF4-FFF2-40B4-BE49-F238E27FC236}">
                <a16:creationId xmlns="" xmlns:a16="http://schemas.microsoft.com/office/drawing/2014/main" id="{DE63FFB4-ECB4-48EA-9A2E-9E8A2F2CF8A7}"/>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2602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Structured Dagger</a:t>
            </a:r>
            <a:br>
              <a:rPr lang="en-US" dirty="0"/>
            </a:br>
            <a:r>
              <a:rPr lang="en-US" sz="3100" dirty="0"/>
              <a:t>The implicit sequence construct</a:t>
            </a:r>
            <a:endParaRPr lang="en-US" dirty="0"/>
          </a:p>
        </p:txBody>
      </p:sp>
      <p:sp>
        <p:nvSpPr>
          <p:cNvPr id="3" name="Content Placeholder 2"/>
          <p:cNvSpPr>
            <a:spLocks noGrp="1"/>
          </p:cNvSpPr>
          <p:nvPr>
            <p:ph idx="1"/>
          </p:nvPr>
        </p:nvSpPr>
        <p:spPr>
          <a:xfrm>
            <a:off x="508000" y="3353669"/>
            <a:ext cx="11074400" cy="2772495"/>
          </a:xfrm>
        </p:spPr>
        <p:txBody>
          <a:bodyPr>
            <a:normAutofit/>
          </a:bodyPr>
          <a:lstStyle/>
          <a:p>
            <a:r>
              <a:rPr lang="en-US" dirty="0"/>
              <a:t>Sequence:</a:t>
            </a:r>
          </a:p>
          <a:p>
            <a:pPr lvl="1"/>
            <a:r>
              <a:rPr lang="en-US" dirty="0"/>
              <a:t>Sequentially execute </a:t>
            </a:r>
            <a:r>
              <a:rPr lang="en-US" i="1" dirty="0"/>
              <a:t>/* </a:t>
            </a:r>
            <a:r>
              <a:rPr lang="en-US" i="1" dirty="0">
                <a:latin typeface="Consolas" charset="0"/>
                <a:ea typeface="Consolas" charset="0"/>
                <a:cs typeface="Consolas" charset="0"/>
              </a:rPr>
              <a:t>block1</a:t>
            </a:r>
            <a:r>
              <a:rPr lang="en-US" i="1" dirty="0"/>
              <a:t> */</a:t>
            </a:r>
          </a:p>
          <a:p>
            <a:pPr lvl="1"/>
            <a:r>
              <a:rPr lang="en-US" dirty="0"/>
              <a:t>Wait for </a:t>
            </a:r>
            <a:r>
              <a:rPr lang="en-US" dirty="0">
                <a:latin typeface="Consolas" charset="0"/>
                <a:ea typeface="Consolas" charset="0"/>
                <a:cs typeface="Consolas" charset="0"/>
              </a:rPr>
              <a:t>entryMethod1</a:t>
            </a:r>
            <a:r>
              <a:rPr lang="en-US" dirty="0"/>
              <a:t> to arrive, if it has not, return control back to the Charm++ scheduler, otherwise, execute </a:t>
            </a:r>
            <a:r>
              <a:rPr lang="en-US" i="1" dirty="0"/>
              <a:t>/* </a:t>
            </a:r>
            <a:r>
              <a:rPr lang="en-US" i="1" dirty="0">
                <a:latin typeface="Consolas" charset="0"/>
                <a:ea typeface="Consolas" charset="0"/>
                <a:cs typeface="Consolas" charset="0"/>
              </a:rPr>
              <a:t>block2</a:t>
            </a:r>
            <a:r>
              <a:rPr lang="en-US" i="1" dirty="0"/>
              <a:t> */</a:t>
            </a:r>
          </a:p>
          <a:p>
            <a:pPr lvl="1"/>
            <a:r>
              <a:rPr lang="en-US" dirty="0"/>
              <a:t>Wait for </a:t>
            </a:r>
            <a:r>
              <a:rPr lang="en-US" dirty="0">
                <a:latin typeface="Consolas" charset="0"/>
                <a:ea typeface="Consolas" charset="0"/>
                <a:cs typeface="Consolas" charset="0"/>
              </a:rPr>
              <a:t>entryMethod2</a:t>
            </a:r>
            <a:r>
              <a:rPr lang="en-US" dirty="0"/>
              <a:t> to arrive, if it has not, return control back to the Charm++ scheduler, otherwise, execute </a:t>
            </a:r>
            <a:r>
              <a:rPr lang="en-US" i="1" dirty="0"/>
              <a:t>/* </a:t>
            </a:r>
            <a:r>
              <a:rPr lang="en-US" i="1" dirty="0">
                <a:latin typeface="Consolas" charset="0"/>
                <a:ea typeface="Consolas" charset="0"/>
                <a:cs typeface="Consolas" charset="0"/>
              </a:rPr>
              <a:t>block3</a:t>
            </a:r>
            <a:r>
              <a:rPr lang="en-US" i="1" dirty="0"/>
              <a:t> */</a:t>
            </a:r>
          </a:p>
          <a:p>
            <a:endParaRPr lang="en-US" dirty="0"/>
          </a:p>
        </p:txBody>
      </p:sp>
      <p:sp>
        <p:nvSpPr>
          <p:cNvPr id="5" name="Content Placeholder 2"/>
          <p:cNvSpPr txBox="1">
            <a:spLocks/>
          </p:cNvSpPr>
          <p:nvPr/>
        </p:nvSpPr>
        <p:spPr>
          <a:xfrm>
            <a:off x="1785865" y="1464239"/>
            <a:ext cx="8615360" cy="1889430"/>
          </a:xfrm>
          <a:prstGeom prst="rect">
            <a:avLst/>
          </a:prstGeom>
          <a:noFill/>
          <a:ln>
            <a:solidFill>
              <a:srgbClr val="292934"/>
            </a:solidFill>
          </a:ln>
        </p:spPr>
        <p:txBody>
          <a:bodyPr vert="horz" lIns="91440" tIns="45720" rIns="91440" bIns="45720" rtlCol="0">
            <a:noAutofit/>
          </a:bodyPr>
          <a:lstStyle>
            <a:defPPr>
              <a:defRPr lang="en-US"/>
            </a:defPPr>
            <a:lvl1pPr indent="0" defTabSz="914400">
              <a:spcBef>
                <a:spcPct val="20000"/>
              </a:spcBef>
              <a:buFont typeface="Arial" pitchFamily="34" charset="0"/>
              <a:buNone/>
              <a:defRPr sz="2400" b="1" baseline="0">
                <a:solidFill>
                  <a:schemeClr val="tx2">
                    <a:lumMod val="50000"/>
                  </a:schemeClr>
                </a:solidFill>
                <a:latin typeface="Consolas"/>
                <a:cs typeface="Consolas"/>
              </a:defRPr>
            </a:lvl1pPr>
            <a:lvl2pPr marL="742950" indent="-285750" defTabSz="914400">
              <a:spcBef>
                <a:spcPct val="20000"/>
              </a:spcBef>
              <a:buFont typeface="Arial" pitchFamily="34" charset="0"/>
              <a:buChar char="–"/>
              <a:defRPr sz="2400" baseline="0"/>
            </a:lvl2pPr>
            <a:lvl3pPr marL="1143000" indent="-228600" defTabSz="914400">
              <a:spcBef>
                <a:spcPct val="20000"/>
              </a:spcBef>
              <a:buFont typeface="Arial" pitchFamily="34" charset="0"/>
              <a:buChar char="•"/>
              <a:defRPr sz="2000" baseline="0"/>
            </a:lvl3pPr>
            <a:lvl4pPr marL="1600200" indent="-228600" defTabSz="914400">
              <a:spcBef>
                <a:spcPct val="20000"/>
              </a:spcBef>
              <a:buFont typeface="Arial" pitchFamily="34" charset="0"/>
              <a:buChar char="–"/>
              <a:defRPr sz="2000" baseline="0"/>
            </a:lvl4pPr>
            <a:lvl5pPr marL="2057400" indent="-228600" defTabSz="914400">
              <a:spcBef>
                <a:spcPct val="20000"/>
              </a:spcBef>
              <a:buFont typeface="Arial" pitchFamily="34" charset="0"/>
              <a:buChar char="»"/>
              <a:defRPr sz="2000" baseline="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sz="2000" dirty="0"/>
              <a:t>entry</a:t>
            </a:r>
            <a:r>
              <a:rPr lang="en-US" sz="2000" b="0" dirty="0"/>
              <a:t> </a:t>
            </a:r>
            <a:r>
              <a:rPr lang="en-US" sz="2000" dirty="0"/>
              <a:t>void</a:t>
            </a:r>
            <a:r>
              <a:rPr lang="en-US" sz="2000" b="0" dirty="0"/>
              <a:t> someMethod() {</a:t>
            </a:r>
          </a:p>
          <a:p>
            <a:r>
              <a:rPr lang="en-US" sz="2000" b="0" dirty="0"/>
              <a:t>    </a:t>
            </a:r>
            <a:r>
              <a:rPr lang="en-US" sz="2000" dirty="0"/>
              <a:t>serial</a:t>
            </a:r>
            <a:r>
              <a:rPr lang="en-US" sz="2000" b="0" dirty="0"/>
              <a:t> { </a:t>
            </a:r>
            <a:r>
              <a:rPr lang="en-US" sz="2000" b="0" i="1" dirty="0"/>
              <a:t>/∗ block1 ∗/ </a:t>
            </a:r>
            <a:r>
              <a:rPr lang="en-US" sz="2000" b="0" dirty="0"/>
              <a:t>}</a:t>
            </a:r>
          </a:p>
          <a:p>
            <a:r>
              <a:rPr lang="en-US" sz="2000" b="0" dirty="0"/>
              <a:t>    </a:t>
            </a:r>
            <a:r>
              <a:rPr lang="en-US" sz="2000" dirty="0"/>
              <a:t>when</a:t>
            </a:r>
            <a:r>
              <a:rPr lang="en-US" sz="2000" b="0" dirty="0"/>
              <a:t> entryMethod1(parameters) </a:t>
            </a:r>
            <a:r>
              <a:rPr lang="en-US" sz="2000" dirty="0"/>
              <a:t>serial</a:t>
            </a:r>
            <a:r>
              <a:rPr lang="en-US" sz="2000" b="0" dirty="0"/>
              <a:t> { </a:t>
            </a:r>
            <a:r>
              <a:rPr lang="en-US" sz="2000" b="0" i="1" dirty="0"/>
              <a:t>/∗ block2 ∗/</a:t>
            </a:r>
            <a:r>
              <a:rPr lang="en-US" sz="2000" b="0" dirty="0"/>
              <a:t> }</a:t>
            </a:r>
          </a:p>
          <a:p>
            <a:r>
              <a:rPr lang="en-US" sz="2000" b="0" dirty="0"/>
              <a:t>    </a:t>
            </a:r>
            <a:r>
              <a:rPr lang="en-US" sz="2000" dirty="0"/>
              <a:t>when</a:t>
            </a:r>
            <a:r>
              <a:rPr lang="en-US" sz="2000" b="0" dirty="0"/>
              <a:t> entryMethod2(parameters) </a:t>
            </a:r>
            <a:r>
              <a:rPr lang="en-US" sz="2000" dirty="0"/>
              <a:t>serial</a:t>
            </a:r>
            <a:r>
              <a:rPr lang="en-US" sz="2000" b="0" dirty="0"/>
              <a:t> { </a:t>
            </a:r>
            <a:r>
              <a:rPr lang="en-US" sz="2000" b="0" i="1" dirty="0"/>
              <a:t>/∗ block3 ∗/ </a:t>
            </a:r>
            <a:r>
              <a:rPr lang="en-US" sz="2000" b="0" dirty="0"/>
              <a:t>}</a:t>
            </a:r>
          </a:p>
          <a:p>
            <a:r>
              <a:rPr lang="en-US" sz="2000" b="0" dirty="0"/>
              <a:t>};</a:t>
            </a:r>
          </a:p>
        </p:txBody>
      </p:sp>
      <p:sp>
        <p:nvSpPr>
          <p:cNvPr id="8" name="Date Placeholder 3">
            <a:extLst>
              <a:ext uri="{FF2B5EF4-FFF2-40B4-BE49-F238E27FC236}">
                <a16:creationId xmlns="" xmlns:a16="http://schemas.microsoft.com/office/drawing/2014/main" id="{51EB01C4-2009-4D8A-9F0A-2FFEF3165AD9}"/>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 xmlns:a16="http://schemas.microsoft.com/office/drawing/2014/main" id="{5866AF5E-6C3D-44F4-A215-05CEE5E98952}"/>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solidFill>
                  <a:schemeClr val="bg1">
                    <a:lumMod val="50000"/>
                  </a:schemeClr>
                </a:solidFill>
                <a:latin typeface="Calibri" panose="020F0502020204030204" pitchFamily="34" charset="0"/>
                <a:cs typeface="Calibri" panose="020F0502020204030204" pitchFamily="34" charset="0"/>
              </a:rPr>
              <a:pPr/>
              <a:t>121</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0" name="Footer Placeholder 4">
            <a:extLst>
              <a:ext uri="{FF2B5EF4-FFF2-40B4-BE49-F238E27FC236}">
                <a16:creationId xmlns="" xmlns:a16="http://schemas.microsoft.com/office/drawing/2014/main" id="{467BE45D-07CF-4151-9F2B-A7F86DA89A39}"/>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5030181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Structured Dagger</a:t>
            </a:r>
            <a:br>
              <a:rPr lang="en-US" dirty="0"/>
            </a:br>
            <a:r>
              <a:rPr lang="en-US" sz="3100" dirty="0"/>
              <a:t>The when construct: waiting for multiple invocations</a:t>
            </a:r>
          </a:p>
        </p:txBody>
      </p:sp>
      <p:sp>
        <p:nvSpPr>
          <p:cNvPr id="3" name="Content Placeholder 2"/>
          <p:cNvSpPr>
            <a:spLocks noGrp="1"/>
          </p:cNvSpPr>
          <p:nvPr>
            <p:ph idx="1"/>
          </p:nvPr>
        </p:nvSpPr>
        <p:spPr/>
        <p:txBody>
          <a:bodyPr/>
          <a:lstStyle/>
          <a:p>
            <a:endParaRPr lang="en-US" dirty="0"/>
          </a:p>
          <a:p>
            <a:r>
              <a:rPr lang="en-US" dirty="0"/>
              <a:t>Execute </a:t>
            </a:r>
            <a:r>
              <a:rPr lang="en-US" dirty="0">
                <a:latin typeface="Consolas" panose="020B0609020204030204" pitchFamily="49" charset="0"/>
              </a:rPr>
              <a:t>SDAG</a:t>
            </a:r>
            <a:r>
              <a:rPr lang="en-US" dirty="0">
                <a:latin typeface="Consolas" panose="020B0609020204030204" pitchFamily="49" charset="0"/>
                <a:ea typeface="Consolas" charset="0"/>
                <a:cs typeface="Consolas" charset="0"/>
              </a:rPr>
              <a:t>_CODE</a:t>
            </a:r>
            <a:r>
              <a:rPr lang="en-US" dirty="0">
                <a:latin typeface="Consolas" panose="020B0609020204030204" pitchFamily="49" charset="0"/>
              </a:rPr>
              <a:t> </a:t>
            </a:r>
            <a:r>
              <a:rPr lang="en-US" dirty="0"/>
              <a:t>when </a:t>
            </a:r>
            <a:r>
              <a:rPr lang="en-US" dirty="0">
                <a:latin typeface="Consolas" charset="0"/>
                <a:ea typeface="Consolas" charset="0"/>
                <a:cs typeface="Consolas" charset="0"/>
              </a:rPr>
              <a:t>method1</a:t>
            </a:r>
            <a:r>
              <a:rPr lang="en-US" dirty="0"/>
              <a:t> and </a:t>
            </a:r>
            <a:r>
              <a:rPr lang="en-US" dirty="0">
                <a:latin typeface="Consolas" charset="0"/>
                <a:ea typeface="Consolas" charset="0"/>
                <a:cs typeface="Consolas" charset="0"/>
              </a:rPr>
              <a:t>method2</a:t>
            </a:r>
            <a:r>
              <a:rPr lang="en-US" dirty="0"/>
              <a:t> arrive</a:t>
            </a:r>
          </a:p>
          <a:p>
            <a:endParaRPr lang="en-US" dirty="0"/>
          </a:p>
          <a:p>
            <a:endParaRPr lang="en-US" dirty="0"/>
          </a:p>
          <a:p>
            <a:endParaRPr lang="en-US" dirty="0"/>
          </a:p>
          <a:p>
            <a:r>
              <a:rPr lang="en-US" dirty="0"/>
              <a:t>Which is semantically the same as this:</a:t>
            </a:r>
          </a:p>
        </p:txBody>
      </p:sp>
      <p:sp>
        <p:nvSpPr>
          <p:cNvPr id="6" name="Content Placeholder 2"/>
          <p:cNvSpPr txBox="1">
            <a:spLocks/>
          </p:cNvSpPr>
          <p:nvPr/>
        </p:nvSpPr>
        <p:spPr>
          <a:xfrm>
            <a:off x="1785865" y="2491245"/>
            <a:ext cx="8615360" cy="917702"/>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12700">
              <a:lnSpc>
                <a:spcPct val="120000"/>
              </a:lnSpc>
              <a:spcBef>
                <a:spcPts val="0"/>
              </a:spcBef>
            </a:pPr>
            <a:endParaRPr lang="en-US" i="1" dirty="0">
              <a:latin typeface="Courier"/>
              <a:cs typeface="Courier"/>
            </a:endParaRPr>
          </a:p>
        </p:txBody>
      </p:sp>
      <p:sp>
        <p:nvSpPr>
          <p:cNvPr id="7" name="Content Placeholder 2"/>
          <p:cNvSpPr txBox="1">
            <a:spLocks/>
          </p:cNvSpPr>
          <p:nvPr/>
        </p:nvSpPr>
        <p:spPr>
          <a:xfrm>
            <a:off x="1908695" y="2394213"/>
            <a:ext cx="8615359" cy="1139059"/>
          </a:xfrm>
          <a:prstGeom prst="rect">
            <a:avLst/>
          </a:prstGeom>
          <a:noFill/>
          <a:ln>
            <a:solidFill>
              <a:srgbClr val="292934"/>
            </a:solidFill>
          </a:ln>
        </p:spPr>
        <p:txBody>
          <a:bodyPr vert="horz" lIns="91440" tIns="45720" rIns="91440" bIns="45720" rtlCol="0">
            <a:noAutofit/>
          </a:bodyPr>
          <a:lstStyle>
            <a:defPPr>
              <a:defRPr lang="en-US"/>
            </a:defPPr>
            <a:lvl1pPr indent="0" defTabSz="914400">
              <a:spcBef>
                <a:spcPct val="20000"/>
              </a:spcBef>
              <a:buFont typeface="Arial" pitchFamily="34" charset="0"/>
              <a:buNone/>
              <a:defRPr sz="2000" b="1" baseline="0">
                <a:solidFill>
                  <a:schemeClr val="tx2">
                    <a:lumMod val="50000"/>
                  </a:schemeClr>
                </a:solidFill>
                <a:latin typeface="Consolas"/>
                <a:cs typeface="Consolas"/>
              </a:defRPr>
            </a:lvl1pPr>
            <a:lvl2pPr marL="742950" indent="-285750" defTabSz="914400">
              <a:spcBef>
                <a:spcPct val="20000"/>
              </a:spcBef>
              <a:buFont typeface="Arial" pitchFamily="34" charset="0"/>
              <a:buChar char="–"/>
              <a:defRPr sz="2400" baseline="0"/>
            </a:lvl2pPr>
            <a:lvl3pPr marL="1143000" indent="-228600" defTabSz="914400">
              <a:spcBef>
                <a:spcPct val="20000"/>
              </a:spcBef>
              <a:buFont typeface="Arial" pitchFamily="34" charset="0"/>
              <a:buChar char="•"/>
              <a:defRPr sz="2000" baseline="0"/>
            </a:lvl3pPr>
            <a:lvl4pPr marL="1600200" indent="-228600" defTabSz="914400">
              <a:spcBef>
                <a:spcPct val="20000"/>
              </a:spcBef>
              <a:buFont typeface="Arial" pitchFamily="34" charset="0"/>
              <a:buChar char="–"/>
              <a:defRPr sz="2000" baseline="0"/>
            </a:lvl4pPr>
            <a:lvl5pPr marL="2057400" indent="-228600" defTabSz="914400">
              <a:spcBef>
                <a:spcPct val="20000"/>
              </a:spcBef>
              <a:buFont typeface="Arial" pitchFamily="34" charset="0"/>
              <a:buChar char="»"/>
              <a:defRPr sz="2000" baseline="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b="0" dirty="0">
                <a:latin typeface="Consolas" panose="020B0609020204030204" pitchFamily="49" charset="0"/>
              </a:rPr>
              <a:t>    </a:t>
            </a:r>
            <a:r>
              <a:rPr lang="en-US" dirty="0">
                <a:latin typeface="Consolas" panose="020B0609020204030204" pitchFamily="49" charset="0"/>
              </a:rPr>
              <a:t>when</a:t>
            </a:r>
            <a:r>
              <a:rPr lang="en-US" b="0" dirty="0">
                <a:latin typeface="Consolas" panose="020B0609020204030204" pitchFamily="49" charset="0"/>
              </a:rPr>
              <a:t> method1(</a:t>
            </a:r>
            <a:r>
              <a:rPr lang="en-US" dirty="0" err="1">
                <a:latin typeface="Consolas" panose="020B0609020204030204" pitchFamily="49" charset="0"/>
              </a:rPr>
              <a:t>int</a:t>
            </a:r>
            <a:r>
              <a:rPr lang="en-US" dirty="0">
                <a:latin typeface="Consolas" panose="020B0609020204030204" pitchFamily="49" charset="0"/>
              </a:rPr>
              <a:t> </a:t>
            </a:r>
            <a:r>
              <a:rPr lang="en-US" b="0" dirty="0">
                <a:latin typeface="Consolas" panose="020B0609020204030204" pitchFamily="49" charset="0"/>
              </a:rPr>
              <a:t>param1, </a:t>
            </a:r>
            <a:r>
              <a:rPr lang="en-US" dirty="0">
                <a:latin typeface="Consolas" panose="020B0609020204030204" pitchFamily="49" charset="0"/>
              </a:rPr>
              <a:t>int</a:t>
            </a:r>
            <a:r>
              <a:rPr lang="en-US" b="0" dirty="0">
                <a:latin typeface="Consolas" panose="020B0609020204030204" pitchFamily="49" charset="0"/>
              </a:rPr>
              <a:t> param2),</a:t>
            </a:r>
          </a:p>
          <a:p>
            <a:r>
              <a:rPr lang="en-US" b="0" dirty="0">
                <a:latin typeface="Consolas" panose="020B0609020204030204" pitchFamily="49" charset="0"/>
              </a:rPr>
              <a:t>         method2(</a:t>
            </a:r>
            <a:r>
              <a:rPr lang="en-US" dirty="0">
                <a:latin typeface="Consolas" panose="020B0609020204030204" pitchFamily="49" charset="0"/>
              </a:rPr>
              <a:t>bool </a:t>
            </a:r>
            <a:r>
              <a:rPr lang="en-US" b="0" dirty="0">
                <a:latin typeface="Consolas" panose="020B0609020204030204" pitchFamily="49" charset="0"/>
              </a:rPr>
              <a:t>param3)</a:t>
            </a:r>
          </a:p>
          <a:p>
            <a:r>
              <a:rPr lang="en-US" b="0" dirty="0">
                <a:latin typeface="Consolas" panose="020B0609020204030204" pitchFamily="49" charset="0"/>
              </a:rPr>
              <a:t> 	</a:t>
            </a:r>
            <a:r>
              <a:rPr lang="en-US" b="0" i="1" dirty="0">
                <a:latin typeface="Consolas" panose="020B0609020204030204" pitchFamily="49" charset="0"/>
              </a:rPr>
              <a:t>SDAG_CODE</a:t>
            </a:r>
          </a:p>
        </p:txBody>
      </p:sp>
      <p:sp>
        <p:nvSpPr>
          <p:cNvPr id="9" name="Content Placeholder 2"/>
          <p:cNvSpPr txBox="1">
            <a:spLocks/>
          </p:cNvSpPr>
          <p:nvPr/>
        </p:nvSpPr>
        <p:spPr>
          <a:xfrm>
            <a:off x="1908695" y="4405453"/>
            <a:ext cx="8615359" cy="1531321"/>
          </a:xfrm>
          <a:prstGeom prst="rect">
            <a:avLst/>
          </a:prstGeom>
          <a:noFill/>
          <a:ln>
            <a:solidFill>
              <a:srgbClr val="292934"/>
            </a:solidFill>
          </a:ln>
        </p:spPr>
        <p:txBody>
          <a:bodyPr vert="horz" lIns="91440" tIns="45720" rIns="91440" bIns="45720" rtlCol="0">
            <a:noAutofit/>
          </a:bodyPr>
          <a:lstStyle>
            <a:defPPr>
              <a:defRPr lang="en-US"/>
            </a:defPPr>
            <a:lvl1pPr indent="0" defTabSz="914400">
              <a:spcBef>
                <a:spcPct val="20000"/>
              </a:spcBef>
              <a:buFont typeface="Arial" pitchFamily="34" charset="0"/>
              <a:buNone/>
              <a:defRPr sz="2000" b="0" baseline="0">
                <a:solidFill>
                  <a:schemeClr val="tx2">
                    <a:lumMod val="50000"/>
                  </a:schemeClr>
                </a:solidFill>
                <a:latin typeface="Consolas"/>
                <a:cs typeface="Consolas"/>
              </a:defRPr>
            </a:lvl1pPr>
            <a:lvl2pPr marL="742950" indent="-285750" defTabSz="914400">
              <a:spcBef>
                <a:spcPct val="20000"/>
              </a:spcBef>
              <a:buFont typeface="Arial" pitchFamily="34" charset="0"/>
              <a:buChar char="–"/>
              <a:defRPr sz="2400" baseline="0"/>
            </a:lvl2pPr>
            <a:lvl3pPr marL="1143000" indent="-228600" defTabSz="914400">
              <a:spcBef>
                <a:spcPct val="20000"/>
              </a:spcBef>
              <a:buFont typeface="Arial" pitchFamily="34" charset="0"/>
              <a:buChar char="•"/>
              <a:defRPr sz="2000" baseline="0"/>
            </a:lvl3pPr>
            <a:lvl4pPr marL="1600200" indent="-228600" defTabSz="914400">
              <a:spcBef>
                <a:spcPct val="20000"/>
              </a:spcBef>
              <a:buFont typeface="Arial" pitchFamily="34" charset="0"/>
              <a:buChar char="–"/>
              <a:defRPr sz="2000" baseline="0"/>
            </a:lvl4pPr>
            <a:lvl5pPr marL="2057400" indent="-228600" defTabSz="914400">
              <a:spcBef>
                <a:spcPct val="20000"/>
              </a:spcBef>
              <a:buFont typeface="Arial" pitchFamily="34" charset="0"/>
              <a:buChar char="»"/>
              <a:defRPr sz="2000" baseline="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dirty="0">
                <a:latin typeface="Consolas" panose="020B0609020204030204" pitchFamily="49" charset="0"/>
              </a:rPr>
              <a:t>    </a:t>
            </a:r>
            <a:r>
              <a:rPr lang="en-US" b="1" dirty="0">
                <a:latin typeface="Consolas" panose="020B0609020204030204" pitchFamily="49" charset="0"/>
              </a:rPr>
              <a:t>when</a:t>
            </a:r>
            <a:r>
              <a:rPr lang="en-US" dirty="0">
                <a:latin typeface="Consolas" panose="020B0609020204030204" pitchFamily="49" charset="0"/>
              </a:rPr>
              <a:t> myMethod1(</a:t>
            </a:r>
            <a:r>
              <a:rPr lang="en-US" b="1" dirty="0">
                <a:latin typeface="Consolas" panose="020B0609020204030204" pitchFamily="49" charset="0"/>
              </a:rPr>
              <a:t>int </a:t>
            </a:r>
            <a:r>
              <a:rPr lang="en-US" dirty="0">
                <a:latin typeface="Consolas" panose="020B0609020204030204" pitchFamily="49" charset="0"/>
              </a:rPr>
              <a:t>param1, </a:t>
            </a:r>
            <a:r>
              <a:rPr lang="en-US" b="1" dirty="0">
                <a:latin typeface="Consolas" panose="020B0609020204030204" pitchFamily="49" charset="0"/>
              </a:rPr>
              <a:t>int</a:t>
            </a:r>
            <a:r>
              <a:rPr lang="en-US" dirty="0">
                <a:latin typeface="Consolas" panose="020B0609020204030204" pitchFamily="49" charset="0"/>
              </a:rPr>
              <a:t> param2) {</a:t>
            </a:r>
          </a:p>
          <a:p>
            <a:r>
              <a:rPr lang="en-US" dirty="0">
                <a:latin typeface="Consolas" panose="020B0609020204030204" pitchFamily="49" charset="0"/>
              </a:rPr>
              <a:t>        </a:t>
            </a:r>
            <a:r>
              <a:rPr lang="en-US" b="1" dirty="0">
                <a:latin typeface="Consolas" panose="020B0609020204030204" pitchFamily="49" charset="0"/>
              </a:rPr>
              <a:t>when</a:t>
            </a:r>
            <a:r>
              <a:rPr lang="en-US" dirty="0">
                <a:latin typeface="Consolas" panose="020B0609020204030204" pitchFamily="49" charset="0"/>
              </a:rPr>
              <a:t> myMethod2(</a:t>
            </a:r>
            <a:r>
              <a:rPr lang="en-US" b="1" dirty="0">
                <a:latin typeface="Consolas" panose="020B0609020204030204" pitchFamily="49" charset="0"/>
              </a:rPr>
              <a:t>bool </a:t>
            </a:r>
            <a:r>
              <a:rPr lang="en-US" dirty="0">
                <a:latin typeface="Consolas" panose="020B0609020204030204" pitchFamily="49" charset="0"/>
              </a:rPr>
              <a:t>param3) { }</a:t>
            </a:r>
          </a:p>
          <a:p>
            <a:r>
              <a:rPr lang="en-US" dirty="0">
                <a:latin typeface="Consolas" panose="020B0609020204030204" pitchFamily="49" charset="0"/>
              </a:rPr>
              <a:t> 	    </a:t>
            </a:r>
            <a:r>
              <a:rPr lang="en-US" i="1" dirty="0">
                <a:latin typeface="Consolas" panose="020B0609020204030204" pitchFamily="49" charset="0"/>
              </a:rPr>
              <a:t>SDAG_CODE</a:t>
            </a:r>
            <a:endParaRPr lang="en-US" dirty="0">
              <a:latin typeface="Consolas" panose="020B0609020204030204" pitchFamily="49" charset="0"/>
            </a:endParaRPr>
          </a:p>
          <a:p>
            <a:r>
              <a:rPr lang="en-US" dirty="0">
                <a:latin typeface="Consolas" panose="020B0609020204030204" pitchFamily="49" charset="0"/>
              </a:rPr>
              <a:t>    }</a:t>
            </a:r>
          </a:p>
        </p:txBody>
      </p:sp>
      <p:sp>
        <p:nvSpPr>
          <p:cNvPr id="12" name="Date Placeholder 3">
            <a:extLst>
              <a:ext uri="{FF2B5EF4-FFF2-40B4-BE49-F238E27FC236}">
                <a16:creationId xmlns="" xmlns:a16="http://schemas.microsoft.com/office/drawing/2014/main" id="{40D9ABB9-7DD9-4F5C-8ED5-A4858C44047B}"/>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3" name="Slide Number Placeholder 5">
            <a:extLst>
              <a:ext uri="{FF2B5EF4-FFF2-40B4-BE49-F238E27FC236}">
                <a16:creationId xmlns="" xmlns:a16="http://schemas.microsoft.com/office/drawing/2014/main" id="{91B46735-2F02-4AE7-A598-A73DD0F63F8F}"/>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solidFill>
                  <a:schemeClr val="bg1">
                    <a:lumMod val="50000"/>
                  </a:schemeClr>
                </a:solidFill>
                <a:latin typeface="Calibri" panose="020F0502020204030204" pitchFamily="34" charset="0"/>
                <a:cs typeface="Calibri" panose="020F0502020204030204" pitchFamily="34" charset="0"/>
              </a:rPr>
              <a:pPr/>
              <a:t>122</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4" name="Footer Placeholder 4">
            <a:extLst>
              <a:ext uri="{FF2B5EF4-FFF2-40B4-BE49-F238E27FC236}">
                <a16:creationId xmlns="" xmlns:a16="http://schemas.microsoft.com/office/drawing/2014/main" id="{7A13196C-98D2-4EE9-B665-89954590D64E}"/>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39592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Structured Dagger</a:t>
            </a:r>
            <a:br>
              <a:rPr lang="en-US" dirty="0"/>
            </a:br>
            <a:r>
              <a:rPr lang="en-US" sz="3100" dirty="0"/>
              <a:t>Boilerplate</a:t>
            </a:r>
            <a:endParaRPr lang="en-US" dirty="0"/>
          </a:p>
        </p:txBody>
      </p:sp>
      <p:sp>
        <p:nvSpPr>
          <p:cNvPr id="3" name="Content Placeholder 2"/>
          <p:cNvSpPr>
            <a:spLocks noGrp="1"/>
          </p:cNvSpPr>
          <p:nvPr>
            <p:ph idx="1"/>
          </p:nvPr>
        </p:nvSpPr>
        <p:spPr/>
        <p:txBody>
          <a:bodyPr/>
          <a:lstStyle/>
          <a:p>
            <a:r>
              <a:rPr lang="en-US" dirty="0"/>
              <a:t>Structured Dagger can be used in any entry method (except for a constructor)</a:t>
            </a:r>
          </a:p>
          <a:p>
            <a:pPr lvl="1"/>
            <a:r>
              <a:rPr lang="en-US" dirty="0"/>
              <a:t>Can be used in a  </a:t>
            </a:r>
            <a:r>
              <a:rPr lang="en-US" dirty="0" err="1">
                <a:latin typeface="Consolas" charset="0"/>
                <a:ea typeface="Consolas" charset="0"/>
                <a:cs typeface="Consolas" charset="0"/>
              </a:rPr>
              <a:t>mainchare</a:t>
            </a:r>
            <a:r>
              <a:rPr lang="en-US" dirty="0"/>
              <a:t>, </a:t>
            </a:r>
            <a:r>
              <a:rPr lang="en-US" dirty="0">
                <a:latin typeface="Consolas" charset="0"/>
                <a:ea typeface="Consolas" charset="0"/>
                <a:cs typeface="Consolas" charset="0"/>
              </a:rPr>
              <a:t>chare</a:t>
            </a:r>
            <a:r>
              <a:rPr lang="en-US" dirty="0"/>
              <a:t>, or </a:t>
            </a:r>
            <a:r>
              <a:rPr lang="en-US" dirty="0">
                <a:latin typeface="Consolas" charset="0"/>
                <a:ea typeface="Consolas" charset="0"/>
                <a:cs typeface="Consolas" charset="0"/>
              </a:rPr>
              <a:t>array</a:t>
            </a:r>
          </a:p>
          <a:p>
            <a:endParaRPr lang="en-US" dirty="0"/>
          </a:p>
          <a:p>
            <a:r>
              <a:rPr lang="en-US" dirty="0"/>
              <a:t>For any class that has Structured Dagger in it you must insert in the class definition in the .</a:t>
            </a:r>
            <a:r>
              <a:rPr lang="en-US" dirty="0" err="1"/>
              <a:t>cpp</a:t>
            </a:r>
            <a:r>
              <a:rPr lang="en-US" dirty="0"/>
              <a:t> file:</a:t>
            </a:r>
          </a:p>
          <a:p>
            <a:pPr lvl="1"/>
            <a:r>
              <a:rPr lang="en-US" dirty="0"/>
              <a:t>The Structured Dagger macro:   </a:t>
            </a:r>
            <a:r>
              <a:rPr lang="en-US" dirty="0">
                <a:latin typeface="Consolas" charset="0"/>
                <a:ea typeface="Consolas" charset="0"/>
                <a:cs typeface="Consolas" charset="0"/>
              </a:rPr>
              <a:t>[</a:t>
            </a:r>
            <a:r>
              <a:rPr lang="en-US" dirty="0" err="1">
                <a:latin typeface="Consolas" charset="0"/>
                <a:ea typeface="Consolas" charset="0"/>
                <a:cs typeface="Consolas" charset="0"/>
              </a:rPr>
              <a:t>ClassName</a:t>
            </a:r>
            <a:r>
              <a:rPr lang="en-US" dirty="0">
                <a:latin typeface="Consolas" charset="0"/>
                <a:ea typeface="Consolas" charset="0"/>
                <a:cs typeface="Consolas" charset="0"/>
              </a:rPr>
              <a:t>]_SDAG_CODE</a:t>
            </a:r>
          </a:p>
        </p:txBody>
      </p:sp>
      <p:sp>
        <p:nvSpPr>
          <p:cNvPr id="7" name="Date Placeholder 3">
            <a:extLst>
              <a:ext uri="{FF2B5EF4-FFF2-40B4-BE49-F238E27FC236}">
                <a16:creationId xmlns="" xmlns:a16="http://schemas.microsoft.com/office/drawing/2014/main" id="{FB76FF75-0AB1-41FD-A683-3225E99BC45D}"/>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 xmlns:a16="http://schemas.microsoft.com/office/drawing/2014/main" id="{E1A9CED0-5A49-4A57-85FB-14AE70345A4B}"/>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solidFill>
                  <a:schemeClr val="bg1">
                    <a:lumMod val="50000"/>
                  </a:schemeClr>
                </a:solidFill>
                <a:latin typeface="Calibri" panose="020F0502020204030204" pitchFamily="34" charset="0"/>
                <a:cs typeface="Calibri" panose="020F0502020204030204" pitchFamily="34" charset="0"/>
              </a:rPr>
              <a:pPr/>
              <a:t>123</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Footer Placeholder 4">
            <a:extLst>
              <a:ext uri="{FF2B5EF4-FFF2-40B4-BE49-F238E27FC236}">
                <a16:creationId xmlns="" xmlns:a16="http://schemas.microsoft.com/office/drawing/2014/main" id="{713D2F02-6FF1-4963-9AA2-7484B5020B71}"/>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86378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Structured Dagger</a:t>
            </a:r>
            <a:br>
              <a:rPr lang="en-US" dirty="0"/>
            </a:br>
            <a:r>
              <a:rPr lang="en-US" sz="3100" dirty="0"/>
              <a:t>Boilerplate</a:t>
            </a:r>
            <a:endParaRPr lang="en-US" dirty="0"/>
          </a:p>
        </p:txBody>
      </p:sp>
      <p:sp>
        <p:nvSpPr>
          <p:cNvPr id="3" name="Content Placeholder 2"/>
          <p:cNvSpPr>
            <a:spLocks noGrp="1"/>
          </p:cNvSpPr>
          <p:nvPr>
            <p:ph idx="1"/>
          </p:nvPr>
        </p:nvSpPr>
        <p:spPr/>
        <p:txBody>
          <a:bodyPr/>
          <a:lstStyle/>
          <a:p>
            <a:pPr marL="0" indent="0">
              <a:buNone/>
            </a:pPr>
            <a:r>
              <a:rPr lang="en-US" dirty="0"/>
              <a:t>The .ci file:</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The .</a:t>
            </a:r>
            <a:r>
              <a:rPr lang="en-US" dirty="0" err="1"/>
              <a:t>cpp</a:t>
            </a:r>
            <a:r>
              <a:rPr lang="en-US" dirty="0"/>
              <a:t> file:</a:t>
            </a:r>
          </a:p>
        </p:txBody>
      </p:sp>
      <p:sp>
        <p:nvSpPr>
          <p:cNvPr id="5" name="Content Placeholder 2"/>
          <p:cNvSpPr txBox="1">
            <a:spLocks/>
          </p:cNvSpPr>
          <p:nvPr/>
        </p:nvSpPr>
        <p:spPr>
          <a:xfrm>
            <a:off x="3070745" y="1219201"/>
            <a:ext cx="8123714" cy="2578462"/>
          </a:xfrm>
          <a:prstGeom prst="rect">
            <a:avLst/>
          </a:prstGeom>
          <a:noFill/>
          <a:ln>
            <a:solidFill>
              <a:srgbClr val="292934"/>
            </a:solidFill>
          </a:ln>
        </p:spPr>
        <p:txBody>
          <a:bodyPr vert="horz" lIns="91440" tIns="45720" rIns="91440" bIns="45720" rtlCol="0">
            <a:noAutofit/>
          </a:bodyPr>
          <a:lstStyle>
            <a:defPPr>
              <a:defRPr lang="en-US"/>
            </a:defPPr>
            <a:lvl1pPr indent="0" defTabSz="914400">
              <a:spcBef>
                <a:spcPct val="20000"/>
              </a:spcBef>
              <a:buFont typeface="Arial" pitchFamily="34" charset="0"/>
              <a:buNone/>
              <a:defRPr sz="2000" b="0" baseline="0">
                <a:solidFill>
                  <a:schemeClr val="tx2">
                    <a:lumMod val="50000"/>
                  </a:schemeClr>
                </a:solidFill>
                <a:latin typeface="Consolas"/>
                <a:cs typeface="Consolas"/>
              </a:defRPr>
            </a:lvl1pPr>
            <a:lvl2pPr marL="742950" indent="-285750" defTabSz="914400">
              <a:spcBef>
                <a:spcPct val="20000"/>
              </a:spcBef>
              <a:buFont typeface="Arial" pitchFamily="34" charset="0"/>
              <a:buChar char="–"/>
              <a:defRPr sz="2400" baseline="0"/>
            </a:lvl2pPr>
            <a:lvl3pPr marL="1143000" indent="-228600" defTabSz="914400">
              <a:spcBef>
                <a:spcPct val="20000"/>
              </a:spcBef>
              <a:buFont typeface="Arial" pitchFamily="34" charset="0"/>
              <a:buChar char="•"/>
              <a:defRPr sz="2000" baseline="0"/>
            </a:lvl3pPr>
            <a:lvl4pPr marL="1600200" indent="-228600" defTabSz="914400">
              <a:spcBef>
                <a:spcPct val="20000"/>
              </a:spcBef>
              <a:buFont typeface="Arial" pitchFamily="34" charset="0"/>
              <a:buChar char="–"/>
              <a:defRPr sz="2000" baseline="0"/>
            </a:lvl4pPr>
            <a:lvl5pPr marL="2057400" indent="-228600" defTabSz="914400">
              <a:spcBef>
                <a:spcPct val="20000"/>
              </a:spcBef>
              <a:buFont typeface="Arial" pitchFamily="34" charset="0"/>
              <a:buChar char="»"/>
              <a:defRPr sz="2000" baseline="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dirty="0"/>
              <a:t>    [</a:t>
            </a:r>
            <a:r>
              <a:rPr lang="en-US" b="1" dirty="0"/>
              <a:t>mainchare,chare,array</a:t>
            </a:r>
            <a:r>
              <a:rPr lang="en-US" dirty="0"/>
              <a:t>] MyFoo {</a:t>
            </a:r>
          </a:p>
          <a:p>
            <a:r>
              <a:rPr lang="en-US" dirty="0"/>
              <a:t>        …</a:t>
            </a:r>
          </a:p>
          <a:p>
            <a:r>
              <a:rPr lang="en-US" dirty="0"/>
              <a:t>        </a:t>
            </a:r>
            <a:r>
              <a:rPr lang="en-US" b="1" dirty="0"/>
              <a:t>entry</a:t>
            </a:r>
            <a:r>
              <a:rPr lang="en-US" dirty="0"/>
              <a:t> </a:t>
            </a:r>
            <a:r>
              <a:rPr lang="en-US" b="1" dirty="0"/>
              <a:t>void</a:t>
            </a:r>
            <a:r>
              <a:rPr lang="en-US" dirty="0"/>
              <a:t> method(parameters) {</a:t>
            </a:r>
          </a:p>
          <a:p>
            <a:r>
              <a:rPr lang="en-US" dirty="0"/>
              <a:t>            </a:t>
            </a:r>
            <a:r>
              <a:rPr lang="en-US" i="1" dirty="0"/>
              <a:t>// … structured dagger code here …</a:t>
            </a:r>
          </a:p>
          <a:p>
            <a:r>
              <a:rPr lang="en-US" dirty="0"/>
              <a:t>        };</a:t>
            </a:r>
          </a:p>
          <a:p>
            <a:r>
              <a:rPr lang="en-US" dirty="0"/>
              <a:t>        …</a:t>
            </a:r>
          </a:p>
          <a:p>
            <a:r>
              <a:rPr lang="en-US" dirty="0"/>
              <a:t>    }</a:t>
            </a:r>
          </a:p>
        </p:txBody>
      </p:sp>
      <p:sp>
        <p:nvSpPr>
          <p:cNvPr id="6" name="Content Placeholder 2"/>
          <p:cNvSpPr txBox="1">
            <a:spLocks/>
          </p:cNvSpPr>
          <p:nvPr/>
        </p:nvSpPr>
        <p:spPr>
          <a:xfrm>
            <a:off x="3070745" y="4222407"/>
            <a:ext cx="8123713" cy="1903757"/>
          </a:xfrm>
          <a:prstGeom prst="rect">
            <a:avLst/>
          </a:prstGeom>
          <a:noFill/>
          <a:ln>
            <a:solidFill>
              <a:srgbClr val="292934"/>
            </a:solidFill>
          </a:ln>
        </p:spPr>
        <p:txBody>
          <a:bodyPr vert="horz" lIns="91440" tIns="45720" rIns="91440" bIns="45720" rtlCol="0">
            <a:noAutofit/>
          </a:bodyPr>
          <a:lstStyle>
            <a:defPPr>
              <a:defRPr lang="en-US"/>
            </a:defPPr>
            <a:lvl1pPr indent="0" defTabSz="914400">
              <a:spcBef>
                <a:spcPct val="20000"/>
              </a:spcBef>
              <a:buFont typeface="Arial" pitchFamily="34" charset="0"/>
              <a:buNone/>
              <a:defRPr sz="2000" b="0" baseline="0">
                <a:solidFill>
                  <a:schemeClr val="tx2">
                    <a:lumMod val="50000"/>
                  </a:schemeClr>
                </a:solidFill>
                <a:latin typeface="Consolas"/>
                <a:cs typeface="Consolas"/>
              </a:defRPr>
            </a:lvl1pPr>
            <a:lvl2pPr marL="742950" indent="-285750" defTabSz="914400">
              <a:spcBef>
                <a:spcPct val="20000"/>
              </a:spcBef>
              <a:buFont typeface="Arial" pitchFamily="34" charset="0"/>
              <a:buChar char="–"/>
              <a:defRPr sz="2400" baseline="0"/>
            </a:lvl2pPr>
            <a:lvl3pPr marL="1143000" indent="-228600" defTabSz="914400">
              <a:spcBef>
                <a:spcPct val="20000"/>
              </a:spcBef>
              <a:buFont typeface="Arial" pitchFamily="34" charset="0"/>
              <a:buChar char="•"/>
              <a:defRPr sz="2000" baseline="0"/>
            </a:lvl3pPr>
            <a:lvl4pPr marL="1600200" indent="-228600" defTabSz="914400">
              <a:spcBef>
                <a:spcPct val="20000"/>
              </a:spcBef>
              <a:buFont typeface="Arial" pitchFamily="34" charset="0"/>
              <a:buChar char="–"/>
              <a:defRPr sz="2000" baseline="0"/>
            </a:lvl4pPr>
            <a:lvl5pPr marL="2057400" indent="-228600" defTabSz="914400">
              <a:spcBef>
                <a:spcPct val="20000"/>
              </a:spcBef>
              <a:buFont typeface="Arial" pitchFamily="34" charset="0"/>
              <a:buChar char="»"/>
              <a:defRPr sz="2000" baseline="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dirty="0"/>
              <a:t>    </a:t>
            </a:r>
            <a:r>
              <a:rPr lang="en-US" b="1" dirty="0"/>
              <a:t>class</a:t>
            </a:r>
            <a:r>
              <a:rPr lang="en-US" dirty="0"/>
              <a:t> MyFoo : </a:t>
            </a:r>
            <a:r>
              <a:rPr lang="en-US" b="1" dirty="0"/>
              <a:t>public</a:t>
            </a:r>
            <a:r>
              <a:rPr lang="en-US" dirty="0"/>
              <a:t> CBase_MyFoo {</a:t>
            </a:r>
          </a:p>
          <a:p>
            <a:r>
              <a:rPr lang="en-US" dirty="0"/>
              <a:t>        </a:t>
            </a:r>
            <a:r>
              <a:rPr lang="en-US" dirty="0" err="1"/>
              <a:t>MyFoo_SDAG_Code</a:t>
            </a:r>
            <a:r>
              <a:rPr lang="en-US" dirty="0"/>
              <a:t> </a:t>
            </a:r>
            <a:r>
              <a:rPr lang="en-US" i="1" dirty="0"/>
              <a:t>/* insert SDAG macro */</a:t>
            </a:r>
          </a:p>
          <a:p>
            <a:r>
              <a:rPr lang="en-US" dirty="0"/>
              <a:t>    </a:t>
            </a:r>
            <a:r>
              <a:rPr lang="en-US" b="1" dirty="0"/>
              <a:t>public</a:t>
            </a:r>
            <a:r>
              <a:rPr lang="en-US" dirty="0"/>
              <a:t>:</a:t>
            </a:r>
          </a:p>
          <a:p>
            <a:r>
              <a:rPr lang="en-US" dirty="0"/>
              <a:t>        MyFoo() { }</a:t>
            </a:r>
          </a:p>
          <a:p>
            <a:r>
              <a:rPr lang="en-US" dirty="0"/>
              <a:t>    };</a:t>
            </a:r>
          </a:p>
        </p:txBody>
      </p:sp>
      <p:sp>
        <p:nvSpPr>
          <p:cNvPr id="9" name="Date Placeholder 3">
            <a:extLst>
              <a:ext uri="{FF2B5EF4-FFF2-40B4-BE49-F238E27FC236}">
                <a16:creationId xmlns="" xmlns:a16="http://schemas.microsoft.com/office/drawing/2014/main" id="{F693C17F-ACF4-48C6-BD12-14A6995E084D}"/>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0" name="Slide Number Placeholder 5">
            <a:extLst>
              <a:ext uri="{FF2B5EF4-FFF2-40B4-BE49-F238E27FC236}">
                <a16:creationId xmlns="" xmlns:a16="http://schemas.microsoft.com/office/drawing/2014/main" id="{B3E5B49B-956A-456F-961B-5D6C46A987BA}"/>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solidFill>
                  <a:schemeClr val="bg1">
                    <a:lumMod val="50000"/>
                  </a:schemeClr>
                </a:solidFill>
                <a:latin typeface="Calibri" panose="020F0502020204030204" pitchFamily="34" charset="0"/>
                <a:cs typeface="Calibri" panose="020F0502020204030204" pitchFamily="34" charset="0"/>
              </a:rPr>
              <a:pPr/>
              <a:t>124</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1" name="Footer Placeholder 4">
            <a:extLst>
              <a:ext uri="{FF2B5EF4-FFF2-40B4-BE49-F238E27FC236}">
                <a16:creationId xmlns="" xmlns:a16="http://schemas.microsoft.com/office/drawing/2014/main" id="{9F0CD132-9AEA-4CC1-BFB3-78A3642DBC6A}"/>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11651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Fibonacci with Structured Dagger</a:t>
            </a:r>
            <a:endParaRPr lang="en-US" dirty="0"/>
          </a:p>
        </p:txBody>
      </p:sp>
      <p:sp>
        <p:nvSpPr>
          <p:cNvPr id="3" name="Content Placeholder 2"/>
          <p:cNvSpPr>
            <a:spLocks noGrp="1"/>
          </p:cNvSpPr>
          <p:nvPr>
            <p:ph idx="1"/>
          </p:nvPr>
        </p:nvSpPr>
        <p:spPr>
          <a:xfrm>
            <a:off x="2024402" y="854076"/>
            <a:ext cx="8147909" cy="5865814"/>
          </a:xfrm>
          <a:noFill/>
          <a:ln>
            <a:solidFill>
              <a:srgbClr val="292934"/>
            </a:solidFill>
          </a:ln>
        </p:spPr>
        <p:txBody>
          <a:bodyPr vert="horz" lIns="91440" tIns="45720" rIns="91440" bIns="45720" rtlCol="0">
            <a:noAutofit/>
          </a:bodyPr>
          <a:lstStyle/>
          <a:p>
            <a:pPr marL="0" indent="0">
              <a:buNone/>
            </a:pPr>
            <a:r>
              <a:rPr lang="en-US" sz="1600" b="1" dirty="0" err="1">
                <a:latin typeface="Consolas"/>
                <a:cs typeface="Consolas"/>
              </a:rPr>
              <a:t>mainmodule</a:t>
            </a:r>
            <a:r>
              <a:rPr lang="en-US" sz="1600" dirty="0">
                <a:latin typeface="Consolas"/>
                <a:cs typeface="Consolas"/>
              </a:rPr>
              <a:t> fib {</a:t>
            </a:r>
          </a:p>
          <a:p>
            <a:pPr marL="0" indent="0">
              <a:buNone/>
            </a:pPr>
            <a:r>
              <a:rPr lang="en-US" sz="1600" dirty="0">
                <a:latin typeface="Consolas"/>
                <a:cs typeface="Consolas"/>
              </a:rPr>
              <a:t>    </a:t>
            </a:r>
            <a:r>
              <a:rPr lang="en-US" sz="1600" b="1" dirty="0" err="1">
                <a:latin typeface="Consolas"/>
                <a:cs typeface="Consolas"/>
              </a:rPr>
              <a:t>mainchare</a:t>
            </a:r>
            <a:r>
              <a:rPr lang="en-US" sz="1600" dirty="0">
                <a:latin typeface="Consolas"/>
                <a:cs typeface="Consolas"/>
              </a:rPr>
              <a:t> Main {</a:t>
            </a:r>
          </a:p>
          <a:p>
            <a:pPr marL="0" indent="0">
              <a:buNone/>
            </a:pPr>
            <a:r>
              <a:rPr lang="en-US" sz="1600" dirty="0">
                <a:latin typeface="Consolas"/>
                <a:cs typeface="Consolas"/>
              </a:rPr>
              <a:t>        </a:t>
            </a:r>
            <a:r>
              <a:rPr lang="en-US" sz="1600" b="1" dirty="0">
                <a:latin typeface="Consolas"/>
                <a:cs typeface="Consolas"/>
              </a:rPr>
              <a:t>entry</a:t>
            </a:r>
            <a:r>
              <a:rPr lang="en-US" sz="1600" dirty="0">
                <a:latin typeface="Consolas"/>
                <a:cs typeface="Consolas"/>
              </a:rPr>
              <a:t> Main(</a:t>
            </a:r>
            <a:r>
              <a:rPr lang="en-US" sz="1600" dirty="0" err="1">
                <a:latin typeface="Consolas"/>
                <a:cs typeface="Consolas"/>
              </a:rPr>
              <a:t>CkArgMsg</a:t>
            </a:r>
            <a:r>
              <a:rPr lang="en-US" sz="1600" dirty="0">
                <a:latin typeface="Consolas"/>
                <a:cs typeface="Consolas"/>
              </a:rPr>
              <a:t>∗  m);</a:t>
            </a:r>
          </a:p>
          <a:p>
            <a:pPr marL="0" indent="0">
              <a:buNone/>
            </a:pPr>
            <a:r>
              <a:rPr lang="en-US" sz="1600" dirty="0">
                <a:latin typeface="Consolas"/>
                <a:cs typeface="Consolas"/>
              </a:rPr>
              <a:t>    };</a:t>
            </a:r>
          </a:p>
          <a:p>
            <a:pPr marL="0" indent="0">
              <a:buNone/>
            </a:pPr>
            <a:r>
              <a:rPr lang="en-US" sz="1600" dirty="0">
                <a:latin typeface="Consolas"/>
                <a:cs typeface="Consolas"/>
              </a:rPr>
              <a:t>    </a:t>
            </a:r>
            <a:r>
              <a:rPr lang="en-US" sz="1600" b="1" dirty="0">
                <a:latin typeface="Consolas"/>
                <a:cs typeface="Consolas"/>
              </a:rPr>
              <a:t>chare</a:t>
            </a:r>
            <a:r>
              <a:rPr lang="en-US" sz="1600" dirty="0">
                <a:latin typeface="Consolas"/>
                <a:cs typeface="Consolas"/>
              </a:rPr>
              <a:t> Fib {</a:t>
            </a:r>
          </a:p>
          <a:p>
            <a:pPr marL="0" indent="0">
              <a:buNone/>
            </a:pPr>
            <a:r>
              <a:rPr lang="en-US" sz="1600" dirty="0">
                <a:latin typeface="Consolas"/>
                <a:cs typeface="Consolas"/>
              </a:rPr>
              <a:t>        </a:t>
            </a:r>
            <a:r>
              <a:rPr lang="en-US" sz="1600" b="1" dirty="0">
                <a:latin typeface="Consolas"/>
                <a:cs typeface="Consolas"/>
              </a:rPr>
              <a:t>entry</a:t>
            </a:r>
            <a:r>
              <a:rPr lang="en-US" sz="1600" dirty="0">
                <a:latin typeface="Consolas"/>
                <a:cs typeface="Consolas"/>
              </a:rPr>
              <a:t> Fib(</a:t>
            </a:r>
            <a:r>
              <a:rPr lang="en-US" sz="1600" b="1" dirty="0">
                <a:latin typeface="Consolas"/>
                <a:cs typeface="Consolas"/>
              </a:rPr>
              <a:t>int </a:t>
            </a:r>
            <a:r>
              <a:rPr lang="en-US" sz="1600" dirty="0">
                <a:latin typeface="Consolas"/>
                <a:cs typeface="Consolas"/>
              </a:rPr>
              <a:t>n, </a:t>
            </a:r>
            <a:r>
              <a:rPr lang="en-US" sz="1600" b="1" dirty="0">
                <a:latin typeface="Consolas"/>
                <a:cs typeface="Consolas"/>
              </a:rPr>
              <a:t>bool</a:t>
            </a:r>
            <a:r>
              <a:rPr lang="en-US" sz="1600" dirty="0">
                <a:latin typeface="Consolas"/>
                <a:cs typeface="Consolas"/>
              </a:rPr>
              <a:t> </a:t>
            </a:r>
            <a:r>
              <a:rPr lang="en-US" sz="1600" dirty="0" err="1">
                <a:latin typeface="Consolas"/>
                <a:cs typeface="Consolas"/>
              </a:rPr>
              <a:t>isRoot</a:t>
            </a:r>
            <a:r>
              <a:rPr lang="en-US" sz="1600" dirty="0">
                <a:latin typeface="Consolas"/>
                <a:cs typeface="Consolas"/>
              </a:rPr>
              <a:t>, </a:t>
            </a:r>
            <a:r>
              <a:rPr lang="en-US" sz="1600" dirty="0" err="1">
                <a:latin typeface="Consolas"/>
                <a:cs typeface="Consolas"/>
              </a:rPr>
              <a:t>CProxy_Fib</a:t>
            </a:r>
            <a:r>
              <a:rPr lang="en-US" sz="1600" dirty="0">
                <a:latin typeface="Consolas"/>
                <a:cs typeface="Consolas"/>
              </a:rPr>
              <a:t> parent);</a:t>
            </a:r>
          </a:p>
          <a:p>
            <a:pPr marL="0" indent="0">
              <a:buNone/>
            </a:pPr>
            <a:r>
              <a:rPr lang="en-US" sz="1600" dirty="0">
                <a:latin typeface="Consolas"/>
                <a:cs typeface="Consolas"/>
              </a:rPr>
              <a:t>        </a:t>
            </a:r>
            <a:r>
              <a:rPr lang="en-US" sz="1600" b="1" dirty="0">
                <a:latin typeface="Consolas"/>
                <a:cs typeface="Consolas"/>
              </a:rPr>
              <a:t>entry</a:t>
            </a:r>
            <a:r>
              <a:rPr lang="en-US" sz="1600" dirty="0">
                <a:latin typeface="Consolas"/>
                <a:cs typeface="Consolas"/>
              </a:rPr>
              <a:t> </a:t>
            </a:r>
            <a:r>
              <a:rPr lang="en-US" sz="1600" b="1" dirty="0">
                <a:latin typeface="Consolas"/>
                <a:cs typeface="Consolas"/>
              </a:rPr>
              <a:t>void</a:t>
            </a:r>
            <a:r>
              <a:rPr lang="en-US" sz="1600" dirty="0">
                <a:latin typeface="Consolas"/>
                <a:cs typeface="Consolas"/>
              </a:rPr>
              <a:t> </a:t>
            </a:r>
            <a:r>
              <a:rPr lang="en-US" sz="1600" dirty="0" err="1">
                <a:latin typeface="Consolas"/>
                <a:cs typeface="Consolas"/>
              </a:rPr>
              <a:t>calc</a:t>
            </a:r>
            <a:r>
              <a:rPr lang="en-US" sz="1600" dirty="0">
                <a:latin typeface="Consolas"/>
                <a:cs typeface="Consolas"/>
              </a:rPr>
              <a:t>(</a:t>
            </a:r>
            <a:r>
              <a:rPr lang="en-US" sz="1600" b="1" dirty="0">
                <a:latin typeface="Consolas"/>
                <a:cs typeface="Consolas"/>
              </a:rPr>
              <a:t>int </a:t>
            </a:r>
            <a:r>
              <a:rPr lang="en-US" sz="1600" dirty="0">
                <a:latin typeface="Consolas"/>
                <a:cs typeface="Consolas"/>
              </a:rPr>
              <a:t>n) {</a:t>
            </a:r>
          </a:p>
          <a:p>
            <a:pPr marL="0" indent="0">
              <a:buNone/>
            </a:pPr>
            <a:r>
              <a:rPr lang="en-US" sz="1600" dirty="0">
                <a:latin typeface="Consolas"/>
                <a:cs typeface="Consolas"/>
              </a:rPr>
              <a:t>            </a:t>
            </a:r>
            <a:r>
              <a:rPr lang="en-US" sz="1600" b="1" dirty="0">
                <a:latin typeface="Consolas"/>
                <a:cs typeface="Consolas"/>
              </a:rPr>
              <a:t>if</a:t>
            </a:r>
            <a:r>
              <a:rPr lang="en-US" sz="1600" dirty="0">
                <a:latin typeface="Consolas"/>
                <a:cs typeface="Consolas"/>
              </a:rPr>
              <a:t> (n &lt; THRESHOLD) </a:t>
            </a:r>
            <a:r>
              <a:rPr lang="en-US" sz="1600" b="1" dirty="0">
                <a:latin typeface="Consolas"/>
                <a:cs typeface="Consolas"/>
              </a:rPr>
              <a:t>serial</a:t>
            </a:r>
            <a:r>
              <a:rPr lang="en-US" sz="1600" dirty="0">
                <a:latin typeface="Consolas"/>
                <a:cs typeface="Consolas"/>
              </a:rPr>
              <a:t> { respond(</a:t>
            </a:r>
            <a:r>
              <a:rPr lang="en-US" sz="1600" dirty="0" err="1">
                <a:latin typeface="Consolas"/>
                <a:cs typeface="Consolas"/>
              </a:rPr>
              <a:t>seqFib</a:t>
            </a:r>
            <a:r>
              <a:rPr lang="en-US" sz="1600" dirty="0">
                <a:latin typeface="Consolas"/>
                <a:cs typeface="Consolas"/>
              </a:rPr>
              <a:t>(n)); }</a:t>
            </a:r>
          </a:p>
          <a:p>
            <a:pPr marL="0" indent="0">
              <a:buNone/>
            </a:pPr>
            <a:r>
              <a:rPr lang="en-US" sz="1600" dirty="0">
                <a:latin typeface="Consolas"/>
                <a:cs typeface="Consolas"/>
              </a:rPr>
              <a:t>            </a:t>
            </a:r>
            <a:r>
              <a:rPr lang="en-US" sz="1600" b="1" dirty="0">
                <a:latin typeface="Consolas"/>
                <a:cs typeface="Consolas"/>
              </a:rPr>
              <a:t>else</a:t>
            </a:r>
            <a:r>
              <a:rPr lang="en-US" sz="1600" dirty="0">
                <a:latin typeface="Consolas"/>
                <a:cs typeface="Consolas"/>
              </a:rPr>
              <a:t> {</a:t>
            </a:r>
          </a:p>
          <a:p>
            <a:pPr marL="0" indent="0">
              <a:buNone/>
            </a:pPr>
            <a:r>
              <a:rPr lang="en-US" sz="1600" dirty="0">
                <a:latin typeface="Consolas"/>
                <a:cs typeface="Consolas"/>
              </a:rPr>
              <a:t>                </a:t>
            </a:r>
            <a:r>
              <a:rPr lang="en-US" sz="1600" b="1" dirty="0">
                <a:latin typeface="Consolas"/>
                <a:cs typeface="Consolas"/>
              </a:rPr>
              <a:t>serial</a:t>
            </a:r>
            <a:r>
              <a:rPr lang="en-US" sz="1600" dirty="0">
                <a:latin typeface="Consolas"/>
                <a:cs typeface="Consolas"/>
              </a:rPr>
              <a:t> {</a:t>
            </a:r>
          </a:p>
          <a:p>
            <a:pPr marL="0" indent="0">
              <a:buNone/>
            </a:pPr>
            <a:r>
              <a:rPr lang="en-US" sz="1600" dirty="0">
                <a:latin typeface="Consolas"/>
                <a:cs typeface="Consolas"/>
              </a:rPr>
              <a:t>                    </a:t>
            </a:r>
            <a:r>
              <a:rPr lang="en-US" sz="1600" dirty="0" err="1">
                <a:latin typeface="Consolas"/>
                <a:cs typeface="Consolas"/>
              </a:rPr>
              <a:t>CProxy_Fib</a:t>
            </a:r>
            <a:r>
              <a:rPr lang="en-US" sz="1600" dirty="0">
                <a:latin typeface="Consolas"/>
                <a:cs typeface="Consolas"/>
              </a:rPr>
              <a:t>::</a:t>
            </a:r>
            <a:r>
              <a:rPr lang="en-US" sz="1600" dirty="0" err="1">
                <a:latin typeface="Consolas"/>
                <a:cs typeface="Consolas"/>
              </a:rPr>
              <a:t>ckNew</a:t>
            </a:r>
            <a:r>
              <a:rPr lang="en-US" sz="1600" dirty="0">
                <a:latin typeface="Consolas"/>
                <a:cs typeface="Consolas"/>
              </a:rPr>
              <a:t>(n − 1, </a:t>
            </a:r>
            <a:r>
              <a:rPr lang="en-US" sz="1600" b="1" dirty="0">
                <a:latin typeface="Consolas"/>
                <a:cs typeface="Consolas"/>
              </a:rPr>
              <a:t>false</a:t>
            </a:r>
            <a:r>
              <a:rPr lang="en-US" sz="1600" dirty="0">
                <a:latin typeface="Consolas"/>
                <a:cs typeface="Consolas"/>
              </a:rPr>
              <a:t>, </a:t>
            </a:r>
            <a:r>
              <a:rPr lang="en-US" sz="1600" dirty="0" err="1">
                <a:latin typeface="Consolas"/>
                <a:cs typeface="Consolas"/>
              </a:rPr>
              <a:t>thisProxy</a:t>
            </a:r>
            <a:r>
              <a:rPr lang="en-US" sz="1600" dirty="0">
                <a:latin typeface="Consolas"/>
                <a:cs typeface="Consolas"/>
              </a:rPr>
              <a:t>); </a:t>
            </a:r>
          </a:p>
          <a:p>
            <a:pPr marL="0" indent="0">
              <a:buNone/>
            </a:pPr>
            <a:r>
              <a:rPr lang="en-US" sz="1600" dirty="0">
                <a:latin typeface="Consolas"/>
                <a:cs typeface="Consolas"/>
              </a:rPr>
              <a:t>                    </a:t>
            </a:r>
            <a:r>
              <a:rPr lang="en-US" sz="1600" dirty="0" err="1">
                <a:latin typeface="Consolas"/>
                <a:cs typeface="Consolas"/>
              </a:rPr>
              <a:t>CProxy_Fib</a:t>
            </a:r>
            <a:r>
              <a:rPr lang="en-US" sz="1600" dirty="0">
                <a:latin typeface="Consolas"/>
                <a:cs typeface="Consolas"/>
              </a:rPr>
              <a:t>::</a:t>
            </a:r>
            <a:r>
              <a:rPr lang="en-US" sz="1600" dirty="0" err="1">
                <a:latin typeface="Consolas"/>
                <a:cs typeface="Consolas"/>
              </a:rPr>
              <a:t>ckNew</a:t>
            </a:r>
            <a:r>
              <a:rPr lang="en-US" sz="1600" dirty="0">
                <a:latin typeface="Consolas"/>
                <a:cs typeface="Consolas"/>
              </a:rPr>
              <a:t>(n − 2, </a:t>
            </a:r>
            <a:r>
              <a:rPr lang="en-US" sz="1600" b="1" dirty="0">
                <a:latin typeface="Consolas"/>
                <a:cs typeface="Consolas"/>
              </a:rPr>
              <a:t>false</a:t>
            </a:r>
            <a:r>
              <a:rPr lang="en-US" sz="1600" dirty="0">
                <a:latin typeface="Consolas"/>
                <a:cs typeface="Consolas"/>
              </a:rPr>
              <a:t>, </a:t>
            </a:r>
            <a:r>
              <a:rPr lang="en-US" sz="1600" dirty="0" err="1">
                <a:latin typeface="Consolas"/>
                <a:cs typeface="Consolas"/>
              </a:rPr>
              <a:t>thisProxy</a:t>
            </a:r>
            <a:r>
              <a:rPr lang="en-US" sz="1600" dirty="0">
                <a:latin typeface="Consolas"/>
                <a:cs typeface="Consolas"/>
              </a:rPr>
              <a:t>);</a:t>
            </a:r>
          </a:p>
          <a:p>
            <a:pPr marL="0" indent="0">
              <a:buNone/>
            </a:pPr>
            <a:r>
              <a:rPr lang="en-US" sz="1600" dirty="0">
                <a:latin typeface="Consolas"/>
                <a:cs typeface="Consolas"/>
              </a:rPr>
              <a:t>                }</a:t>
            </a:r>
          </a:p>
          <a:p>
            <a:pPr marL="0" indent="0">
              <a:buNone/>
            </a:pPr>
            <a:r>
              <a:rPr lang="en-US" sz="1600" dirty="0">
                <a:latin typeface="Consolas"/>
                <a:cs typeface="Consolas"/>
              </a:rPr>
              <a:t>                </a:t>
            </a:r>
            <a:r>
              <a:rPr lang="en-US" sz="1600" b="1" dirty="0">
                <a:latin typeface="Consolas"/>
                <a:cs typeface="Consolas"/>
              </a:rPr>
              <a:t>when</a:t>
            </a:r>
            <a:r>
              <a:rPr lang="en-US" sz="1600" dirty="0">
                <a:latin typeface="Consolas"/>
                <a:cs typeface="Consolas"/>
              </a:rPr>
              <a:t> response(</a:t>
            </a:r>
            <a:r>
              <a:rPr lang="en-US" sz="1600" b="1" dirty="0">
                <a:latin typeface="Consolas"/>
                <a:cs typeface="Consolas"/>
              </a:rPr>
              <a:t>int </a:t>
            </a:r>
            <a:r>
              <a:rPr lang="en-US" sz="1600" dirty="0" err="1">
                <a:latin typeface="Consolas"/>
                <a:cs typeface="Consolas"/>
              </a:rPr>
              <a:t>val</a:t>
            </a:r>
            <a:r>
              <a:rPr lang="en-US" sz="1600" dirty="0">
                <a:latin typeface="Consolas"/>
                <a:cs typeface="Consolas"/>
              </a:rPr>
              <a:t>), response(</a:t>
            </a:r>
            <a:r>
              <a:rPr lang="en-US" sz="1600" b="1" dirty="0">
                <a:latin typeface="Consolas"/>
                <a:cs typeface="Consolas"/>
              </a:rPr>
              <a:t>int </a:t>
            </a:r>
            <a:r>
              <a:rPr lang="en-US" sz="1600" dirty="0">
                <a:latin typeface="Consolas"/>
                <a:cs typeface="Consolas"/>
              </a:rPr>
              <a:t>val2)</a:t>
            </a:r>
          </a:p>
          <a:p>
            <a:pPr marL="0" indent="0">
              <a:buNone/>
            </a:pPr>
            <a:r>
              <a:rPr lang="en-US" sz="1600" dirty="0">
                <a:latin typeface="Consolas"/>
                <a:cs typeface="Consolas"/>
              </a:rPr>
              <a:t>                     </a:t>
            </a:r>
            <a:r>
              <a:rPr lang="en-US" sz="1600" b="1" dirty="0">
                <a:latin typeface="Consolas"/>
                <a:cs typeface="Consolas"/>
              </a:rPr>
              <a:t>serial</a:t>
            </a:r>
            <a:r>
              <a:rPr lang="en-US" sz="1600" dirty="0">
                <a:latin typeface="Consolas"/>
                <a:cs typeface="Consolas"/>
              </a:rPr>
              <a:t> { respond(</a:t>
            </a:r>
            <a:r>
              <a:rPr lang="en-US" sz="1600" dirty="0" err="1">
                <a:latin typeface="Consolas"/>
                <a:cs typeface="Consolas"/>
              </a:rPr>
              <a:t>val</a:t>
            </a:r>
            <a:r>
              <a:rPr lang="en-US" sz="1600" dirty="0">
                <a:latin typeface="Consolas"/>
                <a:cs typeface="Consolas"/>
              </a:rPr>
              <a:t> + val2); }</a:t>
            </a:r>
          </a:p>
          <a:p>
            <a:pPr marL="0" indent="0">
              <a:buNone/>
            </a:pPr>
            <a:r>
              <a:rPr lang="en-US" sz="1600" dirty="0">
                <a:latin typeface="Consolas"/>
                <a:cs typeface="Consolas"/>
              </a:rPr>
              <a:t>            }</a:t>
            </a:r>
          </a:p>
          <a:p>
            <a:pPr marL="0" indent="0">
              <a:buNone/>
            </a:pPr>
            <a:r>
              <a:rPr lang="en-US" sz="1600" dirty="0">
                <a:latin typeface="Consolas"/>
                <a:cs typeface="Consolas"/>
              </a:rPr>
              <a:t>        };</a:t>
            </a:r>
          </a:p>
          <a:p>
            <a:pPr marL="0" indent="0">
              <a:buNone/>
            </a:pPr>
            <a:r>
              <a:rPr lang="en-US" sz="1600" dirty="0">
                <a:latin typeface="Consolas"/>
                <a:cs typeface="Consolas"/>
              </a:rPr>
              <a:t>        </a:t>
            </a:r>
            <a:r>
              <a:rPr lang="en-US" sz="1600" b="1" dirty="0">
                <a:latin typeface="Consolas"/>
                <a:cs typeface="Consolas"/>
              </a:rPr>
              <a:t>entry</a:t>
            </a:r>
            <a:r>
              <a:rPr lang="en-US" sz="1600" dirty="0">
                <a:latin typeface="Consolas"/>
                <a:cs typeface="Consolas"/>
              </a:rPr>
              <a:t> </a:t>
            </a:r>
            <a:r>
              <a:rPr lang="en-US" sz="1600" b="1" dirty="0">
                <a:latin typeface="Consolas"/>
                <a:cs typeface="Consolas"/>
              </a:rPr>
              <a:t>void</a:t>
            </a:r>
            <a:r>
              <a:rPr lang="en-US" sz="1600" dirty="0">
                <a:latin typeface="Consolas"/>
                <a:cs typeface="Consolas"/>
              </a:rPr>
              <a:t> response(</a:t>
            </a:r>
            <a:r>
              <a:rPr lang="en-US" sz="1600" b="1" dirty="0">
                <a:latin typeface="Consolas"/>
                <a:cs typeface="Consolas"/>
              </a:rPr>
              <a:t>int</a:t>
            </a:r>
            <a:r>
              <a:rPr lang="en-US" sz="1600" dirty="0">
                <a:latin typeface="Consolas"/>
                <a:cs typeface="Consolas"/>
              </a:rPr>
              <a:t>);</a:t>
            </a:r>
          </a:p>
          <a:p>
            <a:pPr marL="0" indent="0">
              <a:buNone/>
            </a:pPr>
            <a:r>
              <a:rPr lang="en-US" sz="1600" dirty="0">
                <a:latin typeface="Consolas"/>
                <a:cs typeface="Consolas"/>
              </a:rPr>
              <a:t>    };</a:t>
            </a:r>
          </a:p>
          <a:p>
            <a:pPr marL="0" indent="0">
              <a:buNone/>
            </a:pPr>
            <a:r>
              <a:rPr lang="en-US" sz="1600" dirty="0">
                <a:latin typeface="Consolas"/>
                <a:cs typeface="Consolas"/>
              </a:rPr>
              <a:t>};</a:t>
            </a:r>
          </a:p>
        </p:txBody>
      </p:sp>
      <p:sp>
        <p:nvSpPr>
          <p:cNvPr id="7" name="Date Placeholder 3">
            <a:extLst>
              <a:ext uri="{FF2B5EF4-FFF2-40B4-BE49-F238E27FC236}">
                <a16:creationId xmlns="" xmlns:a16="http://schemas.microsoft.com/office/drawing/2014/main" id="{5DB7F3CB-CCE9-4BB8-B3B1-5E852F2225B4}"/>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 xmlns:a16="http://schemas.microsoft.com/office/drawing/2014/main" id="{30803DA4-67AC-435D-8B02-0951B9072110}"/>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solidFill>
                  <a:schemeClr val="bg1">
                    <a:lumMod val="50000"/>
                  </a:schemeClr>
                </a:solidFill>
                <a:latin typeface="Calibri" panose="020F0502020204030204" pitchFamily="34" charset="0"/>
                <a:cs typeface="Calibri" panose="020F0502020204030204" pitchFamily="34" charset="0"/>
              </a:rPr>
              <a:pPr/>
              <a:t>125</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Footer Placeholder 4">
            <a:extLst>
              <a:ext uri="{FF2B5EF4-FFF2-40B4-BE49-F238E27FC236}">
                <a16:creationId xmlns="" xmlns:a16="http://schemas.microsoft.com/office/drawing/2014/main" id="{0F5621DE-EE8E-4858-A656-4E41400E0852}"/>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01179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Fibonacci with Structured Dagger</a:t>
            </a:r>
            <a:endParaRPr lang="en-US" dirty="0"/>
          </a:p>
        </p:txBody>
      </p:sp>
      <p:sp>
        <p:nvSpPr>
          <p:cNvPr id="3" name="Content Placeholder 2"/>
          <p:cNvSpPr>
            <a:spLocks noGrp="1"/>
          </p:cNvSpPr>
          <p:nvPr>
            <p:ph idx="1"/>
          </p:nvPr>
        </p:nvSpPr>
        <p:spPr>
          <a:xfrm>
            <a:off x="2020903" y="1051834"/>
            <a:ext cx="8150194" cy="5171413"/>
          </a:xfrm>
          <a:noFill/>
          <a:ln>
            <a:solidFill>
              <a:srgbClr val="292934"/>
            </a:solidFill>
          </a:ln>
        </p:spPr>
        <p:txBody>
          <a:bodyPr vert="horz" lIns="91440" tIns="45720" rIns="91440" bIns="45720" rtlCol="0">
            <a:noAutofit/>
          </a:bodyPr>
          <a:lstStyle/>
          <a:p>
            <a:pPr marL="0" indent="0">
              <a:buNone/>
            </a:pPr>
            <a:r>
              <a:rPr lang="en-US" sz="1400" b="1" dirty="0">
                <a:latin typeface="Consolas"/>
                <a:cs typeface="Consolas"/>
              </a:rPr>
              <a:t>#include </a:t>
            </a:r>
            <a:r>
              <a:rPr lang="en-US" sz="1400" dirty="0">
                <a:latin typeface="Consolas"/>
                <a:cs typeface="Consolas"/>
              </a:rPr>
              <a:t>“</a:t>
            </a:r>
            <a:r>
              <a:rPr lang="en-US" sz="1400" dirty="0" err="1">
                <a:latin typeface="Consolas"/>
                <a:cs typeface="Consolas"/>
              </a:rPr>
              <a:t>fib.decl.h</a:t>
            </a:r>
            <a:r>
              <a:rPr lang="en-US" sz="1400" dirty="0">
                <a:latin typeface="Consolas"/>
                <a:cs typeface="Consolas"/>
              </a:rPr>
              <a:t>”</a:t>
            </a:r>
          </a:p>
          <a:p>
            <a:pPr marL="0" indent="0">
              <a:buNone/>
            </a:pPr>
            <a:r>
              <a:rPr lang="en-US" sz="1400" b="1" dirty="0">
                <a:latin typeface="Consolas"/>
                <a:cs typeface="Consolas"/>
              </a:rPr>
              <a:t>#define </a:t>
            </a:r>
            <a:r>
              <a:rPr lang="en-US" sz="1400" dirty="0">
                <a:latin typeface="Consolas"/>
                <a:cs typeface="Consolas"/>
              </a:rPr>
              <a:t>THRESHOLD 10</a:t>
            </a:r>
          </a:p>
          <a:p>
            <a:pPr marL="0" indent="0">
              <a:buNone/>
            </a:pPr>
            <a:r>
              <a:rPr lang="en-US" sz="1400" b="1" dirty="0">
                <a:latin typeface="Consolas"/>
                <a:cs typeface="Consolas"/>
              </a:rPr>
              <a:t>class</a:t>
            </a:r>
            <a:r>
              <a:rPr lang="en-US" sz="1400" dirty="0">
                <a:latin typeface="Consolas"/>
                <a:cs typeface="Consolas"/>
              </a:rPr>
              <a:t> Main : </a:t>
            </a:r>
            <a:r>
              <a:rPr lang="en-US" sz="1400" b="1" dirty="0">
                <a:latin typeface="Consolas"/>
                <a:cs typeface="Consolas"/>
              </a:rPr>
              <a:t>public</a:t>
            </a:r>
            <a:r>
              <a:rPr lang="en-US" sz="1400" dirty="0">
                <a:latin typeface="Consolas"/>
                <a:cs typeface="Consolas"/>
              </a:rPr>
              <a:t> </a:t>
            </a:r>
            <a:r>
              <a:rPr lang="en-US" sz="1400" dirty="0" err="1">
                <a:latin typeface="Consolas"/>
                <a:cs typeface="Consolas"/>
              </a:rPr>
              <a:t>CBase_Main</a:t>
            </a:r>
            <a:r>
              <a:rPr lang="en-US" sz="1400" dirty="0">
                <a:latin typeface="Consolas"/>
                <a:cs typeface="Consolas"/>
              </a:rPr>
              <a:t> {</a:t>
            </a:r>
          </a:p>
          <a:p>
            <a:pPr marL="0" indent="0">
              <a:buNone/>
            </a:pPr>
            <a:r>
              <a:rPr lang="en-US" sz="1400" b="1" dirty="0">
                <a:latin typeface="Consolas"/>
                <a:cs typeface="Consolas"/>
              </a:rPr>
              <a:t>public</a:t>
            </a:r>
            <a:r>
              <a:rPr lang="en-US" sz="1400" dirty="0">
                <a:latin typeface="Consolas"/>
                <a:cs typeface="Consolas"/>
              </a:rPr>
              <a:t>: Main(</a:t>
            </a:r>
            <a:r>
              <a:rPr lang="en-US" sz="1400" dirty="0" err="1">
                <a:latin typeface="Consolas"/>
                <a:cs typeface="Consolas"/>
              </a:rPr>
              <a:t>CkArgMsg</a:t>
            </a:r>
            <a:r>
              <a:rPr lang="en-US" sz="1400" dirty="0">
                <a:latin typeface="Consolas"/>
                <a:cs typeface="Consolas"/>
              </a:rPr>
              <a:t>∗ m) { </a:t>
            </a:r>
          </a:p>
          <a:p>
            <a:pPr marL="0" indent="0">
              <a:buNone/>
            </a:pPr>
            <a:r>
              <a:rPr lang="en-US" sz="1400" dirty="0">
                <a:latin typeface="Consolas"/>
                <a:cs typeface="Consolas"/>
              </a:rPr>
              <a:t>  </a:t>
            </a:r>
            <a:r>
              <a:rPr lang="en-US" sz="1400" dirty="0" err="1">
                <a:latin typeface="Consolas"/>
                <a:cs typeface="Consolas"/>
              </a:rPr>
              <a:t>CProxy_Fib</a:t>
            </a:r>
            <a:r>
              <a:rPr lang="en-US" sz="1400" dirty="0">
                <a:latin typeface="Consolas"/>
                <a:cs typeface="Consolas"/>
              </a:rPr>
              <a:t>::</a:t>
            </a:r>
            <a:r>
              <a:rPr lang="en-US" sz="1400" dirty="0" err="1">
                <a:latin typeface="Consolas"/>
                <a:cs typeface="Consolas"/>
              </a:rPr>
              <a:t>ckNew</a:t>
            </a:r>
            <a:r>
              <a:rPr lang="en-US" sz="1400" dirty="0">
                <a:latin typeface="Consolas"/>
                <a:cs typeface="Consolas"/>
              </a:rPr>
              <a:t>(</a:t>
            </a:r>
            <a:r>
              <a:rPr lang="en-US" sz="1400" dirty="0" err="1">
                <a:latin typeface="Consolas"/>
                <a:cs typeface="Consolas"/>
              </a:rPr>
              <a:t>atoi</a:t>
            </a:r>
            <a:r>
              <a:rPr lang="en-US" sz="1400" dirty="0">
                <a:latin typeface="Consolas"/>
                <a:cs typeface="Consolas"/>
              </a:rPr>
              <a:t>(m−&gt;</a:t>
            </a:r>
            <a:r>
              <a:rPr lang="en-US" sz="1400" dirty="0" err="1">
                <a:latin typeface="Consolas"/>
                <a:cs typeface="Consolas"/>
              </a:rPr>
              <a:t>argv</a:t>
            </a:r>
            <a:r>
              <a:rPr lang="en-US" sz="1400" dirty="0">
                <a:latin typeface="Consolas"/>
                <a:cs typeface="Consolas"/>
              </a:rPr>
              <a:t>[1]), </a:t>
            </a:r>
            <a:r>
              <a:rPr lang="en-US" sz="1400" b="1" dirty="0">
                <a:latin typeface="Consolas"/>
                <a:cs typeface="Consolas"/>
              </a:rPr>
              <a:t>true</a:t>
            </a:r>
            <a:r>
              <a:rPr lang="en-US" sz="1400" dirty="0">
                <a:latin typeface="Consolas"/>
                <a:cs typeface="Consolas"/>
              </a:rPr>
              <a:t>, </a:t>
            </a:r>
            <a:r>
              <a:rPr lang="en-US" sz="1400" dirty="0" err="1">
                <a:latin typeface="Consolas"/>
                <a:cs typeface="Consolas"/>
              </a:rPr>
              <a:t>CProxy_Fib</a:t>
            </a:r>
            <a:r>
              <a:rPr lang="en-US" sz="1400" dirty="0">
                <a:latin typeface="Consolas"/>
                <a:cs typeface="Consolas"/>
              </a:rPr>
              <a:t>()); } };</a:t>
            </a:r>
          </a:p>
          <a:p>
            <a:pPr marL="0" indent="0">
              <a:buNone/>
            </a:pPr>
            <a:r>
              <a:rPr lang="en-US" sz="1400" b="1" dirty="0">
                <a:latin typeface="Consolas"/>
                <a:cs typeface="Consolas"/>
              </a:rPr>
              <a:t>class</a:t>
            </a:r>
            <a:r>
              <a:rPr lang="en-US" sz="1400" dirty="0">
                <a:latin typeface="Consolas"/>
                <a:cs typeface="Consolas"/>
              </a:rPr>
              <a:t> Fib : </a:t>
            </a:r>
            <a:r>
              <a:rPr lang="en-US" sz="1400" b="1" dirty="0">
                <a:latin typeface="Consolas"/>
                <a:cs typeface="Consolas"/>
              </a:rPr>
              <a:t>public</a:t>
            </a:r>
            <a:r>
              <a:rPr lang="en-US" sz="1400" dirty="0">
                <a:latin typeface="Consolas"/>
                <a:cs typeface="Consolas"/>
              </a:rPr>
              <a:t> </a:t>
            </a:r>
            <a:r>
              <a:rPr lang="en-US" sz="1400" dirty="0" err="1">
                <a:latin typeface="Consolas"/>
                <a:cs typeface="Consolas"/>
              </a:rPr>
              <a:t>CBase_Fib</a:t>
            </a:r>
            <a:r>
              <a:rPr lang="en-US" sz="1400" dirty="0">
                <a:latin typeface="Consolas"/>
                <a:cs typeface="Consolas"/>
              </a:rPr>
              <a:t> {</a:t>
            </a:r>
          </a:p>
          <a:p>
            <a:pPr marL="0" indent="0">
              <a:buNone/>
            </a:pPr>
            <a:r>
              <a:rPr lang="en-US" sz="1400" b="1" dirty="0">
                <a:latin typeface="Consolas"/>
                <a:cs typeface="Consolas"/>
              </a:rPr>
              <a:t>public:</a:t>
            </a:r>
          </a:p>
          <a:p>
            <a:pPr marL="0" indent="0">
              <a:buNone/>
            </a:pPr>
            <a:r>
              <a:rPr lang="en-US" sz="1400" dirty="0">
                <a:latin typeface="Consolas"/>
                <a:cs typeface="Consolas"/>
              </a:rPr>
              <a:t>  </a:t>
            </a:r>
            <a:r>
              <a:rPr lang="en-US" sz="1400" dirty="0" err="1">
                <a:latin typeface="Consolas"/>
                <a:cs typeface="Consolas"/>
              </a:rPr>
              <a:t>Fib_SDAG_CODE</a:t>
            </a:r>
            <a:endParaRPr lang="en-US" sz="1400" dirty="0">
              <a:latin typeface="Consolas"/>
              <a:cs typeface="Consolas"/>
            </a:endParaRPr>
          </a:p>
          <a:p>
            <a:pPr marL="0" indent="0">
              <a:buNone/>
            </a:pPr>
            <a:r>
              <a:rPr lang="en-US" sz="1400" dirty="0">
                <a:latin typeface="Consolas"/>
                <a:cs typeface="Consolas"/>
              </a:rPr>
              <a:t>  </a:t>
            </a:r>
            <a:r>
              <a:rPr lang="en-US" sz="1400" dirty="0" err="1">
                <a:latin typeface="Consolas"/>
                <a:cs typeface="Consolas"/>
              </a:rPr>
              <a:t>CProxy_Fib</a:t>
            </a:r>
            <a:r>
              <a:rPr lang="en-US" sz="1400" dirty="0">
                <a:latin typeface="Consolas"/>
                <a:cs typeface="Consolas"/>
              </a:rPr>
              <a:t> parent; bool </a:t>
            </a:r>
            <a:r>
              <a:rPr lang="en-US" sz="1400" dirty="0" err="1">
                <a:latin typeface="Consolas"/>
                <a:cs typeface="Consolas"/>
              </a:rPr>
              <a:t>isRoot</a:t>
            </a:r>
            <a:r>
              <a:rPr lang="en-US" sz="1400" dirty="0">
                <a:latin typeface="Consolas"/>
                <a:cs typeface="Consolas"/>
              </a:rPr>
              <a:t>;</a:t>
            </a:r>
          </a:p>
          <a:p>
            <a:pPr marL="0" indent="0">
              <a:buNone/>
            </a:pPr>
            <a:r>
              <a:rPr lang="en-US" sz="1400" dirty="0">
                <a:latin typeface="Consolas"/>
                <a:cs typeface="Consolas"/>
              </a:rPr>
              <a:t>  Fib(int n, bool </a:t>
            </a:r>
            <a:r>
              <a:rPr lang="en-US" sz="1400" dirty="0" err="1">
                <a:latin typeface="Consolas"/>
                <a:cs typeface="Consolas"/>
              </a:rPr>
              <a:t>isRoot</a:t>
            </a:r>
            <a:r>
              <a:rPr lang="en-US" sz="1400" dirty="0">
                <a:latin typeface="Consolas"/>
                <a:cs typeface="Consolas"/>
              </a:rPr>
              <a:t>_, </a:t>
            </a:r>
            <a:r>
              <a:rPr lang="en-US" sz="1400" dirty="0" err="1">
                <a:latin typeface="Consolas"/>
                <a:cs typeface="Consolas"/>
              </a:rPr>
              <a:t>CProxy_Fib</a:t>
            </a:r>
            <a:r>
              <a:rPr lang="en-US" sz="1400" dirty="0">
                <a:latin typeface="Consolas"/>
                <a:cs typeface="Consolas"/>
              </a:rPr>
              <a:t> parent_):parent(parent_), </a:t>
            </a:r>
            <a:r>
              <a:rPr lang="en-US" sz="1400" dirty="0" err="1">
                <a:latin typeface="Consolas"/>
                <a:cs typeface="Consolas"/>
              </a:rPr>
              <a:t>isRoot</a:t>
            </a:r>
            <a:r>
              <a:rPr lang="en-US" sz="1400" dirty="0">
                <a:latin typeface="Consolas"/>
                <a:cs typeface="Consolas"/>
              </a:rPr>
              <a:t>(</a:t>
            </a:r>
            <a:r>
              <a:rPr lang="en-US" sz="1400" dirty="0" err="1">
                <a:latin typeface="Consolas"/>
                <a:cs typeface="Consolas"/>
              </a:rPr>
              <a:t>isRoot</a:t>
            </a:r>
            <a:r>
              <a:rPr lang="en-US" sz="1400" dirty="0">
                <a:latin typeface="Consolas"/>
                <a:cs typeface="Consolas"/>
              </a:rPr>
              <a:t>_){</a:t>
            </a:r>
          </a:p>
          <a:p>
            <a:pPr marL="0" indent="0">
              <a:buNone/>
            </a:pPr>
            <a:r>
              <a:rPr lang="en-US" sz="1400" dirty="0">
                <a:latin typeface="Consolas"/>
                <a:cs typeface="Consolas"/>
              </a:rPr>
              <a:t>    </a:t>
            </a:r>
            <a:r>
              <a:rPr lang="en-US" sz="1400" dirty="0" err="1">
                <a:latin typeface="Consolas"/>
                <a:cs typeface="Consolas"/>
              </a:rPr>
              <a:t>calc</a:t>
            </a:r>
            <a:r>
              <a:rPr lang="en-US" sz="1400" dirty="0">
                <a:latin typeface="Consolas"/>
                <a:cs typeface="Consolas"/>
              </a:rPr>
              <a:t>(n); }</a:t>
            </a:r>
          </a:p>
          <a:p>
            <a:pPr marL="0" indent="0">
              <a:buNone/>
            </a:pPr>
            <a:r>
              <a:rPr lang="en-US" sz="1400" dirty="0">
                <a:latin typeface="Consolas"/>
                <a:cs typeface="Consolas"/>
              </a:rPr>
              <a:t>  int </a:t>
            </a:r>
            <a:r>
              <a:rPr lang="en-US" sz="1400" dirty="0" err="1">
                <a:latin typeface="Consolas"/>
                <a:cs typeface="Consolas"/>
              </a:rPr>
              <a:t>seqFib</a:t>
            </a:r>
            <a:r>
              <a:rPr lang="en-US" sz="1400" dirty="0">
                <a:latin typeface="Consolas"/>
                <a:cs typeface="Consolas"/>
              </a:rPr>
              <a:t>(int n) { return (n &lt; 2) ? n : </a:t>
            </a:r>
            <a:r>
              <a:rPr lang="en-US" sz="1400" dirty="0" err="1">
                <a:latin typeface="Consolas"/>
                <a:cs typeface="Consolas"/>
              </a:rPr>
              <a:t>seqFib</a:t>
            </a:r>
            <a:r>
              <a:rPr lang="en-US" sz="1400" dirty="0">
                <a:latin typeface="Consolas"/>
                <a:cs typeface="Consolas"/>
              </a:rPr>
              <a:t>(n − 1) + </a:t>
            </a:r>
            <a:r>
              <a:rPr lang="en-US" sz="1400" dirty="0" err="1">
                <a:latin typeface="Consolas"/>
                <a:cs typeface="Consolas"/>
              </a:rPr>
              <a:t>seqFib</a:t>
            </a:r>
            <a:r>
              <a:rPr lang="en-US" sz="1400" dirty="0">
                <a:latin typeface="Consolas"/>
                <a:cs typeface="Consolas"/>
              </a:rPr>
              <a:t>(n − 2); }</a:t>
            </a:r>
          </a:p>
          <a:p>
            <a:pPr marL="0" indent="0">
              <a:buNone/>
            </a:pPr>
            <a:r>
              <a:rPr lang="en-US" sz="1400" dirty="0">
                <a:latin typeface="Consolas"/>
                <a:cs typeface="Consolas"/>
              </a:rPr>
              <a:t>  void respond(int </a:t>
            </a:r>
            <a:r>
              <a:rPr lang="en-US" sz="1400" dirty="0" err="1">
                <a:latin typeface="Consolas"/>
                <a:cs typeface="Consolas"/>
              </a:rPr>
              <a:t>val</a:t>
            </a:r>
            <a:r>
              <a:rPr lang="en-US" sz="1400" dirty="0">
                <a:latin typeface="Consolas"/>
                <a:cs typeface="Consolas"/>
              </a:rPr>
              <a:t>) {</a:t>
            </a:r>
          </a:p>
          <a:p>
            <a:pPr marL="0" indent="0">
              <a:buNone/>
            </a:pPr>
            <a:r>
              <a:rPr lang="en-US" sz="1400" dirty="0">
                <a:latin typeface="Consolas"/>
                <a:cs typeface="Consolas"/>
              </a:rPr>
              <a:t>    if (!</a:t>
            </a:r>
            <a:r>
              <a:rPr lang="en-US" sz="1400" dirty="0" err="1">
                <a:latin typeface="Consolas"/>
                <a:cs typeface="Consolas"/>
              </a:rPr>
              <a:t>isRoot</a:t>
            </a:r>
            <a:r>
              <a:rPr lang="en-US" sz="1400" dirty="0">
                <a:latin typeface="Consolas"/>
                <a:cs typeface="Consolas"/>
              </a:rPr>
              <a:t>) { </a:t>
            </a:r>
          </a:p>
          <a:p>
            <a:pPr marL="0" indent="0">
              <a:buNone/>
            </a:pPr>
            <a:r>
              <a:rPr lang="en-US" sz="1400" dirty="0">
                <a:latin typeface="Consolas"/>
                <a:cs typeface="Consolas"/>
              </a:rPr>
              <a:t>      </a:t>
            </a:r>
            <a:r>
              <a:rPr lang="en-US" sz="1400" dirty="0" err="1">
                <a:latin typeface="Consolas"/>
                <a:cs typeface="Consolas"/>
              </a:rPr>
              <a:t>parent.response</a:t>
            </a:r>
            <a:r>
              <a:rPr lang="en-US" sz="1400" dirty="0">
                <a:latin typeface="Consolas"/>
                <a:cs typeface="Consolas"/>
              </a:rPr>
              <a:t>(</a:t>
            </a:r>
            <a:r>
              <a:rPr lang="en-US" sz="1400" dirty="0" err="1">
                <a:latin typeface="Consolas"/>
                <a:cs typeface="Consolas"/>
              </a:rPr>
              <a:t>val</a:t>
            </a:r>
            <a:r>
              <a:rPr lang="en-US" sz="1400" dirty="0">
                <a:latin typeface="Consolas"/>
                <a:cs typeface="Consolas"/>
              </a:rPr>
              <a:t>); </a:t>
            </a:r>
          </a:p>
          <a:p>
            <a:pPr marL="0" indent="0">
              <a:buNone/>
            </a:pPr>
            <a:r>
              <a:rPr lang="en-US" sz="1400" dirty="0">
                <a:latin typeface="Consolas"/>
                <a:cs typeface="Consolas"/>
              </a:rPr>
              <a:t>      delete this;</a:t>
            </a:r>
          </a:p>
          <a:p>
            <a:pPr marL="0" indent="0">
              <a:buNone/>
            </a:pPr>
            <a:r>
              <a:rPr lang="en-US" sz="1400" dirty="0">
                <a:latin typeface="Consolas"/>
                <a:cs typeface="Consolas"/>
              </a:rPr>
              <a:t>    } else {</a:t>
            </a:r>
          </a:p>
          <a:p>
            <a:pPr marL="0" indent="0">
              <a:buNone/>
            </a:pPr>
            <a:r>
              <a:rPr lang="en-US" sz="1400" dirty="0">
                <a:latin typeface="Consolas"/>
                <a:cs typeface="Consolas"/>
              </a:rPr>
              <a:t>      </a:t>
            </a:r>
            <a:r>
              <a:rPr lang="en-US" sz="1400" dirty="0" err="1">
                <a:latin typeface="Consolas"/>
                <a:cs typeface="Consolas"/>
              </a:rPr>
              <a:t>CkPrintf</a:t>
            </a:r>
            <a:r>
              <a:rPr lang="en-US" sz="1400" dirty="0">
                <a:latin typeface="Consolas"/>
                <a:cs typeface="Consolas"/>
              </a:rPr>
              <a:t>(”Fibonacci number is: %d\n”, </a:t>
            </a:r>
            <a:r>
              <a:rPr lang="en-US" sz="1400" dirty="0" err="1">
                <a:latin typeface="Consolas"/>
                <a:cs typeface="Consolas"/>
              </a:rPr>
              <a:t>val</a:t>
            </a:r>
            <a:r>
              <a:rPr lang="en-US" sz="1400" dirty="0">
                <a:latin typeface="Consolas"/>
                <a:cs typeface="Consolas"/>
              </a:rPr>
              <a:t>); </a:t>
            </a:r>
          </a:p>
          <a:p>
            <a:pPr marL="0" indent="0">
              <a:buNone/>
            </a:pPr>
            <a:r>
              <a:rPr lang="en-US" sz="1400" dirty="0">
                <a:latin typeface="Consolas"/>
                <a:cs typeface="Consolas"/>
              </a:rPr>
              <a:t>      </a:t>
            </a:r>
            <a:r>
              <a:rPr lang="en-US" sz="1400" dirty="0" err="1">
                <a:latin typeface="Consolas"/>
                <a:cs typeface="Consolas"/>
              </a:rPr>
              <a:t>CkExit</a:t>
            </a:r>
            <a:r>
              <a:rPr lang="en-US" sz="1400" dirty="0">
                <a:latin typeface="Consolas"/>
                <a:cs typeface="Consolas"/>
              </a:rPr>
              <a:t>(); } } };</a:t>
            </a:r>
          </a:p>
          <a:p>
            <a:pPr marL="0" indent="0">
              <a:buNone/>
            </a:pPr>
            <a:r>
              <a:rPr lang="en-US" sz="1400" b="1" dirty="0">
                <a:latin typeface="Consolas"/>
                <a:cs typeface="Consolas"/>
              </a:rPr>
              <a:t>#include </a:t>
            </a:r>
            <a:r>
              <a:rPr lang="en-US" sz="1400" dirty="0">
                <a:latin typeface="Consolas"/>
                <a:cs typeface="Consolas"/>
              </a:rPr>
              <a:t>“</a:t>
            </a:r>
            <a:r>
              <a:rPr lang="en-US" sz="1400" dirty="0" err="1">
                <a:latin typeface="Consolas"/>
                <a:cs typeface="Consolas"/>
              </a:rPr>
              <a:t>fib.def.h</a:t>
            </a:r>
            <a:r>
              <a:rPr lang="en-US" sz="1400" dirty="0">
                <a:latin typeface="Consolas"/>
                <a:cs typeface="Consolas"/>
              </a:rPr>
              <a:t>”</a:t>
            </a:r>
          </a:p>
        </p:txBody>
      </p:sp>
      <p:sp>
        <p:nvSpPr>
          <p:cNvPr id="8" name="Date Placeholder 3">
            <a:extLst>
              <a:ext uri="{FF2B5EF4-FFF2-40B4-BE49-F238E27FC236}">
                <a16:creationId xmlns="" xmlns:a16="http://schemas.microsoft.com/office/drawing/2014/main" id="{521F94DE-ED3C-4047-9432-D65616B0DA6A}"/>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 xmlns:a16="http://schemas.microsoft.com/office/drawing/2014/main" id="{8C6D5214-F52C-46A3-B0BB-8AEAECBA57A5}"/>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solidFill>
                  <a:schemeClr val="bg1">
                    <a:lumMod val="50000"/>
                  </a:schemeClr>
                </a:solidFill>
                <a:latin typeface="Calibri" panose="020F0502020204030204" pitchFamily="34" charset="0"/>
                <a:cs typeface="Calibri" panose="020F0502020204030204" pitchFamily="34" charset="0"/>
              </a:rPr>
              <a:pPr/>
              <a:t>126</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0" name="Footer Placeholder 4">
            <a:extLst>
              <a:ext uri="{FF2B5EF4-FFF2-40B4-BE49-F238E27FC236}">
                <a16:creationId xmlns="" xmlns:a16="http://schemas.microsoft.com/office/drawing/2014/main" id="{2EFF869C-A383-4B2C-9149-FB3F48DB7E75}"/>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619017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Structured Dagger</a:t>
            </a:r>
            <a:br>
              <a:rPr lang="en-US" dirty="0"/>
            </a:br>
            <a:r>
              <a:rPr lang="en-US" sz="3100" dirty="0"/>
              <a:t>The </a:t>
            </a:r>
            <a:r>
              <a:rPr lang="en-US" sz="3100" dirty="0">
                <a:latin typeface="Consolas" charset="0"/>
                <a:ea typeface="Consolas" charset="0"/>
                <a:cs typeface="Consolas" charset="0"/>
              </a:rPr>
              <a:t>when</a:t>
            </a:r>
            <a:r>
              <a:rPr lang="en-US" sz="3100" dirty="0"/>
              <a:t> construct : reference number matching</a:t>
            </a:r>
            <a:endParaRPr lang="en-US" dirty="0"/>
          </a:p>
        </p:txBody>
      </p:sp>
      <p:sp>
        <p:nvSpPr>
          <p:cNvPr id="4" name="Content Placeholder 3"/>
          <p:cNvSpPr>
            <a:spLocks noGrp="1"/>
          </p:cNvSpPr>
          <p:nvPr>
            <p:ph idx="1"/>
          </p:nvPr>
        </p:nvSpPr>
        <p:spPr/>
        <p:txBody>
          <a:bodyPr/>
          <a:lstStyle/>
          <a:p>
            <a:r>
              <a:rPr lang="en-US" dirty="0"/>
              <a:t>The  </a:t>
            </a:r>
            <a:r>
              <a:rPr lang="en-US" dirty="0">
                <a:latin typeface="Consolas" charset="0"/>
                <a:ea typeface="Consolas" charset="0"/>
                <a:cs typeface="Consolas" charset="0"/>
              </a:rPr>
              <a:t>when</a:t>
            </a:r>
            <a:r>
              <a:rPr lang="en-US" dirty="0"/>
              <a:t> clause can wait on a certain reference number</a:t>
            </a:r>
          </a:p>
          <a:p>
            <a:r>
              <a:rPr lang="en-US" dirty="0"/>
              <a:t>If a reference number is specified for a  </a:t>
            </a:r>
            <a:r>
              <a:rPr lang="en-US" dirty="0">
                <a:latin typeface="Consolas" charset="0"/>
                <a:ea typeface="Consolas" charset="0"/>
                <a:cs typeface="Consolas" charset="0"/>
              </a:rPr>
              <a:t>when</a:t>
            </a:r>
            <a:r>
              <a:rPr lang="en-US" dirty="0"/>
              <a:t> , the first parameter for the  </a:t>
            </a:r>
            <a:r>
              <a:rPr lang="en-US" dirty="0">
                <a:latin typeface="Consolas" charset="0"/>
                <a:ea typeface="Consolas" charset="0"/>
                <a:cs typeface="Consolas" charset="0"/>
              </a:rPr>
              <a:t>when</a:t>
            </a:r>
            <a:r>
              <a:rPr lang="en-US" dirty="0"/>
              <a:t> must be the reference number</a:t>
            </a:r>
          </a:p>
          <a:p>
            <a:r>
              <a:rPr lang="en-US" dirty="0"/>
              <a:t>Semantics: the </a:t>
            </a:r>
            <a:r>
              <a:rPr lang="en-US" dirty="0">
                <a:latin typeface="Consolas" charset="0"/>
                <a:ea typeface="Consolas" charset="0"/>
                <a:cs typeface="Consolas" charset="0"/>
              </a:rPr>
              <a:t>when</a:t>
            </a:r>
            <a:r>
              <a:rPr lang="en-US" dirty="0"/>
              <a:t> will “block” until a message arrives with that reference number</a:t>
            </a:r>
          </a:p>
          <a:p>
            <a:endParaRPr lang="en-US" dirty="0"/>
          </a:p>
        </p:txBody>
      </p:sp>
      <p:sp>
        <p:nvSpPr>
          <p:cNvPr id="5" name="Content Placeholder 2"/>
          <p:cNvSpPr txBox="1">
            <a:spLocks/>
          </p:cNvSpPr>
          <p:nvPr/>
        </p:nvSpPr>
        <p:spPr>
          <a:xfrm>
            <a:off x="1338759" y="3650413"/>
            <a:ext cx="9514481" cy="2445587"/>
          </a:xfrm>
          <a:prstGeom prst="rect">
            <a:avLst/>
          </a:prstGeom>
          <a:noFill/>
          <a:ln>
            <a:solidFill>
              <a:srgbClr val="292934"/>
            </a:solidFill>
          </a:ln>
        </p:spPr>
        <p:txBody>
          <a:bodyPr vert="horz" lIns="91440" tIns="45720" rIns="91440" bIns="45720" rtlCol="0">
            <a:noAutofit/>
          </a:bodyPr>
          <a:lstStyle>
            <a:lvl1pPr indent="0" defTabSz="914400">
              <a:spcBef>
                <a:spcPct val="20000"/>
              </a:spcBef>
              <a:buFont typeface="Arial" pitchFamily="34" charset="0"/>
              <a:buNone/>
              <a:defRPr sz="1400" b="1" baseline="0">
                <a:solidFill>
                  <a:schemeClr val="tx2">
                    <a:lumMod val="50000"/>
                  </a:schemeClr>
                </a:solidFill>
                <a:latin typeface="Consolas"/>
                <a:cs typeface="Consolas"/>
              </a:defRPr>
            </a:lvl1pPr>
            <a:lvl2pPr marL="742950" indent="-285750" defTabSz="914400">
              <a:spcBef>
                <a:spcPct val="20000"/>
              </a:spcBef>
              <a:buFont typeface="Arial" pitchFamily="34" charset="0"/>
              <a:buChar char="–"/>
              <a:defRPr sz="2400" baseline="0"/>
            </a:lvl2pPr>
            <a:lvl3pPr marL="1143000" indent="-228600" defTabSz="914400">
              <a:spcBef>
                <a:spcPct val="20000"/>
              </a:spcBef>
              <a:buFont typeface="Arial" pitchFamily="34" charset="0"/>
              <a:buChar char="•"/>
              <a:defRPr sz="2000" baseline="0"/>
            </a:lvl3pPr>
            <a:lvl4pPr marL="1600200" indent="-228600" defTabSz="914400">
              <a:spcBef>
                <a:spcPct val="20000"/>
              </a:spcBef>
              <a:buFont typeface="Arial" pitchFamily="34" charset="0"/>
              <a:buChar char="–"/>
              <a:defRPr sz="2000" baseline="0"/>
            </a:lvl4pPr>
            <a:lvl5pPr marL="2057400" indent="-228600" defTabSz="914400">
              <a:spcBef>
                <a:spcPct val="20000"/>
              </a:spcBef>
              <a:buFont typeface="Arial" pitchFamily="34" charset="0"/>
              <a:buChar char="»"/>
              <a:defRPr sz="2000" baseline="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sz="1800" b="0" dirty="0"/>
              <a:t>    </a:t>
            </a:r>
            <a:r>
              <a:rPr lang="en-US" sz="1800" dirty="0"/>
              <a:t>when</a:t>
            </a:r>
            <a:r>
              <a:rPr lang="en-US" sz="1800" b="0" dirty="0"/>
              <a:t> method1[100](</a:t>
            </a:r>
            <a:r>
              <a:rPr lang="en-US" sz="1800" dirty="0"/>
              <a:t>int </a:t>
            </a:r>
            <a:r>
              <a:rPr lang="en-US" sz="1800" b="0" dirty="0"/>
              <a:t>ref, </a:t>
            </a:r>
            <a:r>
              <a:rPr lang="en-US" sz="1800" dirty="0"/>
              <a:t>bool</a:t>
            </a:r>
            <a:r>
              <a:rPr lang="en-US" sz="1800" b="0" dirty="0"/>
              <a:t> param1)</a:t>
            </a:r>
          </a:p>
          <a:p>
            <a:r>
              <a:rPr lang="en-US" sz="1800" b="0" dirty="0"/>
              <a:t>         </a:t>
            </a:r>
            <a:r>
              <a:rPr lang="en-US" sz="1800" b="0" i="1" dirty="0"/>
              <a:t>/∗ sdag block ∗/</a:t>
            </a:r>
          </a:p>
          <a:p>
            <a:endParaRPr lang="en-US" sz="1800" b="0" dirty="0"/>
          </a:p>
          <a:p>
            <a:r>
              <a:rPr lang="en-US" sz="1800" b="0" dirty="0"/>
              <a:t>    </a:t>
            </a:r>
            <a:r>
              <a:rPr lang="en-US" sz="1800" dirty="0"/>
              <a:t>serial</a:t>
            </a:r>
            <a:r>
              <a:rPr lang="en-US" sz="1800" b="0" dirty="0"/>
              <a:t> {</a:t>
            </a:r>
          </a:p>
          <a:p>
            <a:r>
              <a:rPr lang="en-US" sz="1800" b="0" dirty="0"/>
              <a:t>        proxy.method1(200, </a:t>
            </a:r>
            <a:r>
              <a:rPr lang="en-US" sz="1800" dirty="0"/>
              <a:t>false</a:t>
            </a:r>
            <a:r>
              <a:rPr lang="en-US" sz="1800" b="0" dirty="0"/>
              <a:t>); </a:t>
            </a:r>
            <a:r>
              <a:rPr lang="en-US" sz="1800" b="0" i="1" dirty="0"/>
              <a:t>/∗ will not be delivered to the when ∗/</a:t>
            </a:r>
          </a:p>
          <a:p>
            <a:r>
              <a:rPr lang="en-US" sz="1800" b="0" dirty="0"/>
              <a:t>        proxy.method1(100, </a:t>
            </a:r>
            <a:r>
              <a:rPr lang="en-US" sz="1800" dirty="0"/>
              <a:t>true</a:t>
            </a:r>
            <a:r>
              <a:rPr lang="en-US" sz="1800" b="0" dirty="0"/>
              <a:t>); </a:t>
            </a:r>
            <a:r>
              <a:rPr lang="en-US" sz="1800" b="0" i="1" dirty="0"/>
              <a:t>/∗ will be delivered to the when ∗/</a:t>
            </a:r>
          </a:p>
          <a:p>
            <a:r>
              <a:rPr lang="en-US" sz="1800" b="0" dirty="0"/>
              <a:t>    }</a:t>
            </a:r>
          </a:p>
        </p:txBody>
      </p:sp>
      <p:sp>
        <p:nvSpPr>
          <p:cNvPr id="8" name="Date Placeholder 3">
            <a:extLst>
              <a:ext uri="{FF2B5EF4-FFF2-40B4-BE49-F238E27FC236}">
                <a16:creationId xmlns="" xmlns:a16="http://schemas.microsoft.com/office/drawing/2014/main" id="{1F7E729E-AB62-4BDB-866D-41AE3EDF6B93}"/>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 xmlns:a16="http://schemas.microsoft.com/office/drawing/2014/main" id="{45F8D80C-4932-4F9A-BC6B-68397C33B3EE}"/>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solidFill>
                  <a:schemeClr val="bg1">
                    <a:lumMod val="50000"/>
                  </a:schemeClr>
                </a:solidFill>
                <a:latin typeface="Calibri" panose="020F0502020204030204" pitchFamily="34" charset="0"/>
                <a:cs typeface="Calibri" panose="020F0502020204030204" pitchFamily="34" charset="0"/>
              </a:rPr>
              <a:pPr/>
              <a:t>127</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0" name="Footer Placeholder 4">
            <a:extLst>
              <a:ext uri="{FF2B5EF4-FFF2-40B4-BE49-F238E27FC236}">
                <a16:creationId xmlns="" xmlns:a16="http://schemas.microsoft.com/office/drawing/2014/main" id="{170DD9E7-5095-42EA-B47C-9728D59EE359}"/>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006999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Structured Dagger</a:t>
            </a:r>
            <a:br>
              <a:rPr lang="en-US" dirty="0"/>
            </a:br>
            <a:r>
              <a:rPr lang="en-US" sz="3100" dirty="0"/>
              <a:t>The </a:t>
            </a:r>
            <a:r>
              <a:rPr lang="en-US" sz="3100" dirty="0">
                <a:latin typeface="Consolas" charset="0"/>
                <a:ea typeface="Consolas" charset="0"/>
                <a:cs typeface="Consolas" charset="0"/>
              </a:rPr>
              <a:t>if-then-else</a:t>
            </a:r>
            <a:r>
              <a:rPr lang="en-US" sz="3100" dirty="0"/>
              <a:t> construct</a:t>
            </a:r>
            <a:endParaRPr lang="en-US" dirty="0"/>
          </a:p>
        </p:txBody>
      </p:sp>
      <p:sp>
        <p:nvSpPr>
          <p:cNvPr id="10" name="Content Placeholder 9"/>
          <p:cNvSpPr>
            <a:spLocks noGrp="1"/>
          </p:cNvSpPr>
          <p:nvPr>
            <p:ph idx="1"/>
          </p:nvPr>
        </p:nvSpPr>
        <p:spPr/>
        <p:txBody>
          <a:bodyPr/>
          <a:lstStyle/>
          <a:p>
            <a:r>
              <a:rPr lang="en-US" dirty="0"/>
              <a:t>The  </a:t>
            </a:r>
            <a:r>
              <a:rPr lang="en-US" dirty="0">
                <a:latin typeface="Consolas" charset="0"/>
                <a:ea typeface="Consolas" charset="0"/>
                <a:cs typeface="Consolas" charset="0"/>
              </a:rPr>
              <a:t>if-then-else</a:t>
            </a:r>
            <a:r>
              <a:rPr lang="en-US" dirty="0"/>
              <a:t> construct:</a:t>
            </a:r>
          </a:p>
          <a:p>
            <a:pPr lvl="1"/>
            <a:r>
              <a:rPr lang="en-US" dirty="0"/>
              <a:t>Same as the typical C </a:t>
            </a:r>
            <a:r>
              <a:rPr lang="en-US" dirty="0">
                <a:latin typeface="Consolas" charset="0"/>
                <a:ea typeface="Consolas" charset="0"/>
                <a:cs typeface="Consolas" charset="0"/>
              </a:rPr>
              <a:t>if-then-else</a:t>
            </a:r>
            <a:r>
              <a:rPr lang="en-US" dirty="0"/>
              <a:t> semantics and syntax</a:t>
            </a:r>
          </a:p>
          <a:p>
            <a:endParaRPr lang="en-US" dirty="0"/>
          </a:p>
        </p:txBody>
      </p:sp>
      <p:sp>
        <p:nvSpPr>
          <p:cNvPr id="5" name="Content Placeholder 2"/>
          <p:cNvSpPr txBox="1">
            <a:spLocks/>
          </p:cNvSpPr>
          <p:nvPr/>
        </p:nvSpPr>
        <p:spPr>
          <a:xfrm>
            <a:off x="1785865" y="2940051"/>
            <a:ext cx="9009514" cy="2460437"/>
          </a:xfrm>
          <a:prstGeom prst="rect">
            <a:avLst/>
          </a:prstGeom>
          <a:noFill/>
          <a:ln>
            <a:solidFill>
              <a:srgbClr val="292934"/>
            </a:solidFill>
          </a:ln>
        </p:spPr>
        <p:txBody>
          <a:bodyPr vert="horz" lIns="91440" tIns="45720" rIns="91440" bIns="45720" rtlCol="0">
            <a:noAutofit/>
          </a:bodyPr>
          <a:lstStyle>
            <a:defPPr>
              <a:defRPr lang="en-US"/>
            </a:defPPr>
            <a:lvl1pPr indent="0" defTabSz="914400">
              <a:spcBef>
                <a:spcPct val="20000"/>
              </a:spcBef>
              <a:buFont typeface="Arial" pitchFamily="34" charset="0"/>
              <a:buNone/>
              <a:defRPr b="0" baseline="0">
                <a:solidFill>
                  <a:schemeClr val="tx2">
                    <a:lumMod val="50000"/>
                  </a:schemeClr>
                </a:solidFill>
                <a:latin typeface="Consolas"/>
                <a:cs typeface="Consolas"/>
              </a:defRPr>
            </a:lvl1pPr>
            <a:lvl2pPr marL="742950" indent="-285750" defTabSz="914400">
              <a:spcBef>
                <a:spcPct val="20000"/>
              </a:spcBef>
              <a:buFont typeface="Arial" pitchFamily="34" charset="0"/>
              <a:buChar char="–"/>
              <a:defRPr sz="2400" baseline="0"/>
            </a:lvl2pPr>
            <a:lvl3pPr marL="1143000" indent="-228600" defTabSz="914400">
              <a:spcBef>
                <a:spcPct val="20000"/>
              </a:spcBef>
              <a:buFont typeface="Arial" pitchFamily="34" charset="0"/>
              <a:buChar char="•"/>
              <a:defRPr sz="2000" baseline="0"/>
            </a:lvl3pPr>
            <a:lvl4pPr marL="1600200" indent="-228600" defTabSz="914400">
              <a:spcBef>
                <a:spcPct val="20000"/>
              </a:spcBef>
              <a:buFont typeface="Arial" pitchFamily="34" charset="0"/>
              <a:buChar char="–"/>
              <a:defRPr sz="2000" baseline="0"/>
            </a:lvl4pPr>
            <a:lvl5pPr marL="2057400" indent="-228600" defTabSz="914400">
              <a:spcBef>
                <a:spcPct val="20000"/>
              </a:spcBef>
              <a:buFont typeface="Arial" pitchFamily="34" charset="0"/>
              <a:buChar char="»"/>
              <a:defRPr sz="2000" baseline="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dirty="0"/>
              <a:t>    </a:t>
            </a:r>
            <a:r>
              <a:rPr lang="en-US" b="1" dirty="0"/>
              <a:t>if</a:t>
            </a:r>
            <a:r>
              <a:rPr lang="en-US" dirty="0"/>
              <a:t> (thisIndex.x == 10) {</a:t>
            </a:r>
          </a:p>
          <a:p>
            <a:r>
              <a:rPr lang="en-US" dirty="0"/>
              <a:t>        </a:t>
            </a:r>
            <a:r>
              <a:rPr lang="en-US" b="1" dirty="0"/>
              <a:t>when</a:t>
            </a:r>
            <a:r>
              <a:rPr lang="en-US" dirty="0"/>
              <a:t> method1[block](</a:t>
            </a:r>
            <a:r>
              <a:rPr lang="en-US" b="1" dirty="0"/>
              <a:t>int </a:t>
            </a:r>
            <a:r>
              <a:rPr lang="en-US" dirty="0"/>
              <a:t>ref, </a:t>
            </a:r>
            <a:r>
              <a:rPr lang="en-US" b="1" dirty="0"/>
              <a:t>bool</a:t>
            </a:r>
            <a:r>
              <a:rPr lang="en-US" dirty="0"/>
              <a:t> someVal) </a:t>
            </a:r>
            <a:r>
              <a:rPr lang="en-US" i="1" dirty="0"/>
              <a:t>/∗ code block1 ∗/</a:t>
            </a:r>
          </a:p>
          <a:p>
            <a:r>
              <a:rPr lang="en-US" dirty="0"/>
              <a:t>    } </a:t>
            </a:r>
            <a:r>
              <a:rPr lang="en-US" b="1" dirty="0"/>
              <a:t>else</a:t>
            </a:r>
            <a:r>
              <a:rPr lang="en-US" dirty="0"/>
              <a:t> {</a:t>
            </a:r>
          </a:p>
          <a:p>
            <a:r>
              <a:rPr lang="en-US" dirty="0"/>
              <a:t>        </a:t>
            </a:r>
            <a:r>
              <a:rPr lang="en-US" b="1" dirty="0"/>
              <a:t>when</a:t>
            </a:r>
            <a:r>
              <a:rPr lang="en-US" dirty="0"/>
              <a:t> method2(</a:t>
            </a:r>
            <a:r>
              <a:rPr lang="en-US" b="1" dirty="0"/>
              <a:t>int </a:t>
            </a:r>
            <a:r>
              <a:rPr lang="en-US" dirty="0"/>
              <a:t>payload) </a:t>
            </a:r>
            <a:r>
              <a:rPr lang="en-US" b="1" dirty="0"/>
              <a:t>serial</a:t>
            </a:r>
            <a:r>
              <a:rPr lang="en-US" dirty="0"/>
              <a:t> {</a:t>
            </a:r>
          </a:p>
          <a:p>
            <a:r>
              <a:rPr lang="en-US" dirty="0"/>
              <a:t>             </a:t>
            </a:r>
            <a:r>
              <a:rPr lang="en-US" i="1" dirty="0"/>
              <a:t>//... some C++ code</a:t>
            </a:r>
          </a:p>
          <a:p>
            <a:r>
              <a:rPr lang="en-US" dirty="0"/>
              <a:t>        }</a:t>
            </a:r>
          </a:p>
          <a:p>
            <a:r>
              <a:rPr lang="en-US" dirty="0"/>
              <a:t>    }</a:t>
            </a:r>
          </a:p>
        </p:txBody>
      </p:sp>
      <p:sp>
        <p:nvSpPr>
          <p:cNvPr id="8" name="Date Placeholder 3">
            <a:extLst>
              <a:ext uri="{FF2B5EF4-FFF2-40B4-BE49-F238E27FC236}">
                <a16:creationId xmlns="" xmlns:a16="http://schemas.microsoft.com/office/drawing/2014/main" id="{EE5FA0F2-7A2E-483E-8B3D-6FFEA8BA1FBB}"/>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 xmlns:a16="http://schemas.microsoft.com/office/drawing/2014/main" id="{F20614AE-9661-4652-899A-3B3D0764603A}"/>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solidFill>
                  <a:schemeClr val="bg1">
                    <a:lumMod val="50000"/>
                  </a:schemeClr>
                </a:solidFill>
                <a:latin typeface="Calibri" panose="020F0502020204030204" pitchFamily="34" charset="0"/>
                <a:cs typeface="Calibri" panose="020F0502020204030204" pitchFamily="34" charset="0"/>
              </a:rPr>
              <a:pPr/>
              <a:t>128</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1" name="Footer Placeholder 4">
            <a:extLst>
              <a:ext uri="{FF2B5EF4-FFF2-40B4-BE49-F238E27FC236}">
                <a16:creationId xmlns="" xmlns:a16="http://schemas.microsoft.com/office/drawing/2014/main" id="{DD9DA7F0-E06A-43FE-8192-B37F96A906E4}"/>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36560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Structured Dagger</a:t>
            </a:r>
            <a:br>
              <a:rPr lang="en-US" dirty="0"/>
            </a:br>
            <a:r>
              <a:rPr lang="en-US" sz="3100" dirty="0"/>
              <a:t>The </a:t>
            </a:r>
            <a:r>
              <a:rPr lang="en-US" sz="3100" dirty="0">
                <a:latin typeface="Consolas" charset="0"/>
                <a:ea typeface="Consolas" charset="0"/>
                <a:cs typeface="Consolas" charset="0"/>
              </a:rPr>
              <a:t>for</a:t>
            </a:r>
            <a:r>
              <a:rPr lang="en-US" sz="3100" dirty="0"/>
              <a:t> construct</a:t>
            </a:r>
            <a:endParaRPr lang="en-US" dirty="0"/>
          </a:p>
        </p:txBody>
      </p:sp>
      <p:sp>
        <p:nvSpPr>
          <p:cNvPr id="12" name="Content Placeholder 11"/>
          <p:cNvSpPr>
            <a:spLocks noGrp="1"/>
          </p:cNvSpPr>
          <p:nvPr>
            <p:ph idx="1"/>
          </p:nvPr>
        </p:nvSpPr>
        <p:spPr/>
        <p:txBody>
          <a:bodyPr>
            <a:normAutofit/>
          </a:bodyPr>
          <a:lstStyle/>
          <a:p>
            <a:pPr marL="0" indent="0">
              <a:buNone/>
            </a:pPr>
            <a:r>
              <a:rPr lang="en-US" sz="2000" dirty="0"/>
              <a:t>The  </a:t>
            </a:r>
            <a:r>
              <a:rPr lang="en-US" sz="2000" dirty="0">
                <a:latin typeface="Consolas" charset="0"/>
                <a:ea typeface="Consolas" charset="0"/>
                <a:cs typeface="Consolas" charset="0"/>
              </a:rPr>
              <a:t>for</a:t>
            </a:r>
            <a:r>
              <a:rPr lang="en-US" sz="2000" dirty="0"/>
              <a:t> construct:</a:t>
            </a:r>
          </a:p>
          <a:p>
            <a:r>
              <a:rPr lang="en-US" sz="2000" dirty="0"/>
              <a:t>Defines a sequenced </a:t>
            </a:r>
            <a:r>
              <a:rPr lang="en-US" sz="2000" dirty="0">
                <a:latin typeface="Consolas" charset="0"/>
                <a:ea typeface="Consolas" charset="0"/>
                <a:cs typeface="Consolas" charset="0"/>
              </a:rPr>
              <a:t>for</a:t>
            </a:r>
            <a:r>
              <a:rPr lang="en-US" sz="2000" dirty="0"/>
              <a:t> loop (like a sequential C </a:t>
            </a:r>
            <a:r>
              <a:rPr lang="en-US" sz="2000" dirty="0">
                <a:latin typeface="Consolas" charset="0"/>
                <a:ea typeface="Consolas" charset="0"/>
                <a:cs typeface="Consolas" charset="0"/>
              </a:rPr>
              <a:t>for</a:t>
            </a:r>
            <a:r>
              <a:rPr lang="en-US" sz="2000" dirty="0"/>
              <a:t> loop)</a:t>
            </a:r>
          </a:p>
          <a:p>
            <a:r>
              <a:rPr lang="en-US" sz="2000" dirty="0"/>
              <a:t>Once the body for the </a:t>
            </a:r>
            <a:r>
              <a:rPr lang="en-US" sz="2000" dirty="0" err="1"/>
              <a:t>i’th</a:t>
            </a:r>
            <a:r>
              <a:rPr lang="en-US" sz="2000" dirty="0"/>
              <a:t> iteration completes, the </a:t>
            </a:r>
            <a:r>
              <a:rPr lang="en-US" sz="2000" i="1" dirty="0" err="1"/>
              <a:t>i</a:t>
            </a:r>
            <a:r>
              <a:rPr lang="en-US" sz="2000" dirty="0"/>
              <a:t> + 1 iteration is started</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r>
              <a:rPr lang="en-US" sz="2000" dirty="0" err="1">
                <a:latin typeface="Consolas" charset="0"/>
                <a:ea typeface="Consolas" charset="0"/>
                <a:cs typeface="Consolas" charset="0"/>
              </a:rPr>
              <a:t>iter</a:t>
            </a:r>
            <a:r>
              <a:rPr lang="en-US" sz="2000" dirty="0"/>
              <a:t> must be defined in the class as a member</a:t>
            </a:r>
          </a:p>
          <a:p>
            <a:endParaRPr lang="en-US" sz="2000" dirty="0"/>
          </a:p>
          <a:p>
            <a:endParaRPr lang="en-US" sz="2000" dirty="0"/>
          </a:p>
        </p:txBody>
      </p:sp>
      <p:sp>
        <p:nvSpPr>
          <p:cNvPr id="5" name="Content Placeholder 2"/>
          <p:cNvSpPr txBox="1">
            <a:spLocks/>
          </p:cNvSpPr>
          <p:nvPr/>
        </p:nvSpPr>
        <p:spPr>
          <a:xfrm>
            <a:off x="1785866" y="2486959"/>
            <a:ext cx="8615359" cy="2073307"/>
          </a:xfrm>
          <a:prstGeom prst="rect">
            <a:avLst/>
          </a:prstGeom>
          <a:noFill/>
          <a:ln>
            <a:solidFill>
              <a:srgbClr val="292934"/>
            </a:solidFill>
          </a:ln>
        </p:spPr>
        <p:txBody>
          <a:bodyPr vert="horz" lIns="91440" tIns="45720" rIns="91440" bIns="45720" rtlCol="0">
            <a:noAutofit/>
          </a:bodyPr>
          <a:lstStyle>
            <a:defPPr>
              <a:defRPr lang="en-US"/>
            </a:defPPr>
            <a:lvl1pPr indent="0" defTabSz="914400">
              <a:spcBef>
                <a:spcPct val="20000"/>
              </a:spcBef>
              <a:buFont typeface="Arial" pitchFamily="34" charset="0"/>
              <a:buNone/>
              <a:defRPr b="0" baseline="0">
                <a:solidFill>
                  <a:schemeClr val="tx2">
                    <a:lumMod val="50000"/>
                  </a:schemeClr>
                </a:solidFill>
                <a:latin typeface="Consolas"/>
                <a:cs typeface="Consolas"/>
              </a:defRPr>
            </a:lvl1pPr>
            <a:lvl2pPr marL="742950" indent="-285750" defTabSz="914400">
              <a:spcBef>
                <a:spcPct val="20000"/>
              </a:spcBef>
              <a:buFont typeface="Arial" pitchFamily="34" charset="0"/>
              <a:buChar char="–"/>
              <a:defRPr sz="2400" baseline="0"/>
            </a:lvl2pPr>
            <a:lvl3pPr marL="1143000" indent="-228600" defTabSz="914400">
              <a:spcBef>
                <a:spcPct val="20000"/>
              </a:spcBef>
              <a:buFont typeface="Arial" pitchFamily="34" charset="0"/>
              <a:buChar char="•"/>
              <a:defRPr sz="2000" baseline="0"/>
            </a:lvl3pPr>
            <a:lvl4pPr marL="1600200" indent="-228600" defTabSz="914400">
              <a:spcBef>
                <a:spcPct val="20000"/>
              </a:spcBef>
              <a:buFont typeface="Arial" pitchFamily="34" charset="0"/>
              <a:buChar char="–"/>
              <a:defRPr sz="2000" baseline="0"/>
            </a:lvl4pPr>
            <a:lvl5pPr marL="2057400" indent="-228600" defTabSz="914400">
              <a:spcBef>
                <a:spcPct val="20000"/>
              </a:spcBef>
              <a:buFont typeface="Arial" pitchFamily="34" charset="0"/>
              <a:buChar char="»"/>
              <a:defRPr sz="2000" baseline="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dirty="0"/>
              <a:t>    </a:t>
            </a:r>
            <a:r>
              <a:rPr lang="en-US" b="1" dirty="0"/>
              <a:t>for</a:t>
            </a:r>
            <a:r>
              <a:rPr lang="en-US" dirty="0"/>
              <a:t> (iter = 0; iter &lt; maxIter; ++iter) {</a:t>
            </a:r>
          </a:p>
          <a:p>
            <a:r>
              <a:rPr lang="en-US" dirty="0"/>
              <a:t>        </a:t>
            </a:r>
            <a:r>
              <a:rPr lang="en-US" b="1" dirty="0"/>
              <a:t>when</a:t>
            </a:r>
            <a:r>
              <a:rPr lang="en-US" dirty="0"/>
              <a:t> recvLeft[iter](</a:t>
            </a:r>
            <a:r>
              <a:rPr lang="en-US" b="1" dirty="0"/>
              <a:t>int </a:t>
            </a:r>
            <a:r>
              <a:rPr lang="en-US" dirty="0"/>
              <a:t>num, </a:t>
            </a:r>
            <a:r>
              <a:rPr lang="en-US" b="1" dirty="0"/>
              <a:t>int</a:t>
            </a:r>
            <a:r>
              <a:rPr lang="en-US" dirty="0"/>
              <a:t> len, </a:t>
            </a:r>
            <a:r>
              <a:rPr lang="en-US" b="1" dirty="0"/>
              <a:t>double</a:t>
            </a:r>
            <a:r>
              <a:rPr lang="en-US" dirty="0"/>
              <a:t> data[len])</a:t>
            </a:r>
          </a:p>
          <a:p>
            <a:r>
              <a:rPr lang="en-US" dirty="0"/>
              <a:t>            </a:t>
            </a:r>
            <a:r>
              <a:rPr lang="en-US" b="1" dirty="0"/>
              <a:t>serial</a:t>
            </a:r>
            <a:r>
              <a:rPr lang="en-US" dirty="0"/>
              <a:t> { computeKernel(LEFT, data); }</a:t>
            </a:r>
          </a:p>
          <a:p>
            <a:r>
              <a:rPr lang="en-US" dirty="0"/>
              <a:t>        </a:t>
            </a:r>
            <a:r>
              <a:rPr lang="en-US" b="1" dirty="0"/>
              <a:t>when</a:t>
            </a:r>
            <a:r>
              <a:rPr lang="en-US" dirty="0"/>
              <a:t> recvRight[iter](</a:t>
            </a:r>
            <a:r>
              <a:rPr lang="en-US" b="1" dirty="0"/>
              <a:t>int </a:t>
            </a:r>
            <a:r>
              <a:rPr lang="en-US" dirty="0"/>
              <a:t>num, </a:t>
            </a:r>
            <a:r>
              <a:rPr lang="en-US" b="1" dirty="0"/>
              <a:t>int</a:t>
            </a:r>
            <a:r>
              <a:rPr lang="en-US" dirty="0"/>
              <a:t> len, </a:t>
            </a:r>
            <a:r>
              <a:rPr lang="en-US" b="1" dirty="0"/>
              <a:t>double</a:t>
            </a:r>
            <a:r>
              <a:rPr lang="en-US" dirty="0"/>
              <a:t> data[len])</a:t>
            </a:r>
          </a:p>
          <a:p>
            <a:r>
              <a:rPr lang="en-US" dirty="0"/>
              <a:t>            </a:t>
            </a:r>
            <a:r>
              <a:rPr lang="en-US" b="1" dirty="0"/>
              <a:t>serial</a:t>
            </a:r>
            <a:r>
              <a:rPr lang="en-US" dirty="0"/>
              <a:t> { computeKernel(RIGHT, data); }</a:t>
            </a:r>
          </a:p>
          <a:p>
            <a:r>
              <a:rPr lang="en-US" dirty="0"/>
              <a:t>    }</a:t>
            </a:r>
          </a:p>
        </p:txBody>
      </p:sp>
      <p:sp>
        <p:nvSpPr>
          <p:cNvPr id="6" name="Content Placeholder 2"/>
          <p:cNvSpPr txBox="1">
            <a:spLocks/>
          </p:cNvSpPr>
          <p:nvPr/>
        </p:nvSpPr>
        <p:spPr>
          <a:xfrm>
            <a:off x="1785866" y="4560266"/>
            <a:ext cx="8615359" cy="662935"/>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48895">
              <a:buClr>
                <a:srgbClr val="93A299"/>
              </a:buClr>
            </a:pPr>
            <a:endParaRPr lang="en-US" sz="2000" dirty="0">
              <a:solidFill>
                <a:srgbClr val="292934"/>
              </a:solidFill>
              <a:cs typeface="Times New Roman"/>
            </a:endParaRPr>
          </a:p>
        </p:txBody>
      </p:sp>
      <p:sp>
        <p:nvSpPr>
          <p:cNvPr id="8" name="Content Placeholder 2"/>
          <p:cNvSpPr txBox="1">
            <a:spLocks/>
          </p:cNvSpPr>
          <p:nvPr/>
        </p:nvSpPr>
        <p:spPr>
          <a:xfrm>
            <a:off x="1785865" y="5309700"/>
            <a:ext cx="8615360" cy="1059551"/>
          </a:xfrm>
          <a:prstGeom prst="rect">
            <a:avLst/>
          </a:prstGeom>
          <a:noFill/>
          <a:ln>
            <a:solidFill>
              <a:srgbClr val="292934"/>
            </a:solidFill>
          </a:ln>
        </p:spPr>
        <p:txBody>
          <a:bodyPr vert="horz" lIns="91440" tIns="45720" rIns="91440" bIns="45720" rtlCol="0">
            <a:noAutofit/>
          </a:bodyPr>
          <a:lstStyle>
            <a:defPPr>
              <a:defRPr lang="en-US"/>
            </a:defPPr>
            <a:lvl1pPr indent="0" defTabSz="914400">
              <a:spcBef>
                <a:spcPct val="20000"/>
              </a:spcBef>
              <a:buFont typeface="Arial" pitchFamily="34" charset="0"/>
              <a:buNone/>
              <a:defRPr b="0" baseline="0">
                <a:solidFill>
                  <a:schemeClr val="tx2">
                    <a:lumMod val="50000"/>
                  </a:schemeClr>
                </a:solidFill>
                <a:latin typeface="Consolas"/>
                <a:cs typeface="Consolas"/>
              </a:defRPr>
            </a:lvl1pPr>
            <a:lvl2pPr marL="742950" indent="-285750" defTabSz="914400">
              <a:spcBef>
                <a:spcPct val="20000"/>
              </a:spcBef>
              <a:buFont typeface="Arial" pitchFamily="34" charset="0"/>
              <a:buChar char="–"/>
              <a:defRPr sz="2400" baseline="0"/>
            </a:lvl2pPr>
            <a:lvl3pPr marL="1143000" indent="-228600" defTabSz="914400">
              <a:spcBef>
                <a:spcPct val="20000"/>
              </a:spcBef>
              <a:buFont typeface="Arial" pitchFamily="34" charset="0"/>
              <a:buChar char="•"/>
              <a:defRPr sz="2000" baseline="0"/>
            </a:lvl3pPr>
            <a:lvl4pPr marL="1600200" indent="-228600" defTabSz="914400">
              <a:spcBef>
                <a:spcPct val="20000"/>
              </a:spcBef>
              <a:buFont typeface="Arial" pitchFamily="34" charset="0"/>
              <a:buChar char="–"/>
              <a:defRPr sz="2000" baseline="0"/>
            </a:lvl4pPr>
            <a:lvl5pPr marL="2057400" indent="-228600" defTabSz="914400">
              <a:spcBef>
                <a:spcPct val="20000"/>
              </a:spcBef>
              <a:buFont typeface="Arial" pitchFamily="34" charset="0"/>
              <a:buChar char="»"/>
              <a:defRPr sz="2000" baseline="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dirty="0"/>
              <a:t>    </a:t>
            </a:r>
            <a:r>
              <a:rPr lang="en-US" b="1" dirty="0"/>
              <a:t>class</a:t>
            </a:r>
            <a:r>
              <a:rPr lang="en-US" dirty="0"/>
              <a:t> Foo : </a:t>
            </a:r>
            <a:r>
              <a:rPr lang="en-US" b="1" dirty="0"/>
              <a:t>public</a:t>
            </a:r>
            <a:r>
              <a:rPr lang="en-US" dirty="0"/>
              <a:t> CBase_Foo {</a:t>
            </a:r>
          </a:p>
          <a:p>
            <a:r>
              <a:rPr lang="en-US" dirty="0"/>
              <a:t>        </a:t>
            </a:r>
            <a:r>
              <a:rPr lang="en-US" b="1" dirty="0"/>
              <a:t>public</a:t>
            </a:r>
            <a:r>
              <a:rPr lang="en-US" dirty="0"/>
              <a:t>: </a:t>
            </a:r>
            <a:r>
              <a:rPr lang="en-US" b="1" dirty="0"/>
              <a:t>int</a:t>
            </a:r>
            <a:r>
              <a:rPr lang="en-US" dirty="0"/>
              <a:t> iter;</a:t>
            </a:r>
          </a:p>
          <a:p>
            <a:r>
              <a:rPr lang="en-US" dirty="0"/>
              <a:t>    };</a:t>
            </a:r>
          </a:p>
        </p:txBody>
      </p:sp>
      <p:sp>
        <p:nvSpPr>
          <p:cNvPr id="10" name="Date Placeholder 3">
            <a:extLst>
              <a:ext uri="{FF2B5EF4-FFF2-40B4-BE49-F238E27FC236}">
                <a16:creationId xmlns="" xmlns:a16="http://schemas.microsoft.com/office/drawing/2014/main" id="{4BBDBEF0-6B5E-477D-976A-3158051FBACC}"/>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1" name="Slide Number Placeholder 5">
            <a:extLst>
              <a:ext uri="{FF2B5EF4-FFF2-40B4-BE49-F238E27FC236}">
                <a16:creationId xmlns="" xmlns:a16="http://schemas.microsoft.com/office/drawing/2014/main" id="{57EC0119-672F-4DBE-B5C0-34D49A9E5505}"/>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solidFill>
                  <a:schemeClr val="bg1">
                    <a:lumMod val="50000"/>
                  </a:schemeClr>
                </a:solidFill>
                <a:latin typeface="Calibri" panose="020F0502020204030204" pitchFamily="34" charset="0"/>
                <a:cs typeface="Calibri" panose="020F0502020204030204" pitchFamily="34" charset="0"/>
              </a:rPr>
              <a:pPr/>
              <a:t>129</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3" name="Footer Placeholder 4">
            <a:extLst>
              <a:ext uri="{FF2B5EF4-FFF2-40B4-BE49-F238E27FC236}">
                <a16:creationId xmlns="" xmlns:a16="http://schemas.microsoft.com/office/drawing/2014/main" id="{DDF0A14D-E4D4-4AEB-B8A6-310AE564BD3A}"/>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18044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7899" y="3549649"/>
            <a:ext cx="2556934" cy="3012018"/>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Rectangle 2"/>
          <p:cNvSpPr/>
          <p:nvPr/>
        </p:nvSpPr>
        <p:spPr>
          <a:xfrm>
            <a:off x="3344333" y="3549649"/>
            <a:ext cx="2561166" cy="3012018"/>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Rectangle 3"/>
          <p:cNvSpPr/>
          <p:nvPr/>
        </p:nvSpPr>
        <p:spPr>
          <a:xfrm>
            <a:off x="6057899" y="364098"/>
            <a:ext cx="2556934" cy="3016250"/>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Rectangle 4"/>
          <p:cNvSpPr/>
          <p:nvPr/>
        </p:nvSpPr>
        <p:spPr>
          <a:xfrm>
            <a:off x="3344333" y="359833"/>
            <a:ext cx="2561166" cy="3016251"/>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6" name="Rounded Rectangle 5"/>
          <p:cNvSpPr/>
          <p:nvPr/>
        </p:nvSpPr>
        <p:spPr>
          <a:xfrm>
            <a:off x="3772959" y="3829197"/>
            <a:ext cx="232833" cy="224367"/>
          </a:xfrm>
          <a:prstGeom prst="roundRect">
            <a:avLst/>
          </a:prstGeom>
          <a:solidFill>
            <a:schemeClr val="accent3">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Rounded Rectangle 6"/>
          <p:cNvSpPr/>
          <p:nvPr/>
        </p:nvSpPr>
        <p:spPr>
          <a:xfrm>
            <a:off x="4501092" y="3987947"/>
            <a:ext cx="232833" cy="224367"/>
          </a:xfrm>
          <a:prstGeom prst="roundRect">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Rounded Rectangle 7"/>
          <p:cNvSpPr/>
          <p:nvPr/>
        </p:nvSpPr>
        <p:spPr>
          <a:xfrm>
            <a:off x="3984625" y="4212314"/>
            <a:ext cx="232833" cy="224367"/>
          </a:xfrm>
          <a:prstGeom prst="roundRect">
            <a:avLst/>
          </a:prstGeom>
          <a:solidFill>
            <a:srgbClr val="FF008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ounded Rectangle 8"/>
          <p:cNvSpPr/>
          <p:nvPr/>
        </p:nvSpPr>
        <p:spPr>
          <a:xfrm>
            <a:off x="4617508" y="4498063"/>
            <a:ext cx="232833" cy="224367"/>
          </a:xfrm>
          <a:prstGeom prst="round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Rounded Rectangle 9"/>
          <p:cNvSpPr/>
          <p:nvPr/>
        </p:nvSpPr>
        <p:spPr>
          <a:xfrm>
            <a:off x="5332942" y="4100130"/>
            <a:ext cx="232833" cy="224367"/>
          </a:xfrm>
          <a:prstGeom prst="roundRect">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TextBox 10"/>
          <p:cNvSpPr txBox="1"/>
          <p:nvPr/>
        </p:nvSpPr>
        <p:spPr>
          <a:xfrm>
            <a:off x="3815292" y="5157947"/>
            <a:ext cx="1750483" cy="369332"/>
          </a:xfrm>
          <a:prstGeom prst="rect">
            <a:avLst/>
          </a:prstGeom>
          <a:noFill/>
        </p:spPr>
        <p:txBody>
          <a:bodyPr wrap="square" rtlCol="0">
            <a:spAutoFit/>
          </a:bodyPr>
          <a:lstStyle/>
          <a:p>
            <a:pPr algn="ctr"/>
            <a:r>
              <a:rPr lang="en-US" dirty="0">
                <a:solidFill>
                  <a:prstClr val="black"/>
                </a:solidFill>
                <a:latin typeface="Calibri"/>
              </a:rPr>
              <a:t>Processor 2</a:t>
            </a:r>
          </a:p>
        </p:txBody>
      </p:sp>
      <p:sp>
        <p:nvSpPr>
          <p:cNvPr id="12" name="Oval 11"/>
          <p:cNvSpPr/>
          <p:nvPr/>
        </p:nvSpPr>
        <p:spPr>
          <a:xfrm>
            <a:off x="3910541" y="5622994"/>
            <a:ext cx="1555750" cy="42870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white"/>
              </a:solidFill>
              <a:latin typeface="Calibri"/>
            </a:endParaRPr>
          </a:p>
        </p:txBody>
      </p:sp>
      <p:sp>
        <p:nvSpPr>
          <p:cNvPr id="13" name="TextBox 12"/>
          <p:cNvSpPr txBox="1"/>
          <p:nvPr/>
        </p:nvSpPr>
        <p:spPr>
          <a:xfrm>
            <a:off x="3815292" y="5622993"/>
            <a:ext cx="1750483" cy="338554"/>
          </a:xfrm>
          <a:prstGeom prst="rect">
            <a:avLst/>
          </a:prstGeom>
          <a:noFill/>
        </p:spPr>
        <p:txBody>
          <a:bodyPr wrap="square" rtlCol="0">
            <a:spAutoFit/>
          </a:bodyPr>
          <a:lstStyle/>
          <a:p>
            <a:pPr algn="ctr"/>
            <a:r>
              <a:rPr lang="en-US" sz="1600" dirty="0">
                <a:solidFill>
                  <a:prstClr val="black"/>
                </a:solidFill>
                <a:latin typeface="Calibri"/>
              </a:rPr>
              <a:t>Scheduler</a:t>
            </a:r>
            <a:endParaRPr lang="en-US" dirty="0">
              <a:solidFill>
                <a:prstClr val="black"/>
              </a:solidFill>
              <a:latin typeface="Calibri"/>
            </a:endParaRPr>
          </a:p>
        </p:txBody>
      </p:sp>
      <p:grpSp>
        <p:nvGrpSpPr>
          <p:cNvPr id="14" name="Group 13"/>
          <p:cNvGrpSpPr/>
          <p:nvPr/>
        </p:nvGrpSpPr>
        <p:grpSpPr>
          <a:xfrm>
            <a:off x="3835139" y="6187768"/>
            <a:ext cx="1619270" cy="126533"/>
            <a:chOff x="2163208" y="2961822"/>
            <a:chExt cx="1781573" cy="173398"/>
          </a:xfrm>
        </p:grpSpPr>
        <p:sp>
          <p:nvSpPr>
            <p:cNvPr id="15" name="Rectangle 14"/>
            <p:cNvSpPr/>
            <p:nvPr/>
          </p:nvSpPr>
          <p:spPr>
            <a:xfrm>
              <a:off x="2189302" y="2961822"/>
              <a:ext cx="1755479"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p:cNvSpPr/>
            <p:nvPr/>
          </p:nvSpPr>
          <p:spPr>
            <a:xfrm>
              <a:off x="3826198" y="2961822"/>
              <a:ext cx="118583" cy="17339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Rectangle 16"/>
            <p:cNvSpPr/>
            <p:nvPr/>
          </p:nvSpPr>
          <p:spPr>
            <a:xfrm>
              <a:off x="3707615" y="2961822"/>
              <a:ext cx="118583" cy="173398"/>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Rectangle 17"/>
            <p:cNvSpPr/>
            <p:nvPr/>
          </p:nvSpPr>
          <p:spPr>
            <a:xfrm>
              <a:off x="3589033" y="2961822"/>
              <a:ext cx="118583" cy="173398"/>
            </a:xfrm>
            <a:prstGeom prst="rect">
              <a:avLst/>
            </a:prstGeom>
            <a:solidFill>
              <a:srgbClr val="FF00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Rectangle 18"/>
            <p:cNvSpPr/>
            <p:nvPr/>
          </p:nvSpPr>
          <p:spPr>
            <a:xfrm>
              <a:off x="3470450" y="2961822"/>
              <a:ext cx="118583" cy="17339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Rectangle 19"/>
            <p:cNvSpPr/>
            <p:nvPr/>
          </p:nvSpPr>
          <p:spPr>
            <a:xfrm>
              <a:off x="3350014" y="2961822"/>
              <a:ext cx="118583" cy="173398"/>
            </a:xfrm>
            <a:prstGeom prst="rect">
              <a:avLst/>
            </a:prstGeom>
            <a:solidFill>
              <a:srgbClr val="FF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Rectangle 20"/>
            <p:cNvSpPr/>
            <p:nvPr/>
          </p:nvSpPr>
          <p:spPr>
            <a:xfrm>
              <a:off x="3231431"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Rectangle 21"/>
            <p:cNvSpPr/>
            <p:nvPr/>
          </p:nvSpPr>
          <p:spPr>
            <a:xfrm>
              <a:off x="311284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Rectangle 22"/>
            <p:cNvSpPr/>
            <p:nvPr/>
          </p:nvSpPr>
          <p:spPr>
            <a:xfrm>
              <a:off x="2994266"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Rectangle 23"/>
            <p:cNvSpPr/>
            <p:nvPr/>
          </p:nvSpPr>
          <p:spPr>
            <a:xfrm>
              <a:off x="2875683"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Rectangle 24"/>
            <p:cNvSpPr/>
            <p:nvPr/>
          </p:nvSpPr>
          <p:spPr>
            <a:xfrm>
              <a:off x="2757100"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Rectangle 25"/>
            <p:cNvSpPr/>
            <p:nvPr/>
          </p:nvSpPr>
          <p:spPr>
            <a:xfrm>
              <a:off x="263851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Rectangle 26"/>
            <p:cNvSpPr/>
            <p:nvPr/>
          </p:nvSpPr>
          <p:spPr>
            <a:xfrm>
              <a:off x="2523610"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ectangle 27"/>
            <p:cNvSpPr/>
            <p:nvPr/>
          </p:nvSpPr>
          <p:spPr>
            <a:xfrm>
              <a:off x="240534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Rectangle 28"/>
            <p:cNvSpPr/>
            <p:nvPr/>
          </p:nvSpPr>
          <p:spPr>
            <a:xfrm>
              <a:off x="2284907"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Rectangle 29"/>
            <p:cNvSpPr/>
            <p:nvPr/>
          </p:nvSpPr>
          <p:spPr>
            <a:xfrm>
              <a:off x="216320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31" name="TextBox 30"/>
          <p:cNvSpPr txBox="1"/>
          <p:nvPr/>
        </p:nvSpPr>
        <p:spPr>
          <a:xfrm>
            <a:off x="3790342" y="6314301"/>
            <a:ext cx="1654331" cy="246221"/>
          </a:xfrm>
          <a:prstGeom prst="rect">
            <a:avLst/>
          </a:prstGeom>
          <a:noFill/>
        </p:spPr>
        <p:txBody>
          <a:bodyPr wrap="square" rtlCol="0">
            <a:spAutoFit/>
          </a:bodyPr>
          <a:lstStyle/>
          <a:p>
            <a:pPr algn="ctr"/>
            <a:r>
              <a:rPr lang="en-US" sz="1000" dirty="0">
                <a:solidFill>
                  <a:prstClr val="black"/>
                </a:solidFill>
                <a:latin typeface="Calibri"/>
              </a:rPr>
              <a:t>Message Queue</a:t>
            </a:r>
          </a:p>
        </p:txBody>
      </p:sp>
      <p:sp>
        <p:nvSpPr>
          <p:cNvPr id="32" name="Rounded Rectangle 31"/>
          <p:cNvSpPr/>
          <p:nvPr/>
        </p:nvSpPr>
        <p:spPr>
          <a:xfrm>
            <a:off x="6449250" y="543473"/>
            <a:ext cx="232833" cy="224367"/>
          </a:xfrm>
          <a:prstGeom prst="roundRect">
            <a:avLst/>
          </a:prstGeom>
          <a:solidFill>
            <a:schemeClr val="accent3">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Rounded Rectangle 32"/>
          <p:cNvSpPr/>
          <p:nvPr/>
        </p:nvSpPr>
        <p:spPr>
          <a:xfrm>
            <a:off x="7177383" y="702223"/>
            <a:ext cx="232833" cy="224367"/>
          </a:xfrm>
          <a:prstGeom prst="roundRect">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 name="Rounded Rectangle 33"/>
          <p:cNvSpPr/>
          <p:nvPr/>
        </p:nvSpPr>
        <p:spPr>
          <a:xfrm>
            <a:off x="6491583" y="1324523"/>
            <a:ext cx="232833" cy="224367"/>
          </a:xfrm>
          <a:prstGeom prst="roundRect">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 name="Rounded Rectangle 34"/>
          <p:cNvSpPr/>
          <p:nvPr/>
        </p:nvSpPr>
        <p:spPr>
          <a:xfrm>
            <a:off x="7293799" y="1212339"/>
            <a:ext cx="232833" cy="224367"/>
          </a:xfrm>
          <a:prstGeom prst="round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 name="Rounded Rectangle 43"/>
          <p:cNvSpPr/>
          <p:nvPr/>
        </p:nvSpPr>
        <p:spPr>
          <a:xfrm>
            <a:off x="5162551" y="3736343"/>
            <a:ext cx="111731" cy="112184"/>
          </a:xfrm>
          <a:prstGeom prst="roundRect">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 name="Rounded Rectangle 44"/>
          <p:cNvSpPr/>
          <p:nvPr/>
        </p:nvSpPr>
        <p:spPr>
          <a:xfrm>
            <a:off x="3877734" y="4676143"/>
            <a:ext cx="111731" cy="112184"/>
          </a:xfrm>
          <a:prstGeom prst="roundRect">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 name="Rounded Rectangle 46"/>
          <p:cNvSpPr/>
          <p:nvPr/>
        </p:nvSpPr>
        <p:spPr>
          <a:xfrm>
            <a:off x="7838842" y="450619"/>
            <a:ext cx="111731" cy="112184"/>
          </a:xfrm>
          <a:prstGeom prst="roundRect">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 name="Rounded Rectangle 47"/>
          <p:cNvSpPr/>
          <p:nvPr/>
        </p:nvSpPr>
        <p:spPr>
          <a:xfrm>
            <a:off x="6723358" y="992486"/>
            <a:ext cx="111731" cy="112184"/>
          </a:xfrm>
          <a:prstGeom prst="roundRect">
            <a:avLst/>
          </a:prstGeom>
          <a:solidFill>
            <a:srgbClr val="FF008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9" name="Rounded Rectangle 48"/>
          <p:cNvSpPr/>
          <p:nvPr/>
        </p:nvSpPr>
        <p:spPr>
          <a:xfrm>
            <a:off x="8071675" y="880302"/>
            <a:ext cx="111731" cy="112184"/>
          </a:xfrm>
          <a:prstGeom prst="roundRect">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0" name="Rounded Rectangle 49"/>
          <p:cNvSpPr/>
          <p:nvPr/>
        </p:nvSpPr>
        <p:spPr>
          <a:xfrm>
            <a:off x="8009233" y="1383790"/>
            <a:ext cx="232833" cy="224367"/>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1" name="TextBox 50"/>
          <p:cNvSpPr txBox="1"/>
          <p:nvPr/>
        </p:nvSpPr>
        <p:spPr>
          <a:xfrm>
            <a:off x="6491583" y="1872223"/>
            <a:ext cx="1750483" cy="369332"/>
          </a:xfrm>
          <a:prstGeom prst="rect">
            <a:avLst/>
          </a:prstGeom>
          <a:noFill/>
        </p:spPr>
        <p:txBody>
          <a:bodyPr wrap="square" rtlCol="0">
            <a:spAutoFit/>
          </a:bodyPr>
          <a:lstStyle/>
          <a:p>
            <a:pPr algn="ctr"/>
            <a:r>
              <a:rPr lang="en-US" dirty="0">
                <a:solidFill>
                  <a:prstClr val="black"/>
                </a:solidFill>
                <a:latin typeface="Calibri"/>
              </a:rPr>
              <a:t>Processor 1</a:t>
            </a:r>
          </a:p>
        </p:txBody>
      </p:sp>
      <p:sp>
        <p:nvSpPr>
          <p:cNvPr id="52" name="Oval 51"/>
          <p:cNvSpPr/>
          <p:nvPr/>
        </p:nvSpPr>
        <p:spPr>
          <a:xfrm>
            <a:off x="6586832" y="2337270"/>
            <a:ext cx="1555750" cy="42870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white"/>
              </a:solidFill>
              <a:latin typeface="Calibri"/>
            </a:endParaRPr>
          </a:p>
        </p:txBody>
      </p:sp>
      <p:sp>
        <p:nvSpPr>
          <p:cNvPr id="53" name="TextBox 52"/>
          <p:cNvSpPr txBox="1"/>
          <p:nvPr/>
        </p:nvSpPr>
        <p:spPr>
          <a:xfrm>
            <a:off x="6491583" y="2337269"/>
            <a:ext cx="1750483" cy="338554"/>
          </a:xfrm>
          <a:prstGeom prst="rect">
            <a:avLst/>
          </a:prstGeom>
          <a:noFill/>
        </p:spPr>
        <p:txBody>
          <a:bodyPr wrap="square" rtlCol="0">
            <a:spAutoFit/>
          </a:bodyPr>
          <a:lstStyle/>
          <a:p>
            <a:pPr algn="ctr"/>
            <a:r>
              <a:rPr lang="en-US" sz="1600" dirty="0">
                <a:solidFill>
                  <a:prstClr val="black"/>
                </a:solidFill>
                <a:latin typeface="Calibri"/>
              </a:rPr>
              <a:t>Scheduler</a:t>
            </a:r>
            <a:endParaRPr lang="en-US" dirty="0">
              <a:solidFill>
                <a:prstClr val="black"/>
              </a:solidFill>
              <a:latin typeface="Calibri"/>
            </a:endParaRPr>
          </a:p>
        </p:txBody>
      </p:sp>
      <p:grpSp>
        <p:nvGrpSpPr>
          <p:cNvPr id="54" name="Group 53"/>
          <p:cNvGrpSpPr/>
          <p:nvPr/>
        </p:nvGrpSpPr>
        <p:grpSpPr>
          <a:xfrm>
            <a:off x="6511430" y="2902044"/>
            <a:ext cx="1619270" cy="126533"/>
            <a:chOff x="2163208" y="2961822"/>
            <a:chExt cx="1781573" cy="173398"/>
          </a:xfrm>
        </p:grpSpPr>
        <p:sp>
          <p:nvSpPr>
            <p:cNvPr id="55" name="Rectangle 54"/>
            <p:cNvSpPr/>
            <p:nvPr/>
          </p:nvSpPr>
          <p:spPr>
            <a:xfrm>
              <a:off x="2189302" y="2961822"/>
              <a:ext cx="1755479"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6" name="Rectangle 55"/>
            <p:cNvSpPr/>
            <p:nvPr/>
          </p:nvSpPr>
          <p:spPr>
            <a:xfrm>
              <a:off x="3826198" y="2961822"/>
              <a:ext cx="118583" cy="17339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7" name="Rectangle 56"/>
            <p:cNvSpPr/>
            <p:nvPr/>
          </p:nvSpPr>
          <p:spPr>
            <a:xfrm>
              <a:off x="3707615" y="2961822"/>
              <a:ext cx="118583" cy="173398"/>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8" name="Rectangle 57"/>
            <p:cNvSpPr/>
            <p:nvPr/>
          </p:nvSpPr>
          <p:spPr>
            <a:xfrm>
              <a:off x="3589033" y="2961822"/>
              <a:ext cx="118583" cy="173398"/>
            </a:xfrm>
            <a:prstGeom prst="rect">
              <a:avLst/>
            </a:prstGeom>
            <a:solidFill>
              <a:srgbClr val="FF00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9" name="Rectangle 58"/>
            <p:cNvSpPr/>
            <p:nvPr/>
          </p:nvSpPr>
          <p:spPr>
            <a:xfrm>
              <a:off x="3470450" y="2961822"/>
              <a:ext cx="118583" cy="17339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0" name="Rectangle 59"/>
            <p:cNvSpPr/>
            <p:nvPr/>
          </p:nvSpPr>
          <p:spPr>
            <a:xfrm>
              <a:off x="3350014" y="2961822"/>
              <a:ext cx="118583" cy="173398"/>
            </a:xfrm>
            <a:prstGeom prst="rect">
              <a:avLst/>
            </a:prstGeom>
            <a:solidFill>
              <a:srgbClr val="FF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1" name="Rectangle 60"/>
            <p:cNvSpPr/>
            <p:nvPr/>
          </p:nvSpPr>
          <p:spPr>
            <a:xfrm>
              <a:off x="3231431"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2" name="Rectangle 61"/>
            <p:cNvSpPr/>
            <p:nvPr/>
          </p:nvSpPr>
          <p:spPr>
            <a:xfrm>
              <a:off x="311284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3" name="Rectangle 62"/>
            <p:cNvSpPr/>
            <p:nvPr/>
          </p:nvSpPr>
          <p:spPr>
            <a:xfrm>
              <a:off x="2994266"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4" name="Rectangle 63"/>
            <p:cNvSpPr/>
            <p:nvPr/>
          </p:nvSpPr>
          <p:spPr>
            <a:xfrm>
              <a:off x="2875683"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5" name="Rectangle 64"/>
            <p:cNvSpPr/>
            <p:nvPr/>
          </p:nvSpPr>
          <p:spPr>
            <a:xfrm>
              <a:off x="2757100"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6" name="Rectangle 65"/>
            <p:cNvSpPr/>
            <p:nvPr/>
          </p:nvSpPr>
          <p:spPr>
            <a:xfrm>
              <a:off x="263851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7" name="Rectangle 66"/>
            <p:cNvSpPr/>
            <p:nvPr/>
          </p:nvSpPr>
          <p:spPr>
            <a:xfrm>
              <a:off x="2523610"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8" name="Rectangle 67"/>
            <p:cNvSpPr/>
            <p:nvPr/>
          </p:nvSpPr>
          <p:spPr>
            <a:xfrm>
              <a:off x="240534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9" name="Rectangle 68"/>
            <p:cNvSpPr/>
            <p:nvPr/>
          </p:nvSpPr>
          <p:spPr>
            <a:xfrm>
              <a:off x="2284907"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0" name="Rectangle 69"/>
            <p:cNvSpPr/>
            <p:nvPr/>
          </p:nvSpPr>
          <p:spPr>
            <a:xfrm>
              <a:off x="216320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71" name="TextBox 70"/>
          <p:cNvSpPr txBox="1"/>
          <p:nvPr/>
        </p:nvSpPr>
        <p:spPr>
          <a:xfrm>
            <a:off x="6466633" y="3028577"/>
            <a:ext cx="1654331" cy="246221"/>
          </a:xfrm>
          <a:prstGeom prst="rect">
            <a:avLst/>
          </a:prstGeom>
          <a:noFill/>
        </p:spPr>
        <p:txBody>
          <a:bodyPr wrap="square" rtlCol="0">
            <a:spAutoFit/>
          </a:bodyPr>
          <a:lstStyle/>
          <a:p>
            <a:pPr algn="ctr"/>
            <a:r>
              <a:rPr lang="en-US" sz="1000" dirty="0">
                <a:solidFill>
                  <a:prstClr val="black"/>
                </a:solidFill>
                <a:latin typeface="Calibri"/>
              </a:rPr>
              <a:t>Message Queue</a:t>
            </a:r>
          </a:p>
        </p:txBody>
      </p:sp>
      <p:sp>
        <p:nvSpPr>
          <p:cNvPr id="73" name="Rounded Rectangle 72"/>
          <p:cNvSpPr/>
          <p:nvPr/>
        </p:nvSpPr>
        <p:spPr>
          <a:xfrm>
            <a:off x="4993218" y="486009"/>
            <a:ext cx="232833" cy="224367"/>
          </a:xfrm>
          <a:prstGeom prst="roundRect">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4" name="Rounded Rectangle 73"/>
          <p:cNvSpPr/>
          <p:nvPr/>
        </p:nvSpPr>
        <p:spPr>
          <a:xfrm>
            <a:off x="4394201" y="803509"/>
            <a:ext cx="232833" cy="224367"/>
          </a:xfrm>
          <a:prstGeom prst="roundRect">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5" name="Rounded Rectangle 74"/>
          <p:cNvSpPr/>
          <p:nvPr/>
        </p:nvSpPr>
        <p:spPr>
          <a:xfrm>
            <a:off x="3877734" y="1027876"/>
            <a:ext cx="232833" cy="224367"/>
          </a:xfrm>
          <a:prstGeom prst="roundRect">
            <a:avLst/>
          </a:prstGeom>
          <a:solidFill>
            <a:srgbClr val="FF008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7" name="Rounded Rectangle 76"/>
          <p:cNvSpPr/>
          <p:nvPr/>
        </p:nvSpPr>
        <p:spPr>
          <a:xfrm>
            <a:off x="4510616" y="1313625"/>
            <a:ext cx="347186" cy="336551"/>
          </a:xfrm>
          <a:prstGeom prst="round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8" name="Rounded Rectangle 77"/>
          <p:cNvSpPr/>
          <p:nvPr/>
        </p:nvSpPr>
        <p:spPr>
          <a:xfrm>
            <a:off x="5226050" y="915692"/>
            <a:ext cx="347186" cy="336551"/>
          </a:xfrm>
          <a:prstGeom prst="roundRect">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9" name="Rounded Rectangle 78"/>
          <p:cNvSpPr/>
          <p:nvPr/>
        </p:nvSpPr>
        <p:spPr>
          <a:xfrm>
            <a:off x="5226051" y="1485076"/>
            <a:ext cx="232833" cy="224367"/>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0" name="TextBox 79"/>
          <p:cNvSpPr txBox="1"/>
          <p:nvPr/>
        </p:nvSpPr>
        <p:spPr>
          <a:xfrm>
            <a:off x="3708401" y="1973509"/>
            <a:ext cx="1750483" cy="369332"/>
          </a:xfrm>
          <a:prstGeom prst="rect">
            <a:avLst/>
          </a:prstGeom>
          <a:noFill/>
        </p:spPr>
        <p:txBody>
          <a:bodyPr wrap="square" rtlCol="0">
            <a:spAutoFit/>
          </a:bodyPr>
          <a:lstStyle/>
          <a:p>
            <a:pPr algn="ctr"/>
            <a:r>
              <a:rPr lang="en-US" dirty="0">
                <a:solidFill>
                  <a:prstClr val="black"/>
                </a:solidFill>
                <a:latin typeface="Calibri"/>
              </a:rPr>
              <a:t>Processor 0</a:t>
            </a:r>
          </a:p>
        </p:txBody>
      </p:sp>
      <p:sp>
        <p:nvSpPr>
          <p:cNvPr id="81" name="Oval 80"/>
          <p:cNvSpPr/>
          <p:nvPr/>
        </p:nvSpPr>
        <p:spPr>
          <a:xfrm>
            <a:off x="3803650" y="2438556"/>
            <a:ext cx="1555750" cy="42870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white"/>
              </a:solidFill>
              <a:latin typeface="Calibri"/>
            </a:endParaRPr>
          </a:p>
        </p:txBody>
      </p:sp>
      <p:sp>
        <p:nvSpPr>
          <p:cNvPr id="82" name="TextBox 81"/>
          <p:cNvSpPr txBox="1"/>
          <p:nvPr/>
        </p:nvSpPr>
        <p:spPr>
          <a:xfrm>
            <a:off x="3708401" y="2438555"/>
            <a:ext cx="1750483" cy="338554"/>
          </a:xfrm>
          <a:prstGeom prst="rect">
            <a:avLst/>
          </a:prstGeom>
          <a:noFill/>
        </p:spPr>
        <p:txBody>
          <a:bodyPr wrap="square" rtlCol="0">
            <a:spAutoFit/>
          </a:bodyPr>
          <a:lstStyle/>
          <a:p>
            <a:pPr algn="ctr"/>
            <a:r>
              <a:rPr lang="en-US" sz="1600" dirty="0">
                <a:solidFill>
                  <a:prstClr val="black"/>
                </a:solidFill>
                <a:latin typeface="Calibri"/>
              </a:rPr>
              <a:t>Scheduler</a:t>
            </a:r>
            <a:endParaRPr lang="en-US" dirty="0">
              <a:solidFill>
                <a:prstClr val="black"/>
              </a:solidFill>
              <a:latin typeface="Calibri"/>
            </a:endParaRPr>
          </a:p>
        </p:txBody>
      </p:sp>
      <p:grpSp>
        <p:nvGrpSpPr>
          <p:cNvPr id="83" name="Group 82"/>
          <p:cNvGrpSpPr/>
          <p:nvPr/>
        </p:nvGrpSpPr>
        <p:grpSpPr>
          <a:xfrm>
            <a:off x="3728248" y="3003330"/>
            <a:ext cx="1619270" cy="126533"/>
            <a:chOff x="2163208" y="2961822"/>
            <a:chExt cx="1781573" cy="173398"/>
          </a:xfrm>
        </p:grpSpPr>
        <p:sp>
          <p:nvSpPr>
            <p:cNvPr id="84" name="Rectangle 83"/>
            <p:cNvSpPr/>
            <p:nvPr/>
          </p:nvSpPr>
          <p:spPr>
            <a:xfrm>
              <a:off x="2189302" y="2961822"/>
              <a:ext cx="1755479"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5" name="Rectangle 84"/>
            <p:cNvSpPr/>
            <p:nvPr/>
          </p:nvSpPr>
          <p:spPr>
            <a:xfrm>
              <a:off x="3826198" y="2961822"/>
              <a:ext cx="118583" cy="17339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6" name="Rectangle 85"/>
            <p:cNvSpPr/>
            <p:nvPr/>
          </p:nvSpPr>
          <p:spPr>
            <a:xfrm>
              <a:off x="3707615" y="2961822"/>
              <a:ext cx="118583" cy="173398"/>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7" name="Rectangle 86"/>
            <p:cNvSpPr/>
            <p:nvPr/>
          </p:nvSpPr>
          <p:spPr>
            <a:xfrm>
              <a:off x="3589033" y="2961822"/>
              <a:ext cx="118583" cy="173398"/>
            </a:xfrm>
            <a:prstGeom prst="rect">
              <a:avLst/>
            </a:prstGeom>
            <a:solidFill>
              <a:srgbClr val="FF00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8" name="Rectangle 87"/>
            <p:cNvSpPr/>
            <p:nvPr/>
          </p:nvSpPr>
          <p:spPr>
            <a:xfrm>
              <a:off x="3470450" y="2961822"/>
              <a:ext cx="118583" cy="17339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9" name="Rectangle 88"/>
            <p:cNvSpPr/>
            <p:nvPr/>
          </p:nvSpPr>
          <p:spPr>
            <a:xfrm>
              <a:off x="3350014" y="2961822"/>
              <a:ext cx="118583" cy="173398"/>
            </a:xfrm>
            <a:prstGeom prst="rect">
              <a:avLst/>
            </a:prstGeom>
            <a:solidFill>
              <a:srgbClr val="FF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0" name="Rectangle 89"/>
            <p:cNvSpPr/>
            <p:nvPr/>
          </p:nvSpPr>
          <p:spPr>
            <a:xfrm>
              <a:off x="3231431" y="2961822"/>
              <a:ext cx="118583" cy="173398"/>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1" name="Rectangle 90"/>
            <p:cNvSpPr/>
            <p:nvPr/>
          </p:nvSpPr>
          <p:spPr>
            <a:xfrm>
              <a:off x="311284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2" name="Rectangle 91"/>
            <p:cNvSpPr/>
            <p:nvPr/>
          </p:nvSpPr>
          <p:spPr>
            <a:xfrm>
              <a:off x="2994266"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3" name="Rectangle 92"/>
            <p:cNvSpPr/>
            <p:nvPr/>
          </p:nvSpPr>
          <p:spPr>
            <a:xfrm>
              <a:off x="2875683"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4" name="Rectangle 93"/>
            <p:cNvSpPr/>
            <p:nvPr/>
          </p:nvSpPr>
          <p:spPr>
            <a:xfrm>
              <a:off x="2757100"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5" name="Rectangle 94"/>
            <p:cNvSpPr/>
            <p:nvPr/>
          </p:nvSpPr>
          <p:spPr>
            <a:xfrm>
              <a:off x="263851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6" name="Rectangle 95"/>
            <p:cNvSpPr/>
            <p:nvPr/>
          </p:nvSpPr>
          <p:spPr>
            <a:xfrm>
              <a:off x="2523610"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7" name="Rectangle 96"/>
            <p:cNvSpPr/>
            <p:nvPr/>
          </p:nvSpPr>
          <p:spPr>
            <a:xfrm>
              <a:off x="240534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8" name="Rectangle 97"/>
            <p:cNvSpPr/>
            <p:nvPr/>
          </p:nvSpPr>
          <p:spPr>
            <a:xfrm>
              <a:off x="2284907"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9" name="Rectangle 98"/>
            <p:cNvSpPr/>
            <p:nvPr/>
          </p:nvSpPr>
          <p:spPr>
            <a:xfrm>
              <a:off x="216320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00" name="TextBox 99"/>
          <p:cNvSpPr txBox="1"/>
          <p:nvPr/>
        </p:nvSpPr>
        <p:spPr>
          <a:xfrm>
            <a:off x="3683451" y="3129863"/>
            <a:ext cx="1654331" cy="246221"/>
          </a:xfrm>
          <a:prstGeom prst="rect">
            <a:avLst/>
          </a:prstGeom>
          <a:noFill/>
        </p:spPr>
        <p:txBody>
          <a:bodyPr wrap="square" rtlCol="0">
            <a:spAutoFit/>
          </a:bodyPr>
          <a:lstStyle/>
          <a:p>
            <a:pPr algn="ctr"/>
            <a:r>
              <a:rPr lang="en-US" sz="1000" dirty="0">
                <a:solidFill>
                  <a:prstClr val="black"/>
                </a:solidFill>
                <a:latin typeface="Calibri"/>
              </a:rPr>
              <a:t>Message Queue</a:t>
            </a:r>
          </a:p>
        </p:txBody>
      </p:sp>
      <p:sp>
        <p:nvSpPr>
          <p:cNvPr id="101" name="Rounded Rectangle 100"/>
          <p:cNvSpPr/>
          <p:nvPr/>
        </p:nvSpPr>
        <p:spPr>
          <a:xfrm>
            <a:off x="6449250" y="3829197"/>
            <a:ext cx="232833" cy="224367"/>
          </a:xfrm>
          <a:prstGeom prst="roundRect">
            <a:avLst/>
          </a:prstGeom>
          <a:solidFill>
            <a:schemeClr val="accent3">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2" name="Rounded Rectangle 101"/>
          <p:cNvSpPr/>
          <p:nvPr/>
        </p:nvSpPr>
        <p:spPr>
          <a:xfrm>
            <a:off x="7776400" y="3670447"/>
            <a:ext cx="232833" cy="224367"/>
          </a:xfrm>
          <a:prstGeom prst="roundRect">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3" name="Rounded Rectangle 102"/>
          <p:cNvSpPr/>
          <p:nvPr/>
        </p:nvSpPr>
        <p:spPr>
          <a:xfrm>
            <a:off x="7177382" y="3987947"/>
            <a:ext cx="347186" cy="336551"/>
          </a:xfrm>
          <a:prstGeom prst="roundRect">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4" name="Rounded Rectangle 103"/>
          <p:cNvSpPr/>
          <p:nvPr/>
        </p:nvSpPr>
        <p:spPr>
          <a:xfrm>
            <a:off x="6660916" y="4212314"/>
            <a:ext cx="232833" cy="224367"/>
          </a:xfrm>
          <a:prstGeom prst="roundRect">
            <a:avLst/>
          </a:prstGeom>
          <a:solidFill>
            <a:srgbClr val="FF008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5" name="Rounded Rectangle 104"/>
          <p:cNvSpPr/>
          <p:nvPr/>
        </p:nvSpPr>
        <p:spPr>
          <a:xfrm>
            <a:off x="6491583" y="4610247"/>
            <a:ext cx="232833" cy="224367"/>
          </a:xfrm>
          <a:prstGeom prst="roundRect">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6" name="Rounded Rectangle 105"/>
          <p:cNvSpPr/>
          <p:nvPr/>
        </p:nvSpPr>
        <p:spPr>
          <a:xfrm>
            <a:off x="7293798" y="4498063"/>
            <a:ext cx="347186" cy="336551"/>
          </a:xfrm>
          <a:prstGeom prst="round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8" name="Rounded Rectangle 107"/>
          <p:cNvSpPr/>
          <p:nvPr/>
        </p:nvSpPr>
        <p:spPr>
          <a:xfrm>
            <a:off x="8009233" y="4669514"/>
            <a:ext cx="232833" cy="224367"/>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9" name="TextBox 108"/>
          <p:cNvSpPr txBox="1"/>
          <p:nvPr/>
        </p:nvSpPr>
        <p:spPr>
          <a:xfrm>
            <a:off x="6491583" y="5157947"/>
            <a:ext cx="1750483" cy="369332"/>
          </a:xfrm>
          <a:prstGeom prst="rect">
            <a:avLst/>
          </a:prstGeom>
          <a:noFill/>
        </p:spPr>
        <p:txBody>
          <a:bodyPr wrap="square" rtlCol="0">
            <a:spAutoFit/>
          </a:bodyPr>
          <a:lstStyle/>
          <a:p>
            <a:pPr algn="ctr"/>
            <a:r>
              <a:rPr lang="en-US" dirty="0">
                <a:solidFill>
                  <a:prstClr val="black"/>
                </a:solidFill>
                <a:latin typeface="Calibri"/>
              </a:rPr>
              <a:t>Processor 3</a:t>
            </a:r>
          </a:p>
        </p:txBody>
      </p:sp>
      <p:sp>
        <p:nvSpPr>
          <p:cNvPr id="110" name="Oval 109"/>
          <p:cNvSpPr/>
          <p:nvPr/>
        </p:nvSpPr>
        <p:spPr>
          <a:xfrm>
            <a:off x="6586832" y="5622994"/>
            <a:ext cx="1555750" cy="42870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white"/>
              </a:solidFill>
              <a:latin typeface="Calibri"/>
            </a:endParaRPr>
          </a:p>
        </p:txBody>
      </p:sp>
      <p:sp>
        <p:nvSpPr>
          <p:cNvPr id="111" name="TextBox 110"/>
          <p:cNvSpPr txBox="1"/>
          <p:nvPr/>
        </p:nvSpPr>
        <p:spPr>
          <a:xfrm>
            <a:off x="6491583" y="5622993"/>
            <a:ext cx="1750483" cy="338554"/>
          </a:xfrm>
          <a:prstGeom prst="rect">
            <a:avLst/>
          </a:prstGeom>
          <a:noFill/>
        </p:spPr>
        <p:txBody>
          <a:bodyPr wrap="square" rtlCol="0">
            <a:spAutoFit/>
          </a:bodyPr>
          <a:lstStyle/>
          <a:p>
            <a:pPr algn="ctr"/>
            <a:r>
              <a:rPr lang="en-US" sz="1600" dirty="0">
                <a:solidFill>
                  <a:prstClr val="black"/>
                </a:solidFill>
                <a:latin typeface="Calibri"/>
              </a:rPr>
              <a:t>Scheduler</a:t>
            </a:r>
            <a:endParaRPr lang="en-US" dirty="0">
              <a:solidFill>
                <a:prstClr val="black"/>
              </a:solidFill>
              <a:latin typeface="Calibri"/>
            </a:endParaRPr>
          </a:p>
        </p:txBody>
      </p:sp>
      <p:grpSp>
        <p:nvGrpSpPr>
          <p:cNvPr id="112" name="Group 111"/>
          <p:cNvGrpSpPr/>
          <p:nvPr/>
        </p:nvGrpSpPr>
        <p:grpSpPr>
          <a:xfrm>
            <a:off x="6511430" y="6187768"/>
            <a:ext cx="1619270" cy="126533"/>
            <a:chOff x="2163208" y="2961822"/>
            <a:chExt cx="1781573" cy="173398"/>
          </a:xfrm>
        </p:grpSpPr>
        <p:sp>
          <p:nvSpPr>
            <p:cNvPr id="113" name="Rectangle 112"/>
            <p:cNvSpPr/>
            <p:nvPr/>
          </p:nvSpPr>
          <p:spPr>
            <a:xfrm>
              <a:off x="2189302" y="2961822"/>
              <a:ext cx="1755479"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4" name="Rectangle 113"/>
            <p:cNvSpPr/>
            <p:nvPr/>
          </p:nvSpPr>
          <p:spPr>
            <a:xfrm>
              <a:off x="3826198" y="2961822"/>
              <a:ext cx="118583" cy="17339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5" name="Rectangle 114"/>
            <p:cNvSpPr/>
            <p:nvPr/>
          </p:nvSpPr>
          <p:spPr>
            <a:xfrm>
              <a:off x="3707615" y="2961822"/>
              <a:ext cx="118583" cy="173398"/>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6" name="Rectangle 115"/>
            <p:cNvSpPr/>
            <p:nvPr/>
          </p:nvSpPr>
          <p:spPr>
            <a:xfrm>
              <a:off x="3589033" y="2961822"/>
              <a:ext cx="118583" cy="173398"/>
            </a:xfrm>
            <a:prstGeom prst="rect">
              <a:avLst/>
            </a:prstGeom>
            <a:solidFill>
              <a:srgbClr val="FF00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7" name="Rectangle 116"/>
            <p:cNvSpPr/>
            <p:nvPr/>
          </p:nvSpPr>
          <p:spPr>
            <a:xfrm>
              <a:off x="3470450" y="2961822"/>
              <a:ext cx="118583" cy="17339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8" name="Rectangle 117"/>
            <p:cNvSpPr/>
            <p:nvPr/>
          </p:nvSpPr>
          <p:spPr>
            <a:xfrm>
              <a:off x="3350014" y="2961822"/>
              <a:ext cx="118583" cy="173398"/>
            </a:xfrm>
            <a:prstGeom prst="rect">
              <a:avLst/>
            </a:prstGeom>
            <a:solidFill>
              <a:srgbClr val="FF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9" name="Rectangle 118"/>
            <p:cNvSpPr/>
            <p:nvPr/>
          </p:nvSpPr>
          <p:spPr>
            <a:xfrm>
              <a:off x="3231431" y="2961822"/>
              <a:ext cx="118583" cy="173398"/>
            </a:xfrm>
            <a:prstGeom prst="rect">
              <a:avLst/>
            </a:prstGeom>
            <a:solidFill>
              <a:srgbClr val="D7E4B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0" name="Rectangle 119"/>
            <p:cNvSpPr/>
            <p:nvPr/>
          </p:nvSpPr>
          <p:spPr>
            <a:xfrm>
              <a:off x="311284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1" name="Rectangle 120"/>
            <p:cNvSpPr/>
            <p:nvPr/>
          </p:nvSpPr>
          <p:spPr>
            <a:xfrm>
              <a:off x="2994266"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2" name="Rectangle 121"/>
            <p:cNvSpPr/>
            <p:nvPr/>
          </p:nvSpPr>
          <p:spPr>
            <a:xfrm>
              <a:off x="2875683"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3" name="Rectangle 122"/>
            <p:cNvSpPr/>
            <p:nvPr/>
          </p:nvSpPr>
          <p:spPr>
            <a:xfrm>
              <a:off x="2757100"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4" name="Rectangle 123"/>
            <p:cNvSpPr/>
            <p:nvPr/>
          </p:nvSpPr>
          <p:spPr>
            <a:xfrm>
              <a:off x="263851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5" name="Rectangle 124"/>
            <p:cNvSpPr/>
            <p:nvPr/>
          </p:nvSpPr>
          <p:spPr>
            <a:xfrm>
              <a:off x="2523610"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6" name="Rectangle 125"/>
            <p:cNvSpPr/>
            <p:nvPr/>
          </p:nvSpPr>
          <p:spPr>
            <a:xfrm>
              <a:off x="240534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7" name="Rectangle 126"/>
            <p:cNvSpPr/>
            <p:nvPr/>
          </p:nvSpPr>
          <p:spPr>
            <a:xfrm>
              <a:off x="2284907"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8" name="Rectangle 127"/>
            <p:cNvSpPr/>
            <p:nvPr/>
          </p:nvSpPr>
          <p:spPr>
            <a:xfrm>
              <a:off x="216320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29" name="TextBox 128"/>
          <p:cNvSpPr txBox="1"/>
          <p:nvPr/>
        </p:nvSpPr>
        <p:spPr>
          <a:xfrm>
            <a:off x="6466633" y="6314301"/>
            <a:ext cx="1654331" cy="246221"/>
          </a:xfrm>
          <a:prstGeom prst="rect">
            <a:avLst/>
          </a:prstGeom>
          <a:noFill/>
        </p:spPr>
        <p:txBody>
          <a:bodyPr wrap="square" rtlCol="0">
            <a:spAutoFit/>
          </a:bodyPr>
          <a:lstStyle/>
          <a:p>
            <a:pPr algn="ctr"/>
            <a:r>
              <a:rPr lang="en-US" sz="1000" dirty="0">
                <a:solidFill>
                  <a:prstClr val="black"/>
                </a:solidFill>
                <a:latin typeface="Calibri"/>
              </a:rPr>
              <a:t>Message Queue</a:t>
            </a:r>
          </a:p>
        </p:txBody>
      </p:sp>
      <p:sp>
        <p:nvSpPr>
          <p:cNvPr id="72" name="Rounded Rectangle 71"/>
          <p:cNvSpPr/>
          <p:nvPr/>
        </p:nvSpPr>
        <p:spPr>
          <a:xfrm>
            <a:off x="3666067" y="644759"/>
            <a:ext cx="347186" cy="336551"/>
          </a:xfrm>
          <a:prstGeom prst="roundRect">
            <a:avLst/>
          </a:prstGeom>
          <a:solidFill>
            <a:schemeClr val="accent3">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6" name="Rounded Rectangle 75"/>
          <p:cNvSpPr/>
          <p:nvPr/>
        </p:nvSpPr>
        <p:spPr>
          <a:xfrm>
            <a:off x="3708400" y="1425809"/>
            <a:ext cx="347186" cy="336551"/>
          </a:xfrm>
          <a:prstGeom prst="roundRect">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7" name="Rounded Rectangle 106"/>
          <p:cNvSpPr/>
          <p:nvPr/>
        </p:nvSpPr>
        <p:spPr>
          <a:xfrm>
            <a:off x="8009232" y="4100130"/>
            <a:ext cx="347186" cy="336551"/>
          </a:xfrm>
          <a:prstGeom prst="roundRect">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6" name="Rounded Rectangle 45"/>
          <p:cNvSpPr/>
          <p:nvPr/>
        </p:nvSpPr>
        <p:spPr>
          <a:xfrm>
            <a:off x="5395384" y="4735410"/>
            <a:ext cx="111731" cy="112184"/>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Date Placeholder 35"/>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38" name="Slide Number Placeholder 37"/>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13</a:t>
            </a:fld>
            <a:endParaRPr lang="en-US">
              <a:solidFill>
                <a:prstClr val="black">
                  <a:tint val="75000"/>
                </a:prstClr>
              </a:solidFill>
              <a:latin typeface="Calibri"/>
            </a:endParaRPr>
          </a:p>
        </p:txBody>
      </p:sp>
      <p:sp>
        <p:nvSpPr>
          <p:cNvPr id="37" name="Footer Placeholder 36"/>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276401184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0.00052 0.00046 C 0.00222 0.00231 0.00391 0.0044 0.00599 0.00625 C 0.0069 0.00694 0.00808 0.00717 0.00925 0.00833 C 0.0125 0.01111 0.01485 0.0162 0.01797 0.01991 C 0.0198 0.02523 0.02188 0.02893 0.02461 0.03356 C 0.02526 0.03611 0.02565 0.03912 0.0267 0.04143 C 0.02748 0.04352 0.02904 0.04467 0.03008 0.04722 C 0.03672 0.06481 0.02344 0.03958 0.03425 0.05879 C 0.03711 0.07477 0.04063 0.0794 0.04961 0.08217 C 0.05521 0.09236 0.06602 0.09629 0.0737 0.10185 C 0.07565 0.10324 0.07826 0.10324 0.08021 0.10555 C 0.08842 0.11504 0.09662 0.12523 0.10547 0.13287 C 0.10808 0.13819 0.11068 0.13935 0.11407 0.14259 C 0.12045 0.14884 0.12631 0.15717 0.13269 0.16412 C 0.13842 0.17662 0.14493 0.18565 0.15248 0.19514 C 0.15743 0.20162 0.16172 0.20949 0.16758 0.21481 C 0.17097 0.23379 0.1698 0.22477 0.1698 0.26551 C 0.1698 0.29213 0.16954 0.31875 0.16862 0.3456 C 0.16862 0.34606 0.16602 0.35972 0.1655 0.36296 C 0.1625 0.3787 0.15925 0.40625 0.15131 0.41574 C 0.14961 0.42477 0.14545 0.43426 0.14141 0.44097 C 0.14011 0.44792 0.14128 0.4456 0.13815 0.44907 " pathEditMode="relative" rAng="0" ptsTypes="AAAAAAAAAAAAAAAAAAAAAA">
                                      <p:cBhvr>
                                        <p:cTn id="6" dur="2000" fill="hold"/>
                                        <p:tgtEl>
                                          <p:spTgt spid="72"/>
                                        </p:tgtEl>
                                        <p:attrNameLst>
                                          <p:attrName>ppt_x</p:attrName>
                                          <p:attrName>ppt_y</p:attrName>
                                        </p:attrNameLst>
                                      </p:cBhvr>
                                      <p:rCtr x="8477" y="22431"/>
                                    </p:animMotion>
                                  </p:childTnLst>
                                </p:cTn>
                              </p:par>
                              <p:par>
                                <p:cTn id="7" presetID="0" presetClass="path" presetSubtype="0" accel="50000" decel="50000" fill="hold" grpId="0" nodeType="withEffect">
                                  <p:stCondLst>
                                    <p:cond delay="0"/>
                                  </p:stCondLst>
                                  <p:childTnLst>
                                    <p:animMotion origin="layout" path="M -0.00429 -3.7037E-6 C -0.01328 -0.01736 -0.00846 -0.01134 -0.01705 -0.02014 C -0.02187 -0.03356 -0.02656 -0.04976 -0.03229 -0.06203 C -0.03385 -0.07106 -0.03711 -0.0787 -0.0388 -0.0875 C -0.04036 -0.09652 -0.04062 -0.10578 -0.04114 -0.11481 C -0.04088 -0.13009 -0.04153 -0.14537 -0.03997 -0.16041 C -0.03893 -0.1706 -0.0345 -0.17916 -0.03099 -0.1875 C -0.02526 -0.20347 -0.02148 -0.21851 -0.01458 -0.2331 C -0.01119 -0.25208 -0.00807 -0.24953 -0.00052 -0.26435 C 0.00378 -0.27314 0.00795 -0.28287 0.01224 -0.29143 C 0.0181 -0.30347 0.02266 -0.3118 0.02631 -0.32592 C 0.02526 -0.35648 0.02474 -0.3868 0.02357 -0.41713 C 0.02305 -0.42523 0.0211 -0.43356 0.01732 -0.43912 C 0.0155 -0.44814 0.01589 -0.44375 0.01589 -0.45162 " pathEditMode="relative" rAng="0" ptsTypes="AAAAAAAAAAAAAA">
                                      <p:cBhvr>
                                        <p:cTn id="8" dur="2000" fill="hold"/>
                                        <p:tgtEl>
                                          <p:spTgt spid="107"/>
                                        </p:tgtEl>
                                        <p:attrNameLst>
                                          <p:attrName>ppt_x</p:attrName>
                                          <p:attrName>ppt_y</p:attrName>
                                        </p:attrNameLst>
                                      </p:cBhvr>
                                      <p:rCtr x="-313" y="-22593"/>
                                    </p:animMotion>
                                  </p:childTnLst>
                                </p:cTn>
                              </p:par>
                              <p:par>
                                <p:cTn id="9" presetID="0" presetClass="path" presetSubtype="0" accel="50000" decel="50000" fill="hold" grpId="0" nodeType="withEffect">
                                  <p:stCondLst>
                                    <p:cond delay="0"/>
                                  </p:stCondLst>
                                  <p:childTnLst>
                                    <p:animMotion origin="layout" path="M 6.25E-7 0.0044 C 0.00156 0.0125 0.00508 0.01643 0.01003 0.01921 C 0.01341 0.02291 0.01667 0.02291 0.02018 0.02592 C 0.03086 0.03449 0.0418 0.03611 0.05378 0.03773 C 0.07708 0.03634 0.0819 0.03773 0.0987 0.03102 C 0.10651 0.02407 0.11628 0.02199 0.12409 0.01435 C 0.13177 0.00648 0.13893 -0.00255 0.14648 -0.01065 C 0.14935 -0.0176 0.16081 -0.03218 0.16575 -0.0375 C 0.17187 -0.05718 0.1888 -0.0757 0.20247 -0.0757 " pathEditMode="relative" rAng="0" ptsTypes="AAAAAAAAA">
                                      <p:cBhvr>
                                        <p:cTn id="10" dur="2000" fill="hold"/>
                                        <p:tgtEl>
                                          <p:spTgt spid="76"/>
                                        </p:tgtEl>
                                        <p:attrNameLst>
                                          <p:attrName>ppt_x</p:attrName>
                                          <p:attrName>ppt_y</p:attrName>
                                        </p:attrNameLst>
                                      </p:cBhvr>
                                      <p:rCtr x="10117" y="-2338"/>
                                    </p:animMotion>
                                  </p:childTnLst>
                                </p:cTn>
                              </p:par>
                              <p:par>
                                <p:cTn id="11" presetID="0" presetClass="path" presetSubtype="0" accel="50000" decel="50000" fill="hold" grpId="0" nodeType="withEffect">
                                  <p:stCondLst>
                                    <p:cond delay="0"/>
                                  </p:stCondLst>
                                  <p:childTnLst>
                                    <p:animMotion origin="layout" path="M 4.58333E-6 -1.11111E-6 C 0.00312 -0.00393 0.0069 -0.00671 0.00976 -0.01134 C 0.01601 -0.02222 0.01276 -0.01944 0.01862 -0.02268 C 0.02578 -0.03217 0.03502 -0.03611 0.04388 -0.03981 C 0.06002 -0.03935 0.0763 -0.03912 0.09257 -0.03796 C 0.10833 -0.03704 0.12382 -0.02755 0.13997 -0.02662 C 0.16002 -0.02569 0.18033 -0.02546 0.20065 -0.02477 C 0.20755 -0.02315 0.21367 -0.02106 0.22044 -0.01713 C 0.22408 -0.01134 0.22747 -0.00555 0.23046 0.00185 C 0.23203 0.01042 0.2332 0.02014 0.23606 0.02824 " pathEditMode="relative" rAng="0" ptsTypes="AAAAAAAAAA">
                                      <p:cBhvr>
                                        <p:cTn id="12" dur="2000" fill="hold"/>
                                        <p:tgtEl>
                                          <p:spTgt spid="46"/>
                                        </p:tgtEl>
                                        <p:attrNameLst>
                                          <p:attrName>ppt_x</p:attrName>
                                          <p:attrName>ppt_y</p:attrName>
                                        </p:attrNameLst>
                                      </p:cBhvr>
                                      <p:rCtr x="11797"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6" grpId="0" animBg="1"/>
      <p:bldP spid="107" grpId="0" animBg="1"/>
      <p:bldP spid="46"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Structured Dagger</a:t>
            </a:r>
            <a:br>
              <a:rPr lang="en-US" dirty="0"/>
            </a:br>
            <a:r>
              <a:rPr lang="en-US" sz="3100" dirty="0"/>
              <a:t>The  </a:t>
            </a:r>
            <a:r>
              <a:rPr lang="en-US" sz="3100" dirty="0">
                <a:latin typeface="Consolas" charset="0"/>
                <a:ea typeface="Consolas" charset="0"/>
                <a:cs typeface="Consolas" charset="0"/>
              </a:rPr>
              <a:t>while</a:t>
            </a:r>
            <a:r>
              <a:rPr lang="en-US" sz="3100" dirty="0"/>
              <a:t> construct</a:t>
            </a:r>
            <a:endParaRPr lang="en-US" dirty="0"/>
          </a:p>
        </p:txBody>
      </p:sp>
      <p:sp>
        <p:nvSpPr>
          <p:cNvPr id="10" name="Content Placeholder 9"/>
          <p:cNvSpPr>
            <a:spLocks noGrp="1"/>
          </p:cNvSpPr>
          <p:nvPr>
            <p:ph idx="1"/>
          </p:nvPr>
        </p:nvSpPr>
        <p:spPr/>
        <p:txBody>
          <a:bodyPr>
            <a:normAutofit/>
          </a:bodyPr>
          <a:lstStyle/>
          <a:p>
            <a:pPr marL="0" indent="0">
              <a:buNone/>
            </a:pPr>
            <a:r>
              <a:rPr lang="en-US" sz="2400" dirty="0"/>
              <a:t>The  </a:t>
            </a:r>
            <a:r>
              <a:rPr lang="en-US" sz="2400" dirty="0">
                <a:latin typeface="Consolas" charset="0"/>
                <a:ea typeface="Consolas" charset="0"/>
                <a:cs typeface="Consolas" charset="0"/>
              </a:rPr>
              <a:t>while</a:t>
            </a:r>
            <a:r>
              <a:rPr lang="en-US" sz="2400" dirty="0"/>
              <a:t> construct:</a:t>
            </a:r>
          </a:p>
          <a:p>
            <a:r>
              <a:rPr lang="en-US" sz="2400" dirty="0"/>
              <a:t>Defines a sequenced </a:t>
            </a:r>
            <a:r>
              <a:rPr lang="en-US" sz="2400" dirty="0">
                <a:latin typeface="Consolas" charset="0"/>
                <a:ea typeface="Consolas" charset="0"/>
                <a:cs typeface="Consolas" charset="0"/>
              </a:rPr>
              <a:t>while</a:t>
            </a:r>
            <a:r>
              <a:rPr lang="en-US" sz="2400" dirty="0"/>
              <a:t> loop (like a sequential C while loop)</a:t>
            </a:r>
          </a:p>
          <a:p>
            <a:endParaRPr lang="en-US" sz="2400" dirty="0"/>
          </a:p>
        </p:txBody>
      </p:sp>
      <p:sp>
        <p:nvSpPr>
          <p:cNvPr id="5" name="Content Placeholder 2"/>
          <p:cNvSpPr txBox="1">
            <a:spLocks/>
          </p:cNvSpPr>
          <p:nvPr/>
        </p:nvSpPr>
        <p:spPr>
          <a:xfrm>
            <a:off x="2124501" y="2307682"/>
            <a:ext cx="7942997" cy="4061569"/>
          </a:xfrm>
          <a:prstGeom prst="rect">
            <a:avLst/>
          </a:prstGeom>
          <a:noFill/>
          <a:ln>
            <a:solidFill>
              <a:srgbClr val="292934"/>
            </a:solidFill>
          </a:ln>
        </p:spPr>
        <p:txBody>
          <a:bodyPr vert="horz" lIns="91440" tIns="45720" rIns="91440" bIns="45720" rtlCol="0">
            <a:noAutofit/>
          </a:bodyPr>
          <a:lstStyle>
            <a:defPPr>
              <a:defRPr lang="en-US"/>
            </a:defPPr>
            <a:lvl1pPr indent="0" defTabSz="914400">
              <a:spcBef>
                <a:spcPct val="20000"/>
              </a:spcBef>
              <a:buFont typeface="Arial" pitchFamily="34" charset="0"/>
              <a:buNone/>
              <a:defRPr b="0" baseline="0">
                <a:solidFill>
                  <a:schemeClr val="tx2">
                    <a:lumMod val="50000"/>
                  </a:schemeClr>
                </a:solidFill>
                <a:latin typeface="Consolas"/>
                <a:cs typeface="Consolas"/>
              </a:defRPr>
            </a:lvl1pPr>
            <a:lvl2pPr marL="742950" indent="-285750" defTabSz="914400">
              <a:spcBef>
                <a:spcPct val="20000"/>
              </a:spcBef>
              <a:buFont typeface="Arial" pitchFamily="34" charset="0"/>
              <a:buChar char="–"/>
              <a:defRPr sz="2400" baseline="0"/>
            </a:lvl2pPr>
            <a:lvl3pPr marL="1143000" indent="-228600" defTabSz="914400">
              <a:spcBef>
                <a:spcPct val="20000"/>
              </a:spcBef>
              <a:buFont typeface="Arial" pitchFamily="34" charset="0"/>
              <a:buChar char="•"/>
              <a:defRPr sz="2000" baseline="0"/>
            </a:lvl3pPr>
            <a:lvl4pPr marL="1600200" indent="-228600" defTabSz="914400">
              <a:spcBef>
                <a:spcPct val="20000"/>
              </a:spcBef>
              <a:buFont typeface="Arial" pitchFamily="34" charset="0"/>
              <a:buChar char="–"/>
              <a:defRPr sz="2000" baseline="0"/>
            </a:lvl4pPr>
            <a:lvl5pPr marL="2057400" indent="-228600" defTabSz="914400">
              <a:spcBef>
                <a:spcPct val="20000"/>
              </a:spcBef>
              <a:buFont typeface="Arial" pitchFamily="34" charset="0"/>
              <a:buChar char="»"/>
              <a:defRPr sz="2000" baseline="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sz="2200" b="1" dirty="0"/>
              <a:t>while</a:t>
            </a:r>
            <a:r>
              <a:rPr lang="en-US" sz="2200" dirty="0"/>
              <a:t> (i &lt; numNeighbors) {</a:t>
            </a:r>
          </a:p>
          <a:p>
            <a:r>
              <a:rPr lang="en-US" sz="2200" dirty="0"/>
              <a:t>    </a:t>
            </a:r>
            <a:r>
              <a:rPr lang="en-US" sz="2200" b="1" dirty="0"/>
              <a:t>when</a:t>
            </a:r>
            <a:r>
              <a:rPr lang="en-US" sz="2200" dirty="0"/>
              <a:t> recvData(</a:t>
            </a:r>
            <a:r>
              <a:rPr lang="en-US" sz="2200" b="1" dirty="0"/>
              <a:t>int </a:t>
            </a:r>
            <a:r>
              <a:rPr lang="en-US" sz="2200" dirty="0"/>
              <a:t>len, </a:t>
            </a:r>
            <a:r>
              <a:rPr lang="en-US" sz="2200" b="1" dirty="0"/>
              <a:t>double</a:t>
            </a:r>
            <a:r>
              <a:rPr lang="en-US" sz="2200" dirty="0"/>
              <a:t> data[len]) {</a:t>
            </a:r>
          </a:p>
          <a:p>
            <a:r>
              <a:rPr lang="en-US" sz="2200" dirty="0"/>
              <a:t>        </a:t>
            </a:r>
            <a:r>
              <a:rPr lang="en-US" sz="2200" b="1" dirty="0"/>
              <a:t>serial</a:t>
            </a:r>
            <a:r>
              <a:rPr lang="en-US" sz="2200" dirty="0"/>
              <a:t> {</a:t>
            </a:r>
          </a:p>
          <a:p>
            <a:r>
              <a:rPr lang="en-US" sz="2200" dirty="0"/>
              <a:t>            </a:t>
            </a:r>
            <a:r>
              <a:rPr lang="en-US" sz="2200" i="1" dirty="0"/>
              <a:t>/∗ do something ∗/</a:t>
            </a:r>
          </a:p>
          <a:p>
            <a:r>
              <a:rPr lang="en-US" sz="2200" dirty="0"/>
              <a:t>        }</a:t>
            </a:r>
          </a:p>
          <a:p>
            <a:r>
              <a:rPr lang="en-US" sz="2200" dirty="0"/>
              <a:t>        </a:t>
            </a:r>
            <a:r>
              <a:rPr lang="en-US" sz="2200" b="1" dirty="0"/>
              <a:t>when</a:t>
            </a:r>
            <a:r>
              <a:rPr lang="en-US" sz="2200" dirty="0"/>
              <a:t> method1() </a:t>
            </a:r>
            <a:r>
              <a:rPr lang="en-US" sz="2200" i="1" dirty="0"/>
              <a:t>/∗ block1 ∗/</a:t>
            </a:r>
          </a:p>
          <a:p>
            <a:r>
              <a:rPr lang="en-US" sz="2200" dirty="0"/>
              <a:t>        </a:t>
            </a:r>
            <a:r>
              <a:rPr lang="en-US" sz="2200" b="1" dirty="0"/>
              <a:t>when</a:t>
            </a:r>
            <a:r>
              <a:rPr lang="en-US" sz="2200" dirty="0"/>
              <a:t> method2() </a:t>
            </a:r>
            <a:r>
              <a:rPr lang="en-US" sz="2200" i="1" dirty="0"/>
              <a:t>/∗ block2 ∗/</a:t>
            </a:r>
          </a:p>
          <a:p>
            <a:r>
              <a:rPr lang="en-US" sz="2200" dirty="0"/>
              <a:t>    }</a:t>
            </a:r>
          </a:p>
          <a:p>
            <a:r>
              <a:rPr lang="en-US" sz="2200" dirty="0"/>
              <a:t>    </a:t>
            </a:r>
            <a:r>
              <a:rPr lang="en-US" sz="2200" b="1" dirty="0"/>
              <a:t>serial</a:t>
            </a:r>
            <a:r>
              <a:rPr lang="en-US" sz="2200" dirty="0"/>
              <a:t> { i++; }</a:t>
            </a:r>
          </a:p>
          <a:p>
            <a:r>
              <a:rPr lang="en-US" sz="2200" dirty="0"/>
              <a:t>}</a:t>
            </a:r>
          </a:p>
        </p:txBody>
      </p:sp>
      <p:sp>
        <p:nvSpPr>
          <p:cNvPr id="8" name="Date Placeholder 3">
            <a:extLst>
              <a:ext uri="{FF2B5EF4-FFF2-40B4-BE49-F238E27FC236}">
                <a16:creationId xmlns="" xmlns:a16="http://schemas.microsoft.com/office/drawing/2014/main" id="{12C51174-5C38-40EF-AEDD-F5ED83BA054B}"/>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 xmlns:a16="http://schemas.microsoft.com/office/drawing/2014/main" id="{E6EE5516-F483-43D6-BF68-15A65BB25413}"/>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solidFill>
                  <a:schemeClr val="bg1">
                    <a:lumMod val="50000"/>
                  </a:schemeClr>
                </a:solidFill>
                <a:latin typeface="Calibri" panose="020F0502020204030204" pitchFamily="34" charset="0"/>
                <a:cs typeface="Calibri" panose="020F0502020204030204" pitchFamily="34" charset="0"/>
              </a:rPr>
              <a:pPr/>
              <a:t>130</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1" name="Footer Placeholder 4">
            <a:extLst>
              <a:ext uri="{FF2B5EF4-FFF2-40B4-BE49-F238E27FC236}">
                <a16:creationId xmlns="" xmlns:a16="http://schemas.microsoft.com/office/drawing/2014/main" id="{3865CF72-D17E-4AC1-A1CD-BD192C3945C8}"/>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21840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Structured Dagger</a:t>
            </a:r>
            <a:br>
              <a:rPr lang="en-US" dirty="0"/>
            </a:br>
            <a:r>
              <a:rPr lang="en-US" sz="3100" dirty="0"/>
              <a:t>The </a:t>
            </a:r>
            <a:r>
              <a:rPr lang="en-US" sz="3100" dirty="0">
                <a:latin typeface="Consolas" charset="0"/>
                <a:ea typeface="Consolas" charset="0"/>
                <a:cs typeface="Consolas" charset="0"/>
              </a:rPr>
              <a:t>overlap</a:t>
            </a:r>
            <a:r>
              <a:rPr lang="en-US" sz="3100" dirty="0"/>
              <a:t> construct</a:t>
            </a:r>
            <a:endParaRPr lang="en-US" dirty="0"/>
          </a:p>
        </p:txBody>
      </p:sp>
      <p:sp>
        <p:nvSpPr>
          <p:cNvPr id="4" name="Content Placeholder 3"/>
          <p:cNvSpPr>
            <a:spLocks noGrp="1"/>
          </p:cNvSpPr>
          <p:nvPr>
            <p:ph idx="1"/>
          </p:nvPr>
        </p:nvSpPr>
        <p:spPr>
          <a:xfrm>
            <a:off x="508000" y="1219202"/>
            <a:ext cx="11074400" cy="2629468"/>
          </a:xfrm>
        </p:spPr>
        <p:txBody>
          <a:bodyPr>
            <a:normAutofit fontScale="77500" lnSpcReduction="20000"/>
          </a:bodyPr>
          <a:lstStyle/>
          <a:p>
            <a:r>
              <a:rPr lang="en-US" dirty="0"/>
              <a:t>The  </a:t>
            </a:r>
            <a:r>
              <a:rPr lang="en-US" dirty="0">
                <a:latin typeface="Consolas" charset="0"/>
                <a:ea typeface="Consolas" charset="0"/>
                <a:cs typeface="Consolas" charset="0"/>
              </a:rPr>
              <a:t>overlap</a:t>
            </a:r>
            <a:r>
              <a:rPr lang="en-US" dirty="0"/>
              <a:t> construct:</a:t>
            </a:r>
          </a:p>
          <a:p>
            <a:pPr lvl="1"/>
            <a:r>
              <a:rPr lang="en-US" dirty="0"/>
              <a:t>By default, Structured Dagger defines a sequence that is followed sequentially</a:t>
            </a:r>
          </a:p>
          <a:p>
            <a:pPr lvl="1"/>
            <a:r>
              <a:rPr lang="en-US" dirty="0">
                <a:latin typeface="Consolas" charset="0"/>
                <a:ea typeface="Consolas" charset="0"/>
                <a:cs typeface="Consolas" charset="0"/>
              </a:rPr>
              <a:t>overlap</a:t>
            </a:r>
            <a:r>
              <a:rPr lang="en-US" dirty="0"/>
              <a:t> allows multiple independent clauses to execute in any order</a:t>
            </a:r>
          </a:p>
          <a:p>
            <a:pPr lvl="1"/>
            <a:r>
              <a:rPr lang="en-US" dirty="0"/>
              <a:t>Any constructs in the body of an   </a:t>
            </a:r>
            <a:r>
              <a:rPr lang="en-US" dirty="0">
                <a:latin typeface="Consolas" charset="0"/>
                <a:ea typeface="Consolas" charset="0"/>
                <a:cs typeface="Consolas" charset="0"/>
              </a:rPr>
              <a:t>overlap</a:t>
            </a:r>
            <a:r>
              <a:rPr lang="en-US" dirty="0"/>
              <a:t> can happen in any order</a:t>
            </a:r>
          </a:p>
          <a:p>
            <a:pPr lvl="1"/>
            <a:r>
              <a:rPr lang="en-US" dirty="0"/>
              <a:t>An </a:t>
            </a:r>
            <a:r>
              <a:rPr lang="en-US" dirty="0">
                <a:latin typeface="Consolas" charset="0"/>
                <a:ea typeface="Consolas" charset="0"/>
                <a:cs typeface="Consolas" charset="0"/>
              </a:rPr>
              <a:t>overlap</a:t>
            </a:r>
            <a:r>
              <a:rPr lang="en-US" dirty="0"/>
              <a:t> finishes in sequence when all the statements in it are executed</a:t>
            </a:r>
          </a:p>
          <a:p>
            <a:pPr lvl="1"/>
            <a:r>
              <a:rPr lang="en-US" dirty="0"/>
              <a:t>Syntax: </a:t>
            </a:r>
            <a:r>
              <a:rPr lang="en-US" dirty="0">
                <a:latin typeface="Consolas" charset="0"/>
                <a:ea typeface="Consolas" charset="0"/>
                <a:cs typeface="Consolas" charset="0"/>
              </a:rPr>
              <a:t>overlap</a:t>
            </a:r>
            <a:r>
              <a:rPr lang="en-US" dirty="0"/>
              <a:t> </a:t>
            </a:r>
            <a:r>
              <a:rPr lang="en-US" dirty="0">
                <a:latin typeface="Consolas" panose="020B0609020204030204" pitchFamily="49" charset="0"/>
              </a:rPr>
              <a:t>{ </a:t>
            </a:r>
            <a:r>
              <a:rPr lang="en-US" i="1" dirty="0">
                <a:latin typeface="Consolas" panose="020B0609020204030204" pitchFamily="49" charset="0"/>
              </a:rPr>
              <a:t>/* </a:t>
            </a:r>
            <a:r>
              <a:rPr lang="en-US" i="1" dirty="0" err="1">
                <a:latin typeface="Consolas" panose="020B0609020204030204" pitchFamily="49" charset="0"/>
              </a:rPr>
              <a:t>sdag</a:t>
            </a:r>
            <a:r>
              <a:rPr lang="en-US" i="1" dirty="0">
                <a:latin typeface="Consolas" panose="020B0609020204030204" pitchFamily="49" charset="0"/>
              </a:rPr>
              <a:t> constructs */ </a:t>
            </a:r>
            <a:r>
              <a:rPr lang="en-US" dirty="0">
                <a:latin typeface="Consolas" panose="020B0609020204030204" pitchFamily="49" charset="0"/>
              </a:rPr>
              <a:t>}</a:t>
            </a:r>
          </a:p>
          <a:p>
            <a:endParaRPr lang="en-US" dirty="0"/>
          </a:p>
          <a:p>
            <a:r>
              <a:rPr lang="en-US" dirty="0"/>
              <a:t>What are the possible execution sequences?</a:t>
            </a:r>
          </a:p>
          <a:p>
            <a:endParaRPr lang="en-US" dirty="0"/>
          </a:p>
        </p:txBody>
      </p:sp>
      <p:sp>
        <p:nvSpPr>
          <p:cNvPr id="5" name="Content Placeholder 2"/>
          <p:cNvSpPr txBox="1">
            <a:spLocks/>
          </p:cNvSpPr>
          <p:nvPr/>
        </p:nvSpPr>
        <p:spPr>
          <a:xfrm>
            <a:off x="849381" y="3753135"/>
            <a:ext cx="10575125" cy="2374709"/>
          </a:xfrm>
          <a:prstGeom prst="rect">
            <a:avLst/>
          </a:prstGeom>
          <a:noFill/>
          <a:ln>
            <a:solidFill>
              <a:srgbClr val="292934"/>
            </a:solidFill>
          </a:ln>
        </p:spPr>
        <p:txBody>
          <a:bodyPr vert="horz" lIns="91440" tIns="45720" rIns="91440" bIns="45720" rtlCol="0">
            <a:noAutofit/>
          </a:bodyPr>
          <a:lstStyle>
            <a:defPPr>
              <a:defRPr lang="en-US"/>
            </a:defPPr>
            <a:lvl1pPr indent="0" defTabSz="914400">
              <a:spcBef>
                <a:spcPct val="20000"/>
              </a:spcBef>
              <a:buFont typeface="Arial" pitchFamily="34" charset="0"/>
              <a:buNone/>
              <a:defRPr sz="2200" b="0" baseline="0">
                <a:solidFill>
                  <a:schemeClr val="tx2">
                    <a:lumMod val="50000"/>
                  </a:schemeClr>
                </a:solidFill>
                <a:latin typeface="Consolas"/>
                <a:cs typeface="Consolas"/>
              </a:defRPr>
            </a:lvl1pPr>
            <a:lvl2pPr marL="742950" indent="-285750" defTabSz="914400">
              <a:spcBef>
                <a:spcPct val="20000"/>
              </a:spcBef>
              <a:buFont typeface="Arial" pitchFamily="34" charset="0"/>
              <a:buChar char="–"/>
              <a:defRPr sz="2400" baseline="0"/>
            </a:lvl2pPr>
            <a:lvl3pPr marL="1143000" indent="-228600" defTabSz="914400">
              <a:spcBef>
                <a:spcPct val="20000"/>
              </a:spcBef>
              <a:buFont typeface="Arial" pitchFamily="34" charset="0"/>
              <a:buChar char="•"/>
              <a:defRPr sz="2000" baseline="0"/>
            </a:lvl3pPr>
            <a:lvl4pPr marL="1600200" indent="-228600" defTabSz="914400">
              <a:spcBef>
                <a:spcPct val="20000"/>
              </a:spcBef>
              <a:buFont typeface="Arial" pitchFamily="34" charset="0"/>
              <a:buChar char="–"/>
              <a:defRPr sz="2000" baseline="0"/>
            </a:lvl4pPr>
            <a:lvl5pPr marL="2057400" indent="-228600" defTabSz="914400">
              <a:spcBef>
                <a:spcPct val="20000"/>
              </a:spcBef>
              <a:buFont typeface="Arial" pitchFamily="34" charset="0"/>
              <a:buChar char="»"/>
              <a:defRPr sz="2000" baseline="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sz="1800" dirty="0"/>
              <a:t>    </a:t>
            </a:r>
            <a:r>
              <a:rPr lang="en-US" sz="1800" b="1" dirty="0"/>
              <a:t>serial</a:t>
            </a:r>
            <a:r>
              <a:rPr lang="en-US" sz="1800" dirty="0"/>
              <a:t> { </a:t>
            </a:r>
            <a:r>
              <a:rPr lang="en-US" sz="1800" i="1" dirty="0"/>
              <a:t>/∗ block1 ∗/</a:t>
            </a:r>
            <a:r>
              <a:rPr lang="en-US" sz="1800" dirty="0"/>
              <a:t> }</a:t>
            </a:r>
          </a:p>
          <a:p>
            <a:r>
              <a:rPr lang="en-US" sz="1800" dirty="0"/>
              <a:t>    </a:t>
            </a:r>
            <a:r>
              <a:rPr lang="en-US" sz="1800" b="1" dirty="0"/>
              <a:t>overlap</a:t>
            </a:r>
            <a:r>
              <a:rPr lang="en-US" sz="1800" dirty="0"/>
              <a:t> {</a:t>
            </a:r>
          </a:p>
          <a:p>
            <a:r>
              <a:rPr lang="en-US" sz="1800" dirty="0"/>
              <a:t>        </a:t>
            </a:r>
            <a:r>
              <a:rPr lang="en-US" sz="1800" b="1" dirty="0"/>
              <a:t>serial</a:t>
            </a:r>
            <a:r>
              <a:rPr lang="en-US" sz="1800" dirty="0"/>
              <a:t> { </a:t>
            </a:r>
            <a:r>
              <a:rPr lang="en-US" sz="1800" i="1" dirty="0"/>
              <a:t>/∗ block2 ∗/</a:t>
            </a:r>
            <a:r>
              <a:rPr lang="en-US" sz="1800" dirty="0"/>
              <a:t> }</a:t>
            </a:r>
          </a:p>
          <a:p>
            <a:r>
              <a:rPr lang="en-US" sz="1800" dirty="0"/>
              <a:t>        </a:t>
            </a:r>
            <a:r>
              <a:rPr lang="en-US" sz="1800" b="1" dirty="0"/>
              <a:t>when</a:t>
            </a:r>
            <a:r>
              <a:rPr lang="en-US" sz="1800" dirty="0"/>
              <a:t> entryMethod1[100](</a:t>
            </a:r>
            <a:r>
              <a:rPr lang="en-US" sz="1800" b="1" dirty="0"/>
              <a:t>int </a:t>
            </a:r>
            <a:r>
              <a:rPr lang="en-US" sz="1800" dirty="0"/>
              <a:t>ref_num, </a:t>
            </a:r>
            <a:r>
              <a:rPr lang="en-US" sz="1800" b="1" dirty="0"/>
              <a:t>bool</a:t>
            </a:r>
            <a:r>
              <a:rPr lang="en-US" sz="1800" dirty="0"/>
              <a:t> param1) </a:t>
            </a:r>
            <a:r>
              <a:rPr lang="en-US" sz="1800" i="1" dirty="0"/>
              <a:t>/∗ block3 ∗/</a:t>
            </a:r>
          </a:p>
          <a:p>
            <a:r>
              <a:rPr lang="en-US" sz="1800" dirty="0"/>
              <a:t>        </a:t>
            </a:r>
            <a:r>
              <a:rPr lang="en-US" sz="1800" b="1" dirty="0"/>
              <a:t>when</a:t>
            </a:r>
            <a:r>
              <a:rPr lang="en-US" sz="1800" dirty="0"/>
              <a:t> entryMethod2(</a:t>
            </a:r>
            <a:r>
              <a:rPr lang="en-US" sz="1800" b="1" dirty="0"/>
              <a:t>char </a:t>
            </a:r>
            <a:r>
              <a:rPr lang="en-US" sz="1800" dirty="0"/>
              <a:t>myChar) </a:t>
            </a:r>
            <a:r>
              <a:rPr lang="en-US" sz="1800" i="1" dirty="0"/>
              <a:t>/∗ block4 ∗/</a:t>
            </a:r>
          </a:p>
          <a:p>
            <a:r>
              <a:rPr lang="en-US" sz="1800" dirty="0"/>
              <a:t>    }</a:t>
            </a:r>
          </a:p>
          <a:p>
            <a:r>
              <a:rPr lang="en-US" sz="1800" dirty="0"/>
              <a:t>    </a:t>
            </a:r>
            <a:r>
              <a:rPr lang="en-US" sz="1800" b="1" dirty="0"/>
              <a:t>serial</a:t>
            </a:r>
            <a:r>
              <a:rPr lang="en-US" sz="1800" dirty="0"/>
              <a:t> { </a:t>
            </a:r>
            <a:r>
              <a:rPr lang="en-US" sz="1800" i="1" dirty="0"/>
              <a:t>/∗ block5 ∗/ </a:t>
            </a:r>
            <a:r>
              <a:rPr lang="en-US" sz="1800" dirty="0"/>
              <a:t>}</a:t>
            </a:r>
          </a:p>
        </p:txBody>
      </p:sp>
      <p:sp>
        <p:nvSpPr>
          <p:cNvPr id="8" name="Date Placeholder 3">
            <a:extLst>
              <a:ext uri="{FF2B5EF4-FFF2-40B4-BE49-F238E27FC236}">
                <a16:creationId xmlns="" xmlns:a16="http://schemas.microsoft.com/office/drawing/2014/main" id="{28B4A49D-4AFC-458A-9E57-9F5CE868C858}"/>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 xmlns:a16="http://schemas.microsoft.com/office/drawing/2014/main" id="{EE7F914E-6F67-4DBC-80A7-6AC70E78CA86}"/>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solidFill>
                  <a:schemeClr val="bg1">
                    <a:lumMod val="50000"/>
                  </a:schemeClr>
                </a:solidFill>
                <a:latin typeface="Calibri" panose="020F0502020204030204" pitchFamily="34" charset="0"/>
                <a:cs typeface="Calibri" panose="020F0502020204030204" pitchFamily="34" charset="0"/>
              </a:rPr>
              <a:pPr/>
              <a:t>131</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0" name="Footer Placeholder 4">
            <a:extLst>
              <a:ext uri="{FF2B5EF4-FFF2-40B4-BE49-F238E27FC236}">
                <a16:creationId xmlns="" xmlns:a16="http://schemas.microsoft.com/office/drawing/2014/main" id="{CFCBDB55-D7E4-47CD-A1A7-939F4A5F80A9}"/>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13448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Illustration of a Long “Overlap”</a:t>
            </a:r>
          </a:p>
        </p:txBody>
      </p:sp>
      <p:sp>
        <p:nvSpPr>
          <p:cNvPr id="3" name="Content Placeholder 2"/>
          <p:cNvSpPr>
            <a:spLocks noGrp="1"/>
          </p:cNvSpPr>
          <p:nvPr>
            <p:ph sz="half" idx="1"/>
          </p:nvPr>
        </p:nvSpPr>
        <p:spPr/>
        <p:txBody>
          <a:bodyPr/>
          <a:lstStyle/>
          <a:p>
            <a:r>
              <a:rPr lang="en-US" dirty="0"/>
              <a:t>Overlap can be used to get back some of the asynchrony within a chare</a:t>
            </a:r>
          </a:p>
          <a:p>
            <a:pPr lvl="1"/>
            <a:r>
              <a:rPr lang="en-US" dirty="0"/>
              <a:t>But it is constrained</a:t>
            </a:r>
          </a:p>
          <a:p>
            <a:pPr lvl="1"/>
            <a:r>
              <a:rPr lang="en-US" dirty="0"/>
              <a:t>Makes for more disciplined programming</a:t>
            </a:r>
          </a:p>
          <a:p>
            <a:pPr lvl="2"/>
            <a:r>
              <a:rPr lang="en-US" dirty="0"/>
              <a:t>Fewer race conditions</a:t>
            </a:r>
          </a:p>
        </p:txBody>
      </p:sp>
      <p:pic>
        <p:nvPicPr>
          <p:cNvPr id="8" name="Picture 7" descr="overlapFlow.png"/>
          <p:cNvPicPr>
            <a:picLocks noChangeAspect="1"/>
          </p:cNvPicPr>
          <p:nvPr/>
        </p:nvPicPr>
        <p:blipFill rotWithShape="1">
          <a:blip r:embed="rId2">
            <a:extLst>
              <a:ext uri="{28A0092B-C50C-407E-A947-70E740481C1C}">
                <a14:useLocalDpi xmlns:a14="http://schemas.microsoft.com/office/drawing/2010/main" val="0"/>
              </a:ext>
            </a:extLst>
          </a:blip>
          <a:srcRect t="3260"/>
          <a:stretch/>
        </p:blipFill>
        <p:spPr>
          <a:xfrm>
            <a:off x="6428097" y="990600"/>
            <a:ext cx="3973130" cy="5741781"/>
          </a:xfrm>
          <a:prstGeom prst="rect">
            <a:avLst/>
          </a:prstGeom>
        </p:spPr>
      </p:pic>
      <p:sp>
        <p:nvSpPr>
          <p:cNvPr id="9" name="Date Placeholder 3">
            <a:extLst>
              <a:ext uri="{FF2B5EF4-FFF2-40B4-BE49-F238E27FC236}">
                <a16:creationId xmlns="" xmlns:a16="http://schemas.microsoft.com/office/drawing/2014/main" id="{4596F042-307C-4C3E-BE1B-9ECCF67919BE}"/>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0" name="Slide Number Placeholder 5">
            <a:extLst>
              <a:ext uri="{FF2B5EF4-FFF2-40B4-BE49-F238E27FC236}">
                <a16:creationId xmlns="" xmlns:a16="http://schemas.microsoft.com/office/drawing/2014/main" id="{E44EF709-743D-40B0-ADF2-643504C22AF2}"/>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solidFill>
                  <a:schemeClr val="bg1">
                    <a:lumMod val="50000"/>
                  </a:schemeClr>
                </a:solidFill>
                <a:latin typeface="Calibri" panose="020F0502020204030204" pitchFamily="34" charset="0"/>
                <a:cs typeface="Calibri" panose="020F0502020204030204" pitchFamily="34" charset="0"/>
              </a:rPr>
              <a:pPr/>
              <a:t>132</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1" name="Footer Placeholder 4">
            <a:extLst>
              <a:ext uri="{FF2B5EF4-FFF2-40B4-BE49-F238E27FC236}">
                <a16:creationId xmlns="" xmlns:a16="http://schemas.microsoft.com/office/drawing/2014/main" id="{AD0949DC-5A29-4B4B-B348-428BEBFA8E25}"/>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9447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Parallel Prefix with SDAG: .ci file I</a:t>
            </a:r>
            <a:endParaRPr lang="en-US" dirty="0"/>
          </a:p>
        </p:txBody>
      </p:sp>
      <p:sp>
        <p:nvSpPr>
          <p:cNvPr id="3" name="Content Placeholder 2"/>
          <p:cNvSpPr>
            <a:spLocks noGrp="1"/>
          </p:cNvSpPr>
          <p:nvPr>
            <p:ph idx="1"/>
          </p:nvPr>
        </p:nvSpPr>
        <p:spPr>
          <a:xfrm>
            <a:off x="965958" y="990600"/>
            <a:ext cx="10260084" cy="4717575"/>
          </a:xfrm>
          <a:noFill/>
          <a:ln>
            <a:solidFill>
              <a:srgbClr val="292934"/>
            </a:solidFill>
          </a:ln>
        </p:spPr>
        <p:txBody>
          <a:bodyPr vert="horz" lIns="91440" tIns="45720" rIns="91440" bIns="45720" rtlCol="0">
            <a:noAutofit/>
          </a:bodyPr>
          <a:lstStyle/>
          <a:p>
            <a:pPr marL="0" indent="0">
              <a:buNone/>
            </a:pPr>
            <a:r>
              <a:rPr lang="en-US" sz="2200" b="1" dirty="0" err="1">
                <a:latin typeface="Consolas"/>
                <a:cs typeface="Consolas"/>
              </a:rPr>
              <a:t>mainmodule</a:t>
            </a:r>
            <a:r>
              <a:rPr lang="en-US" sz="2200" dirty="0">
                <a:latin typeface="Consolas"/>
                <a:cs typeface="Consolas"/>
              </a:rPr>
              <a:t> prefix {</a:t>
            </a:r>
          </a:p>
          <a:p>
            <a:pPr marL="0" indent="0">
              <a:buNone/>
            </a:pPr>
            <a:endParaRPr lang="en-US" sz="2200" dirty="0">
              <a:latin typeface="Consolas"/>
              <a:cs typeface="Consolas"/>
            </a:endParaRPr>
          </a:p>
          <a:p>
            <a:pPr marL="0" indent="0">
              <a:buNone/>
            </a:pPr>
            <a:r>
              <a:rPr lang="en-US" sz="2200" dirty="0">
                <a:latin typeface="Consolas"/>
                <a:cs typeface="Consolas"/>
              </a:rPr>
              <a:t>  </a:t>
            </a:r>
            <a:r>
              <a:rPr lang="en-US" sz="2200" b="1" dirty="0" err="1">
                <a:latin typeface="Consolas"/>
                <a:cs typeface="Consolas"/>
              </a:rPr>
              <a:t>mainchare</a:t>
            </a:r>
            <a:r>
              <a:rPr lang="en-US" sz="2200" dirty="0">
                <a:latin typeface="Consolas"/>
                <a:cs typeface="Consolas"/>
              </a:rPr>
              <a:t> Main {</a:t>
            </a:r>
          </a:p>
          <a:p>
            <a:pPr marL="0" indent="0">
              <a:buNone/>
            </a:pPr>
            <a:r>
              <a:rPr lang="en-US" sz="2200" dirty="0">
                <a:latin typeface="Consolas"/>
                <a:cs typeface="Consolas"/>
              </a:rPr>
              <a:t>    </a:t>
            </a:r>
            <a:r>
              <a:rPr lang="en-US" sz="2200" b="1" dirty="0">
                <a:latin typeface="Consolas"/>
                <a:cs typeface="Consolas"/>
              </a:rPr>
              <a:t>entry</a:t>
            </a:r>
            <a:r>
              <a:rPr lang="en-US" sz="2200" dirty="0">
                <a:latin typeface="Consolas"/>
                <a:cs typeface="Consolas"/>
              </a:rPr>
              <a:t> Main(</a:t>
            </a:r>
            <a:r>
              <a:rPr lang="en-US" sz="2200" dirty="0" err="1">
                <a:latin typeface="Consolas"/>
                <a:cs typeface="Consolas"/>
              </a:rPr>
              <a:t>CkArgMsg</a:t>
            </a:r>
            <a:r>
              <a:rPr lang="en-US" sz="2200" dirty="0">
                <a:latin typeface="Consolas"/>
                <a:cs typeface="Consolas"/>
              </a:rPr>
              <a:t>∗ </a:t>
            </a:r>
            <a:r>
              <a:rPr lang="en-US" sz="2200" dirty="0" err="1">
                <a:latin typeface="Consolas"/>
                <a:cs typeface="Consolas"/>
              </a:rPr>
              <a:t>msg</a:t>
            </a:r>
            <a:r>
              <a:rPr lang="en-US" sz="2200" dirty="0">
                <a:latin typeface="Consolas"/>
                <a:cs typeface="Consolas"/>
              </a:rPr>
              <a:t>);</a:t>
            </a:r>
          </a:p>
          <a:p>
            <a:pPr marL="0" indent="0">
              <a:buNone/>
            </a:pPr>
            <a:r>
              <a:rPr lang="en-US" sz="2200" dirty="0">
                <a:latin typeface="Consolas"/>
                <a:cs typeface="Consolas"/>
              </a:rPr>
              <a:t>    </a:t>
            </a:r>
            <a:r>
              <a:rPr lang="en-US" sz="2200" b="1" dirty="0">
                <a:latin typeface="Consolas"/>
                <a:cs typeface="Consolas"/>
              </a:rPr>
              <a:t>entry</a:t>
            </a:r>
            <a:r>
              <a:rPr lang="en-US" sz="2200" dirty="0">
                <a:latin typeface="Consolas"/>
                <a:cs typeface="Consolas"/>
              </a:rPr>
              <a:t> [</a:t>
            </a:r>
            <a:r>
              <a:rPr lang="en-US" sz="2200" dirty="0" err="1">
                <a:latin typeface="Consolas"/>
                <a:cs typeface="Consolas"/>
              </a:rPr>
              <a:t>reductiontarget</a:t>
            </a:r>
            <a:r>
              <a:rPr lang="en-US" sz="2200" dirty="0">
                <a:latin typeface="Consolas"/>
                <a:cs typeface="Consolas"/>
              </a:rPr>
              <a:t>] </a:t>
            </a:r>
            <a:r>
              <a:rPr lang="en-US" sz="2200" b="1" dirty="0">
                <a:latin typeface="Consolas"/>
                <a:cs typeface="Consolas"/>
              </a:rPr>
              <a:t>void</a:t>
            </a:r>
            <a:r>
              <a:rPr lang="en-US" sz="2200" dirty="0">
                <a:latin typeface="Consolas"/>
                <a:cs typeface="Consolas"/>
              </a:rPr>
              <a:t> </a:t>
            </a:r>
            <a:r>
              <a:rPr lang="en-US" sz="2200" dirty="0" err="1">
                <a:latin typeface="Consolas"/>
                <a:cs typeface="Consolas"/>
              </a:rPr>
              <a:t>checkIn</a:t>
            </a:r>
            <a:r>
              <a:rPr lang="en-US" sz="2200" dirty="0">
                <a:latin typeface="Consolas"/>
                <a:cs typeface="Consolas"/>
              </a:rPr>
              <a:t>();</a:t>
            </a:r>
          </a:p>
          <a:p>
            <a:pPr marL="0" indent="0">
              <a:buNone/>
            </a:pPr>
            <a:r>
              <a:rPr lang="en-US" sz="2200" dirty="0">
                <a:latin typeface="Consolas"/>
                <a:cs typeface="Consolas"/>
              </a:rPr>
              <a:t>  };</a:t>
            </a:r>
          </a:p>
          <a:p>
            <a:pPr marL="0" indent="0">
              <a:buNone/>
            </a:pPr>
            <a:endParaRPr lang="en-US" sz="2200" dirty="0">
              <a:latin typeface="Consolas"/>
              <a:cs typeface="Consolas"/>
            </a:endParaRPr>
          </a:p>
          <a:p>
            <a:pPr marL="0" indent="0">
              <a:buNone/>
            </a:pPr>
            <a:r>
              <a:rPr lang="en-US" sz="2200" dirty="0">
                <a:latin typeface="Consolas"/>
                <a:cs typeface="Consolas"/>
              </a:rPr>
              <a:t>  </a:t>
            </a:r>
            <a:r>
              <a:rPr lang="en-US" sz="2200" b="1" dirty="0">
                <a:latin typeface="Consolas"/>
                <a:cs typeface="Consolas"/>
              </a:rPr>
              <a:t>array</a:t>
            </a:r>
            <a:r>
              <a:rPr lang="en-US" sz="2200" dirty="0">
                <a:latin typeface="Consolas"/>
                <a:cs typeface="Consolas"/>
              </a:rPr>
              <a:t> [1D] Prefix {</a:t>
            </a:r>
          </a:p>
          <a:p>
            <a:pPr marL="0" indent="0">
              <a:buNone/>
            </a:pPr>
            <a:r>
              <a:rPr lang="en-US" sz="2200" dirty="0">
                <a:latin typeface="Consolas"/>
                <a:cs typeface="Consolas"/>
              </a:rPr>
              <a:t>    </a:t>
            </a:r>
            <a:r>
              <a:rPr lang="en-US" sz="2200" b="1" dirty="0">
                <a:latin typeface="Consolas"/>
                <a:cs typeface="Consolas"/>
              </a:rPr>
              <a:t>entry</a:t>
            </a:r>
            <a:r>
              <a:rPr lang="en-US" sz="2200" dirty="0">
                <a:latin typeface="Consolas"/>
                <a:cs typeface="Consolas"/>
              </a:rPr>
              <a:t> Prefix(</a:t>
            </a:r>
            <a:r>
              <a:rPr lang="en-US" sz="2200" b="1" dirty="0">
                <a:latin typeface="Consolas"/>
                <a:cs typeface="Consolas"/>
              </a:rPr>
              <a:t>int </a:t>
            </a:r>
            <a:r>
              <a:rPr lang="en-US" sz="2200" dirty="0">
                <a:latin typeface="Consolas"/>
                <a:cs typeface="Consolas"/>
              </a:rPr>
              <a:t>n, </a:t>
            </a:r>
            <a:r>
              <a:rPr lang="en-US" sz="2200" dirty="0" err="1">
                <a:latin typeface="Consolas"/>
                <a:cs typeface="Consolas"/>
              </a:rPr>
              <a:t>CProxy_Main</a:t>
            </a:r>
            <a:r>
              <a:rPr lang="en-US" sz="2200" dirty="0">
                <a:latin typeface="Consolas"/>
                <a:cs typeface="Consolas"/>
              </a:rPr>
              <a:t> m);</a:t>
            </a:r>
          </a:p>
          <a:p>
            <a:pPr marL="0" indent="0">
              <a:buNone/>
            </a:pPr>
            <a:r>
              <a:rPr lang="en-US" sz="2200" dirty="0">
                <a:latin typeface="Consolas"/>
                <a:cs typeface="Consolas"/>
              </a:rPr>
              <a:t>    </a:t>
            </a:r>
            <a:r>
              <a:rPr lang="en-US" sz="2200" b="1" dirty="0">
                <a:latin typeface="Consolas"/>
                <a:cs typeface="Consolas"/>
              </a:rPr>
              <a:t>entry</a:t>
            </a:r>
            <a:r>
              <a:rPr lang="en-US" sz="2200" dirty="0">
                <a:latin typeface="Consolas"/>
                <a:cs typeface="Consolas"/>
              </a:rPr>
              <a:t> </a:t>
            </a:r>
            <a:r>
              <a:rPr lang="en-US" sz="2200" b="1" dirty="0">
                <a:latin typeface="Consolas"/>
                <a:cs typeface="Consolas"/>
              </a:rPr>
              <a:t>void</a:t>
            </a:r>
            <a:r>
              <a:rPr lang="en-US" sz="2200" dirty="0">
                <a:latin typeface="Consolas"/>
                <a:cs typeface="Consolas"/>
              </a:rPr>
              <a:t> </a:t>
            </a:r>
            <a:r>
              <a:rPr lang="en-US" sz="2200" dirty="0" err="1">
                <a:latin typeface="Consolas"/>
                <a:cs typeface="Consolas"/>
              </a:rPr>
              <a:t>passValue</a:t>
            </a:r>
            <a:r>
              <a:rPr lang="en-US" sz="2200" dirty="0">
                <a:latin typeface="Consolas"/>
                <a:cs typeface="Consolas"/>
              </a:rPr>
              <a:t>(</a:t>
            </a:r>
            <a:r>
              <a:rPr lang="en-US" sz="2200" b="1" dirty="0">
                <a:latin typeface="Consolas"/>
                <a:cs typeface="Consolas"/>
              </a:rPr>
              <a:t>int </a:t>
            </a:r>
            <a:r>
              <a:rPr lang="en-US" sz="2200" dirty="0">
                <a:latin typeface="Consolas"/>
                <a:cs typeface="Consolas"/>
              </a:rPr>
              <a:t>step, </a:t>
            </a:r>
            <a:r>
              <a:rPr lang="en-US" sz="2200" b="1" dirty="0">
                <a:latin typeface="Consolas"/>
                <a:cs typeface="Consolas"/>
              </a:rPr>
              <a:t>unsigned</a:t>
            </a:r>
            <a:r>
              <a:rPr lang="en-US" sz="2200" dirty="0">
                <a:latin typeface="Consolas"/>
                <a:cs typeface="Consolas"/>
              </a:rPr>
              <a:t> </a:t>
            </a:r>
            <a:r>
              <a:rPr lang="en-US" sz="2200" b="1" dirty="0">
                <a:latin typeface="Consolas"/>
                <a:cs typeface="Consolas"/>
              </a:rPr>
              <a:t>int</a:t>
            </a:r>
            <a:r>
              <a:rPr lang="en-US" sz="2200" dirty="0">
                <a:latin typeface="Consolas"/>
                <a:cs typeface="Consolas"/>
              </a:rPr>
              <a:t> </a:t>
            </a:r>
            <a:r>
              <a:rPr lang="en-US" sz="2200" dirty="0" err="1">
                <a:latin typeface="Consolas"/>
                <a:cs typeface="Consolas"/>
              </a:rPr>
              <a:t>incomingValue</a:t>
            </a:r>
            <a:r>
              <a:rPr lang="en-US" sz="2200" dirty="0">
                <a:latin typeface="Consolas"/>
                <a:cs typeface="Consolas"/>
              </a:rPr>
              <a:t>);</a:t>
            </a:r>
          </a:p>
          <a:p>
            <a:pPr marL="0" indent="0">
              <a:buNone/>
            </a:pPr>
            <a:r>
              <a:rPr lang="en-US" sz="2200" dirty="0">
                <a:latin typeface="Consolas"/>
                <a:cs typeface="Consolas"/>
              </a:rPr>
              <a:t>  }</a:t>
            </a:r>
          </a:p>
        </p:txBody>
      </p:sp>
      <p:sp>
        <p:nvSpPr>
          <p:cNvPr id="7" name="Date Placeholder 3">
            <a:extLst>
              <a:ext uri="{FF2B5EF4-FFF2-40B4-BE49-F238E27FC236}">
                <a16:creationId xmlns="" xmlns:a16="http://schemas.microsoft.com/office/drawing/2014/main" id="{1781D826-F133-4ED5-98A1-C71DF63FC012}"/>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 xmlns:a16="http://schemas.microsoft.com/office/drawing/2014/main" id="{0F37E85F-8E02-49F4-B6FA-8EBB3BD35E7F}"/>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solidFill>
                  <a:schemeClr val="bg1">
                    <a:lumMod val="50000"/>
                  </a:schemeClr>
                </a:solidFill>
                <a:latin typeface="Calibri" panose="020F0502020204030204" pitchFamily="34" charset="0"/>
                <a:cs typeface="Calibri" panose="020F0502020204030204" pitchFamily="34" charset="0"/>
              </a:rPr>
              <a:pPr/>
              <a:t>133</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Footer Placeholder 4">
            <a:extLst>
              <a:ext uri="{FF2B5EF4-FFF2-40B4-BE49-F238E27FC236}">
                <a16:creationId xmlns="" xmlns:a16="http://schemas.microsoft.com/office/drawing/2014/main" id="{F02D0FAA-9403-48C5-854A-1DBD905A81F8}"/>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912790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Parallel Prefix with SDAG: .ci file II</a:t>
            </a:r>
            <a:endParaRPr lang="en-US" dirty="0"/>
          </a:p>
        </p:txBody>
      </p:sp>
      <p:sp>
        <p:nvSpPr>
          <p:cNvPr id="3" name="Content Placeholder 2"/>
          <p:cNvSpPr>
            <a:spLocks noGrp="1"/>
          </p:cNvSpPr>
          <p:nvPr>
            <p:ph idx="1"/>
          </p:nvPr>
        </p:nvSpPr>
        <p:spPr>
          <a:xfrm>
            <a:off x="1100540" y="850711"/>
            <a:ext cx="9990919" cy="5604680"/>
          </a:xfrm>
          <a:noFill/>
          <a:ln>
            <a:solidFill>
              <a:srgbClr val="292934"/>
            </a:solidFill>
          </a:ln>
        </p:spPr>
        <p:txBody>
          <a:bodyPr vert="horz" lIns="91440" tIns="45720" rIns="91440" bIns="45720" rtlCol="0">
            <a:noAutofit/>
          </a:bodyPr>
          <a:lstStyle/>
          <a:p>
            <a:pPr marL="0" indent="0">
              <a:buNone/>
            </a:pPr>
            <a:r>
              <a:rPr lang="en-US" sz="1800" dirty="0">
                <a:latin typeface="Consolas"/>
                <a:cs typeface="Consolas"/>
              </a:rPr>
              <a:t>  </a:t>
            </a:r>
            <a:r>
              <a:rPr lang="en-US" sz="1800" b="1" dirty="0">
                <a:latin typeface="Consolas"/>
                <a:cs typeface="Consolas"/>
              </a:rPr>
              <a:t>entry void </a:t>
            </a:r>
            <a:r>
              <a:rPr lang="en-US" sz="1800" dirty="0" err="1">
                <a:latin typeface="Consolas"/>
                <a:cs typeface="Consolas"/>
              </a:rPr>
              <a:t>startPrefixCalculation</a:t>
            </a:r>
            <a:r>
              <a:rPr lang="en-US" sz="1800" dirty="0">
                <a:latin typeface="Consolas"/>
                <a:cs typeface="Consolas"/>
              </a:rPr>
              <a:t>() {</a:t>
            </a:r>
          </a:p>
          <a:p>
            <a:pPr marL="0" indent="0">
              <a:buNone/>
            </a:pPr>
            <a:r>
              <a:rPr lang="en-US" sz="1800" dirty="0">
                <a:latin typeface="Consolas"/>
                <a:cs typeface="Consolas"/>
              </a:rPr>
              <a:t>    </a:t>
            </a:r>
            <a:r>
              <a:rPr lang="en-US" sz="1800" b="1" dirty="0">
                <a:latin typeface="Consolas"/>
                <a:cs typeface="Consolas"/>
              </a:rPr>
              <a:t>for</a:t>
            </a:r>
            <a:r>
              <a:rPr lang="en-US" sz="1800" dirty="0">
                <a:latin typeface="Consolas"/>
                <a:cs typeface="Consolas"/>
              </a:rPr>
              <a:t>(stage = 0; (1 &lt;&lt; stage) &lt; </a:t>
            </a:r>
            <a:r>
              <a:rPr lang="en-US" sz="1800" dirty="0" err="1">
                <a:latin typeface="Consolas"/>
                <a:cs typeface="Consolas"/>
              </a:rPr>
              <a:t>numElements</a:t>
            </a:r>
            <a:r>
              <a:rPr lang="en-US" sz="1800" dirty="0">
                <a:latin typeface="Consolas"/>
                <a:cs typeface="Consolas"/>
              </a:rPr>
              <a:t>; stage++) {</a:t>
            </a:r>
          </a:p>
          <a:p>
            <a:pPr marL="0" indent="0">
              <a:buNone/>
            </a:pPr>
            <a:r>
              <a:rPr lang="en-US" sz="1800" dirty="0">
                <a:latin typeface="Consolas"/>
                <a:cs typeface="Consolas"/>
              </a:rPr>
              <a:t>      </a:t>
            </a:r>
            <a:r>
              <a:rPr lang="en-US" sz="1800" b="1" dirty="0">
                <a:latin typeface="Consolas"/>
                <a:cs typeface="Consolas"/>
              </a:rPr>
              <a:t>serial</a:t>
            </a:r>
            <a:r>
              <a:rPr lang="en-US" sz="1800" dirty="0">
                <a:latin typeface="Consolas"/>
                <a:cs typeface="Consolas"/>
              </a:rPr>
              <a:t> “</a:t>
            </a:r>
            <a:r>
              <a:rPr lang="en-US" sz="1800" dirty="0" err="1">
                <a:latin typeface="Consolas"/>
                <a:cs typeface="Consolas"/>
              </a:rPr>
              <a:t>send_value</a:t>
            </a:r>
            <a:r>
              <a:rPr lang="en-US" sz="1800" dirty="0">
                <a:latin typeface="Consolas"/>
                <a:cs typeface="Consolas"/>
              </a:rPr>
              <a:t>” {</a:t>
            </a:r>
          </a:p>
          <a:p>
            <a:pPr marL="0" indent="0">
              <a:buNone/>
            </a:pPr>
            <a:r>
              <a:rPr lang="en-US" sz="1800" dirty="0">
                <a:latin typeface="Consolas"/>
                <a:cs typeface="Consolas"/>
              </a:rPr>
              <a:t>        </a:t>
            </a:r>
            <a:r>
              <a:rPr lang="en-US" sz="1800" dirty="0" err="1">
                <a:latin typeface="Consolas"/>
                <a:cs typeface="Consolas"/>
              </a:rPr>
              <a:t>targetIndex</a:t>
            </a:r>
            <a:r>
              <a:rPr lang="en-US" sz="1800" dirty="0">
                <a:latin typeface="Consolas"/>
                <a:cs typeface="Consolas"/>
              </a:rPr>
              <a:t> = </a:t>
            </a:r>
            <a:r>
              <a:rPr lang="en-US" sz="1800" dirty="0" err="1">
                <a:latin typeface="Consolas"/>
                <a:cs typeface="Consolas"/>
              </a:rPr>
              <a:t>thisIndex</a:t>
            </a:r>
            <a:r>
              <a:rPr lang="en-US" sz="1800" dirty="0">
                <a:latin typeface="Consolas"/>
                <a:cs typeface="Consolas"/>
              </a:rPr>
              <a:t> + (1 &lt;&lt; stage);</a:t>
            </a:r>
          </a:p>
          <a:p>
            <a:pPr marL="0" indent="0">
              <a:buNone/>
            </a:pPr>
            <a:r>
              <a:rPr lang="en-US" sz="1800" dirty="0">
                <a:latin typeface="Consolas"/>
                <a:cs typeface="Consolas"/>
              </a:rPr>
              <a:t>        </a:t>
            </a:r>
            <a:r>
              <a:rPr lang="en-US" sz="1800" b="1" dirty="0">
                <a:latin typeface="Consolas"/>
                <a:cs typeface="Consolas"/>
              </a:rPr>
              <a:t>if</a:t>
            </a:r>
            <a:r>
              <a:rPr lang="en-US" sz="1800" dirty="0">
                <a:latin typeface="Consolas"/>
                <a:cs typeface="Consolas"/>
              </a:rPr>
              <a:t> (</a:t>
            </a:r>
            <a:r>
              <a:rPr lang="en-US" sz="1800" dirty="0" err="1">
                <a:latin typeface="Consolas"/>
                <a:cs typeface="Consolas"/>
              </a:rPr>
              <a:t>targetIndex</a:t>
            </a:r>
            <a:r>
              <a:rPr lang="en-US" sz="1800" dirty="0">
                <a:latin typeface="Consolas"/>
                <a:cs typeface="Consolas"/>
              </a:rPr>
              <a:t> &lt; </a:t>
            </a:r>
            <a:r>
              <a:rPr lang="en-US" sz="1800" dirty="0" err="1">
                <a:latin typeface="Consolas"/>
                <a:cs typeface="Consolas"/>
              </a:rPr>
              <a:t>numElements</a:t>
            </a:r>
            <a:r>
              <a:rPr lang="en-US" sz="1800" dirty="0">
                <a:latin typeface="Consolas"/>
                <a:cs typeface="Consolas"/>
              </a:rPr>
              <a:t>) </a:t>
            </a:r>
          </a:p>
          <a:p>
            <a:pPr marL="0" indent="0">
              <a:buNone/>
            </a:pPr>
            <a:r>
              <a:rPr lang="en-US" sz="1800" dirty="0">
                <a:latin typeface="Consolas"/>
                <a:cs typeface="Consolas"/>
              </a:rPr>
              <a:t>          </a:t>
            </a:r>
            <a:r>
              <a:rPr lang="en-US" sz="1800" dirty="0" err="1">
                <a:latin typeface="Consolas"/>
                <a:cs typeface="Consolas"/>
              </a:rPr>
              <a:t>thisProxy</a:t>
            </a:r>
            <a:r>
              <a:rPr lang="en-US" sz="1800" dirty="0">
                <a:latin typeface="Consolas"/>
                <a:cs typeface="Consolas"/>
              </a:rPr>
              <a:t>[</a:t>
            </a:r>
            <a:r>
              <a:rPr lang="en-US" sz="1800" dirty="0" err="1">
                <a:latin typeface="Consolas"/>
                <a:cs typeface="Consolas"/>
              </a:rPr>
              <a:t>targetIndex</a:t>
            </a:r>
            <a:r>
              <a:rPr lang="en-US" sz="1800" dirty="0">
                <a:latin typeface="Consolas"/>
                <a:cs typeface="Consolas"/>
              </a:rPr>
              <a:t>].</a:t>
            </a:r>
            <a:r>
              <a:rPr lang="en-US" sz="1800" dirty="0" err="1">
                <a:latin typeface="Consolas"/>
                <a:cs typeface="Consolas"/>
              </a:rPr>
              <a:t>passValue</a:t>
            </a:r>
            <a:r>
              <a:rPr lang="en-US" sz="1800" dirty="0">
                <a:latin typeface="Consolas"/>
                <a:cs typeface="Consolas"/>
              </a:rPr>
              <a:t>(stage, value);</a:t>
            </a:r>
          </a:p>
          <a:p>
            <a:pPr marL="0" indent="0">
              <a:buNone/>
            </a:pPr>
            <a:r>
              <a:rPr lang="en-US" sz="1800" dirty="0">
                <a:latin typeface="Consolas"/>
                <a:cs typeface="Consolas"/>
              </a:rPr>
              <a:t>      }</a:t>
            </a:r>
          </a:p>
          <a:p>
            <a:pPr marL="0" indent="0">
              <a:buNone/>
            </a:pPr>
            <a:r>
              <a:rPr lang="en-US" sz="1800" dirty="0">
                <a:latin typeface="Consolas"/>
                <a:cs typeface="Consolas"/>
              </a:rPr>
              <a:t>      </a:t>
            </a:r>
            <a:r>
              <a:rPr lang="en-US" sz="1800" b="1" dirty="0">
                <a:latin typeface="Consolas"/>
                <a:cs typeface="Consolas"/>
              </a:rPr>
              <a:t>if</a:t>
            </a:r>
            <a:r>
              <a:rPr lang="en-US" sz="1800" dirty="0">
                <a:latin typeface="Consolas"/>
                <a:cs typeface="Consolas"/>
              </a:rPr>
              <a:t> (</a:t>
            </a:r>
            <a:r>
              <a:rPr lang="en-US" sz="1800" dirty="0" err="1">
                <a:latin typeface="Consolas"/>
                <a:cs typeface="Consolas"/>
              </a:rPr>
              <a:t>thisIndex</a:t>
            </a:r>
            <a:r>
              <a:rPr lang="en-US" sz="1800" dirty="0">
                <a:latin typeface="Consolas"/>
                <a:cs typeface="Consolas"/>
              </a:rPr>
              <a:t> &gt;= (1 &lt;&lt; stage))</a:t>
            </a:r>
          </a:p>
          <a:p>
            <a:pPr marL="0" indent="0">
              <a:buNone/>
            </a:pPr>
            <a:r>
              <a:rPr lang="en-US" sz="1800" dirty="0">
                <a:latin typeface="Consolas"/>
                <a:cs typeface="Consolas"/>
              </a:rPr>
              <a:t>        </a:t>
            </a:r>
            <a:r>
              <a:rPr lang="en-US" sz="1800" b="1" dirty="0">
                <a:latin typeface="Consolas"/>
                <a:cs typeface="Consolas"/>
              </a:rPr>
              <a:t>when </a:t>
            </a:r>
            <a:r>
              <a:rPr lang="en-US" sz="1800" dirty="0" err="1">
                <a:latin typeface="Consolas"/>
                <a:cs typeface="Consolas"/>
              </a:rPr>
              <a:t>passValue</a:t>
            </a:r>
            <a:r>
              <a:rPr lang="en-US" sz="1800" dirty="0">
                <a:latin typeface="Consolas"/>
                <a:cs typeface="Consolas"/>
              </a:rPr>
              <a:t>[stage](int </a:t>
            </a:r>
            <a:r>
              <a:rPr lang="en-US" sz="1800" dirty="0" err="1">
                <a:latin typeface="Consolas"/>
                <a:cs typeface="Consolas"/>
              </a:rPr>
              <a:t>incoming_stage</a:t>
            </a:r>
            <a:r>
              <a:rPr lang="en-US" sz="1800" dirty="0">
                <a:latin typeface="Consolas"/>
                <a:cs typeface="Consolas"/>
              </a:rPr>
              <a:t>, unsigned int </a:t>
            </a:r>
            <a:r>
              <a:rPr lang="en-US" sz="1800" dirty="0" err="1">
                <a:latin typeface="Consolas"/>
                <a:cs typeface="Consolas"/>
              </a:rPr>
              <a:t>incoming_value</a:t>
            </a:r>
            <a:r>
              <a:rPr lang="en-US" sz="1800" dirty="0">
                <a:latin typeface="Consolas"/>
                <a:cs typeface="Consolas"/>
              </a:rPr>
              <a:t>) </a:t>
            </a:r>
          </a:p>
          <a:p>
            <a:pPr marL="0" indent="0">
              <a:buNone/>
            </a:pPr>
            <a:r>
              <a:rPr lang="en-US" sz="1800" dirty="0">
                <a:latin typeface="Consolas"/>
                <a:cs typeface="Consolas"/>
              </a:rPr>
              <a:t>          </a:t>
            </a:r>
            <a:r>
              <a:rPr lang="en-US" sz="1800" b="1" dirty="0">
                <a:latin typeface="Consolas"/>
                <a:cs typeface="Consolas"/>
              </a:rPr>
              <a:t>serial </a:t>
            </a:r>
            <a:r>
              <a:rPr lang="en-US" sz="1800" dirty="0">
                <a:latin typeface="Consolas"/>
                <a:cs typeface="Consolas"/>
              </a:rPr>
              <a:t>{ value += </a:t>
            </a:r>
            <a:r>
              <a:rPr lang="en-US" sz="1800" dirty="0" err="1">
                <a:latin typeface="Consolas"/>
                <a:cs typeface="Consolas"/>
              </a:rPr>
              <a:t>incoming_value</a:t>
            </a:r>
            <a:r>
              <a:rPr lang="en-US" sz="1800" dirty="0">
                <a:latin typeface="Consolas"/>
                <a:cs typeface="Consolas"/>
              </a:rPr>
              <a:t>; }</a:t>
            </a:r>
          </a:p>
          <a:p>
            <a:pPr marL="0" indent="0">
              <a:buNone/>
            </a:pPr>
            <a:r>
              <a:rPr lang="en-US" sz="1800" dirty="0">
                <a:latin typeface="Consolas"/>
                <a:cs typeface="Consolas"/>
              </a:rPr>
              <a:t>      }</a:t>
            </a:r>
          </a:p>
          <a:p>
            <a:pPr marL="0" indent="0">
              <a:buNone/>
            </a:pPr>
            <a:r>
              <a:rPr lang="en-US" sz="1800" dirty="0">
                <a:latin typeface="Consolas"/>
                <a:cs typeface="Consolas"/>
              </a:rPr>
              <a:t>      </a:t>
            </a:r>
            <a:r>
              <a:rPr lang="en-US" sz="1800" b="1" dirty="0">
                <a:latin typeface="Consolas"/>
                <a:cs typeface="Consolas"/>
              </a:rPr>
              <a:t>serial</a:t>
            </a:r>
            <a:r>
              <a:rPr lang="en-US" sz="1800" dirty="0">
                <a:latin typeface="Consolas"/>
                <a:cs typeface="Consolas"/>
              </a:rPr>
              <a:t> “done” {</a:t>
            </a:r>
          </a:p>
          <a:p>
            <a:pPr marL="0" indent="0">
              <a:buNone/>
            </a:pPr>
            <a:r>
              <a:rPr lang="en-US" sz="1800" dirty="0">
                <a:latin typeface="Consolas"/>
                <a:cs typeface="Consolas"/>
              </a:rPr>
              <a:t>        contribute(</a:t>
            </a:r>
            <a:r>
              <a:rPr lang="en-US" sz="1800" dirty="0" err="1">
                <a:latin typeface="Consolas"/>
                <a:cs typeface="Consolas"/>
              </a:rPr>
              <a:t>CkCallback</a:t>
            </a:r>
            <a:r>
              <a:rPr lang="en-US" sz="1800" dirty="0">
                <a:latin typeface="Consolas"/>
                <a:cs typeface="Consolas"/>
              </a:rPr>
              <a:t>(</a:t>
            </a:r>
            <a:r>
              <a:rPr lang="en-US" sz="1800" dirty="0" err="1">
                <a:latin typeface="Consolas"/>
                <a:cs typeface="Consolas"/>
              </a:rPr>
              <a:t>CkReductionTarget</a:t>
            </a:r>
            <a:r>
              <a:rPr lang="en-US" sz="1800" dirty="0">
                <a:latin typeface="Consolas"/>
                <a:cs typeface="Consolas"/>
              </a:rPr>
              <a:t>(Main, </a:t>
            </a:r>
            <a:r>
              <a:rPr lang="en-US" sz="1800" dirty="0" err="1">
                <a:latin typeface="Consolas"/>
                <a:cs typeface="Consolas"/>
              </a:rPr>
              <a:t>checkIn</a:t>
            </a:r>
            <a:r>
              <a:rPr lang="en-US" sz="1800" dirty="0">
                <a:latin typeface="Consolas"/>
                <a:cs typeface="Consolas"/>
              </a:rPr>
              <a:t>), </a:t>
            </a:r>
            <a:r>
              <a:rPr lang="en-US" sz="1800" dirty="0" err="1">
                <a:latin typeface="Consolas"/>
                <a:cs typeface="Consolas"/>
              </a:rPr>
              <a:t>mainProxy</a:t>
            </a:r>
            <a:r>
              <a:rPr lang="en-US" sz="1800" dirty="0">
                <a:latin typeface="Consolas"/>
                <a:cs typeface="Consolas"/>
              </a:rPr>
              <a:t>));</a:t>
            </a:r>
          </a:p>
          <a:p>
            <a:pPr marL="0" indent="0">
              <a:buNone/>
            </a:pPr>
            <a:r>
              <a:rPr lang="en-US" sz="1800" dirty="0">
                <a:latin typeface="Consolas"/>
                <a:cs typeface="Consolas"/>
              </a:rPr>
              <a:t>      }</a:t>
            </a:r>
          </a:p>
          <a:p>
            <a:pPr marL="0" indent="0">
              <a:buNone/>
            </a:pPr>
            <a:r>
              <a:rPr lang="en-US" sz="1800" dirty="0">
                <a:latin typeface="Consolas"/>
                <a:cs typeface="Consolas"/>
              </a:rPr>
              <a:t>    }; </a:t>
            </a:r>
          </a:p>
          <a:p>
            <a:pPr marL="0" indent="0">
              <a:buNone/>
            </a:pPr>
            <a:r>
              <a:rPr lang="en-US" sz="1800" dirty="0">
                <a:latin typeface="Consolas"/>
                <a:cs typeface="Consolas"/>
              </a:rPr>
              <a:t>  };</a:t>
            </a:r>
          </a:p>
          <a:p>
            <a:pPr marL="0" indent="0">
              <a:buNone/>
            </a:pPr>
            <a:r>
              <a:rPr lang="en-US" sz="1800" dirty="0">
                <a:latin typeface="Consolas"/>
                <a:cs typeface="Consolas"/>
              </a:rPr>
              <a:t>}; </a:t>
            </a:r>
          </a:p>
        </p:txBody>
      </p:sp>
      <p:sp>
        <p:nvSpPr>
          <p:cNvPr id="7" name="Date Placeholder 3">
            <a:extLst>
              <a:ext uri="{FF2B5EF4-FFF2-40B4-BE49-F238E27FC236}">
                <a16:creationId xmlns="" xmlns:a16="http://schemas.microsoft.com/office/drawing/2014/main" id="{F6DD529B-D888-4F2F-908D-2765E5D07A83}"/>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 xmlns:a16="http://schemas.microsoft.com/office/drawing/2014/main" id="{9D234624-D52A-4852-AF2B-D2B67B64F170}"/>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solidFill>
                  <a:schemeClr val="bg1">
                    <a:lumMod val="50000"/>
                  </a:schemeClr>
                </a:solidFill>
                <a:latin typeface="Calibri" panose="020F0502020204030204" pitchFamily="34" charset="0"/>
                <a:cs typeface="Calibri" panose="020F0502020204030204" pitchFamily="34" charset="0"/>
              </a:rPr>
              <a:pPr/>
              <a:t>134</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Footer Placeholder 4">
            <a:extLst>
              <a:ext uri="{FF2B5EF4-FFF2-40B4-BE49-F238E27FC236}">
                <a16:creationId xmlns="" xmlns:a16="http://schemas.microsoft.com/office/drawing/2014/main" id="{4D1FC075-C35E-411D-9D6B-7E411F54FD8D}"/>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73225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Stencil Codes</a:t>
            </a:r>
            <a:endParaRPr lang="en-US" dirty="0"/>
          </a:p>
        </p:txBody>
      </p:sp>
      <p:sp>
        <p:nvSpPr>
          <p:cNvPr id="3" name="Content Placeholder 2"/>
          <p:cNvSpPr>
            <a:spLocks noGrp="1"/>
          </p:cNvSpPr>
          <p:nvPr>
            <p:ph idx="1"/>
          </p:nvPr>
        </p:nvSpPr>
        <p:spPr/>
        <p:txBody>
          <a:bodyPr/>
          <a:lstStyle/>
          <a:p>
            <a:r>
              <a:rPr lang="en-US" dirty="0"/>
              <a:t>Iterative applications where array elements are updated according to some fixed pattern</a:t>
            </a:r>
          </a:p>
          <a:p>
            <a:r>
              <a:rPr lang="en-US" dirty="0"/>
              <a:t>Used in computational simulations, solving partial differential equations, Jacobi kernel, Gauss-Seidel method, image processing applications etc.</a:t>
            </a:r>
          </a:p>
          <a:p>
            <a:r>
              <a:rPr lang="en-US" dirty="0"/>
              <a:t>Can be 2D or 3D</a:t>
            </a:r>
          </a:p>
        </p:txBody>
      </p:sp>
      <p:sp>
        <p:nvSpPr>
          <p:cNvPr id="5" name="Footer Placeholder 4"/>
          <p:cNvSpPr>
            <a:spLocks noGrp="1"/>
          </p:cNvSpPr>
          <p:nvPr>
            <p:ph type="ftr" sz="quarter" idx="11"/>
          </p:nvPr>
        </p:nvSpPr>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solidFill>
                  <a:schemeClr val="bg1">
                    <a:lumMod val="50000"/>
                  </a:schemeClr>
                </a:solidFill>
                <a:latin typeface="Calibri" panose="020F0502020204030204" pitchFamily="34" charset="0"/>
                <a:cs typeface="Calibri" panose="020F0502020204030204" pitchFamily="34" charset="0"/>
              </a:rPr>
              <a:pPr/>
              <a:t>135</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4" name="Date Placeholder 3"/>
          <p:cNvSpPr>
            <a:spLocks noGrp="1"/>
          </p:cNvSpPr>
          <p:nvPr>
            <p:ph type="dt" sz="half" idx="10"/>
          </p:nvPr>
        </p:nvSpPr>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61290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5-point Stencil</a:t>
            </a:r>
            <a:endParaRPr lang="en-US" dirty="0"/>
          </a:p>
        </p:txBody>
      </p:sp>
      <p:pic>
        <p:nvPicPr>
          <p:cNvPr id="5" name="Content Placeholder 4"/>
          <p:cNvPicPr>
            <a:picLocks noGrp="1" noChangeAspect="1"/>
          </p:cNvPicPr>
          <p:nvPr>
            <p:ph idx="1"/>
          </p:nvPr>
        </p:nvPicPr>
        <p:blipFill>
          <a:blip r:embed="rId2"/>
          <a:stretch>
            <a:fillRect/>
          </a:stretch>
        </p:blipFill>
        <p:spPr>
          <a:xfrm>
            <a:off x="508000" y="1822585"/>
            <a:ext cx="11074400" cy="3700193"/>
          </a:xfrm>
        </p:spPr>
      </p:pic>
      <p:sp>
        <p:nvSpPr>
          <p:cNvPr id="10" name="Footer Placeholder 4">
            <a:extLst>
              <a:ext uri="{FF2B5EF4-FFF2-40B4-BE49-F238E27FC236}">
                <a16:creationId xmlns="" xmlns:a16="http://schemas.microsoft.com/office/drawing/2014/main" id="{1CAEE705-FC26-416A-927F-1E5A4CBFC1C5}"/>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1" name="Slide Number Placeholder 5">
            <a:extLst>
              <a:ext uri="{FF2B5EF4-FFF2-40B4-BE49-F238E27FC236}">
                <a16:creationId xmlns="" xmlns:a16="http://schemas.microsoft.com/office/drawing/2014/main" id="{1B5CFA95-15C3-436F-9481-031E8529BF2F}"/>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solidFill>
                  <a:schemeClr val="bg1">
                    <a:lumMod val="50000"/>
                  </a:schemeClr>
                </a:solidFill>
                <a:latin typeface="Calibri" panose="020F0502020204030204" pitchFamily="34" charset="0"/>
                <a:cs typeface="Calibri" panose="020F0502020204030204" pitchFamily="34" charset="0"/>
              </a:rPr>
              <a:pPr/>
              <a:t>136</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2" name="Date Placeholder 3">
            <a:extLst>
              <a:ext uri="{FF2B5EF4-FFF2-40B4-BE49-F238E27FC236}">
                <a16:creationId xmlns="" xmlns:a16="http://schemas.microsoft.com/office/drawing/2014/main" id="{73BC6039-140C-44CA-BA0E-F83108E823D1}"/>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09653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5-point Stencil</a:t>
            </a:r>
            <a:endParaRPr lang="en-US" dirty="0"/>
          </a:p>
        </p:txBody>
      </p:sp>
      <p:pic>
        <p:nvPicPr>
          <p:cNvPr id="5" name="Content Placeholder 4"/>
          <p:cNvPicPr>
            <a:picLocks noGrp="1" noChangeAspect="1"/>
          </p:cNvPicPr>
          <p:nvPr>
            <p:ph idx="1"/>
          </p:nvPr>
        </p:nvPicPr>
        <p:blipFill>
          <a:blip r:embed="rId2"/>
          <a:stretch>
            <a:fillRect/>
          </a:stretch>
        </p:blipFill>
        <p:spPr>
          <a:xfrm>
            <a:off x="3289362" y="859477"/>
            <a:ext cx="5613275" cy="5626411"/>
          </a:xfrm>
        </p:spPr>
      </p:pic>
      <p:sp>
        <p:nvSpPr>
          <p:cNvPr id="7" name="Footer Placeholder 4">
            <a:extLst>
              <a:ext uri="{FF2B5EF4-FFF2-40B4-BE49-F238E27FC236}">
                <a16:creationId xmlns="" xmlns:a16="http://schemas.microsoft.com/office/drawing/2014/main" id="{60EF945A-2FE8-4EF3-BB6A-14BCD54491C6}"/>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 xmlns:a16="http://schemas.microsoft.com/office/drawing/2014/main" id="{B66ADEEB-7541-428F-985A-B3CF15C521C1}"/>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solidFill>
                  <a:schemeClr val="bg1">
                    <a:lumMod val="50000"/>
                  </a:schemeClr>
                </a:solidFill>
                <a:latin typeface="Calibri" panose="020F0502020204030204" pitchFamily="34" charset="0"/>
                <a:cs typeface="Calibri" panose="020F0502020204030204" pitchFamily="34" charset="0"/>
              </a:rPr>
              <a:pPr/>
              <a:t>137</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Date Placeholder 3">
            <a:extLst>
              <a:ext uri="{FF2B5EF4-FFF2-40B4-BE49-F238E27FC236}">
                <a16:creationId xmlns="" xmlns:a16="http://schemas.microsoft.com/office/drawing/2014/main" id="{EAD6653A-A7A3-4DD9-B5E1-FBBE088A3B00}"/>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66958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5-point Stencil</a:t>
            </a:r>
            <a:endParaRPr lang="en-US" dirty="0"/>
          </a:p>
        </p:txBody>
      </p:sp>
      <p:pic>
        <p:nvPicPr>
          <p:cNvPr id="5" name="Content Placeholder 4"/>
          <p:cNvPicPr>
            <a:picLocks noGrp="1" noChangeAspect="1"/>
          </p:cNvPicPr>
          <p:nvPr>
            <p:ph idx="1"/>
          </p:nvPr>
        </p:nvPicPr>
        <p:blipFill>
          <a:blip r:embed="rId2"/>
          <a:stretch>
            <a:fillRect/>
          </a:stretch>
        </p:blipFill>
        <p:spPr>
          <a:xfrm>
            <a:off x="1135074" y="990600"/>
            <a:ext cx="9921852" cy="5575841"/>
          </a:xfrm>
        </p:spPr>
      </p:pic>
      <p:sp>
        <p:nvSpPr>
          <p:cNvPr id="7" name="Footer Placeholder 4">
            <a:extLst>
              <a:ext uri="{FF2B5EF4-FFF2-40B4-BE49-F238E27FC236}">
                <a16:creationId xmlns="" xmlns:a16="http://schemas.microsoft.com/office/drawing/2014/main" id="{6F15C4CE-701A-419A-973D-9065B2E1020A}"/>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 xmlns:a16="http://schemas.microsoft.com/office/drawing/2014/main" id="{4C986566-8662-4608-A1AF-997C6B532163}"/>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solidFill>
                  <a:schemeClr val="bg1">
                    <a:lumMod val="50000"/>
                  </a:schemeClr>
                </a:solidFill>
                <a:latin typeface="Calibri" panose="020F0502020204030204" pitchFamily="34" charset="0"/>
                <a:cs typeface="Calibri" panose="020F0502020204030204" pitchFamily="34" charset="0"/>
              </a:rPr>
              <a:pPr/>
              <a:t>138</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Date Placeholder 3">
            <a:extLst>
              <a:ext uri="{FF2B5EF4-FFF2-40B4-BE49-F238E27FC236}">
                <a16:creationId xmlns="" xmlns:a16="http://schemas.microsoft.com/office/drawing/2014/main" id="{40DF34F6-EA66-4482-A0DA-497296F916E8}"/>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78930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Jacobi:  .ci file</a:t>
            </a:r>
            <a:endParaRPr lang="en-US" dirty="0"/>
          </a:p>
        </p:txBody>
      </p:sp>
      <p:sp>
        <p:nvSpPr>
          <p:cNvPr id="3" name="Content Placeholder 2"/>
          <p:cNvSpPr>
            <a:spLocks noGrp="1"/>
          </p:cNvSpPr>
          <p:nvPr>
            <p:ph idx="1"/>
          </p:nvPr>
        </p:nvSpPr>
        <p:spPr>
          <a:xfrm>
            <a:off x="1571388" y="1014486"/>
            <a:ext cx="9049224" cy="5290781"/>
          </a:xfrm>
          <a:noFill/>
          <a:ln>
            <a:solidFill>
              <a:srgbClr val="292934"/>
            </a:solidFill>
          </a:ln>
        </p:spPr>
        <p:txBody>
          <a:bodyPr vert="horz" lIns="91440" tIns="45720" rIns="91440" bIns="45720" rtlCol="0">
            <a:noAutofit/>
          </a:bodyPr>
          <a:lstStyle/>
          <a:p>
            <a:pPr marL="0" indent="0">
              <a:buNone/>
            </a:pPr>
            <a:r>
              <a:rPr lang="en-US" sz="1800" b="1" dirty="0" err="1">
                <a:latin typeface="Consolas"/>
                <a:cs typeface="Consolas"/>
              </a:rPr>
              <a:t>mainmodule</a:t>
            </a:r>
            <a:r>
              <a:rPr lang="en-US" sz="1800" dirty="0">
                <a:latin typeface="Consolas"/>
                <a:cs typeface="Consolas"/>
              </a:rPr>
              <a:t> jacobi2d {</a:t>
            </a:r>
          </a:p>
          <a:p>
            <a:pPr marL="0" indent="0">
              <a:buNone/>
            </a:pPr>
            <a:endParaRPr lang="en-US" sz="1800" dirty="0">
              <a:latin typeface="Consolas"/>
              <a:cs typeface="Consolas"/>
            </a:endParaRPr>
          </a:p>
          <a:p>
            <a:pPr marL="0" indent="0">
              <a:buNone/>
            </a:pPr>
            <a:r>
              <a:rPr lang="en-US" sz="1800" dirty="0">
                <a:latin typeface="Consolas"/>
                <a:cs typeface="Consolas"/>
              </a:rPr>
              <a:t>   </a:t>
            </a:r>
            <a:r>
              <a:rPr lang="en-US" sz="1800" b="1" dirty="0" err="1">
                <a:latin typeface="Consolas"/>
                <a:cs typeface="Consolas"/>
              </a:rPr>
              <a:t>mainchare</a:t>
            </a:r>
            <a:r>
              <a:rPr lang="en-US" sz="1800" dirty="0">
                <a:latin typeface="Consolas"/>
                <a:cs typeface="Consolas"/>
              </a:rPr>
              <a:t> Main {</a:t>
            </a:r>
          </a:p>
          <a:p>
            <a:pPr marL="0" indent="0">
              <a:buNone/>
            </a:pPr>
            <a:r>
              <a:rPr lang="en-US" sz="1800" dirty="0">
                <a:latin typeface="Consolas"/>
                <a:cs typeface="Consolas"/>
              </a:rPr>
              <a:t>      </a:t>
            </a:r>
            <a:r>
              <a:rPr lang="en-US" sz="1800" b="1" dirty="0">
                <a:latin typeface="Consolas"/>
                <a:cs typeface="Consolas"/>
              </a:rPr>
              <a:t>entry</a:t>
            </a:r>
            <a:r>
              <a:rPr lang="en-US" sz="1800" dirty="0">
                <a:latin typeface="Consolas"/>
                <a:cs typeface="Consolas"/>
              </a:rPr>
              <a:t> Main(</a:t>
            </a:r>
            <a:r>
              <a:rPr lang="en-US" sz="1800" dirty="0" err="1">
                <a:latin typeface="Consolas"/>
                <a:cs typeface="Consolas"/>
              </a:rPr>
              <a:t>CkArgMsg</a:t>
            </a:r>
            <a:r>
              <a:rPr lang="en-US" sz="1800" dirty="0">
                <a:latin typeface="Consolas"/>
                <a:cs typeface="Consolas"/>
              </a:rPr>
              <a:t> ∗m); </a:t>
            </a:r>
          </a:p>
          <a:p>
            <a:pPr marL="0" indent="0">
              <a:buNone/>
            </a:pPr>
            <a:r>
              <a:rPr lang="en-US" sz="1800" dirty="0">
                <a:latin typeface="Consolas"/>
                <a:cs typeface="Consolas"/>
              </a:rPr>
              <a:t>      </a:t>
            </a:r>
            <a:r>
              <a:rPr lang="en-US" sz="1800" b="1" dirty="0">
                <a:latin typeface="Consolas"/>
                <a:cs typeface="Consolas"/>
              </a:rPr>
              <a:t>entry</a:t>
            </a:r>
            <a:r>
              <a:rPr lang="en-US" sz="1800" dirty="0">
                <a:latin typeface="Consolas"/>
                <a:cs typeface="Consolas"/>
              </a:rPr>
              <a:t> </a:t>
            </a:r>
            <a:r>
              <a:rPr lang="en-US" sz="1800" b="1" dirty="0">
                <a:latin typeface="Consolas"/>
                <a:cs typeface="Consolas"/>
              </a:rPr>
              <a:t>void</a:t>
            </a:r>
            <a:r>
              <a:rPr lang="en-US" sz="1800" dirty="0">
                <a:latin typeface="Consolas"/>
                <a:cs typeface="Consolas"/>
              </a:rPr>
              <a:t> done(</a:t>
            </a:r>
            <a:r>
              <a:rPr lang="en-US" sz="1800" b="1" dirty="0">
                <a:latin typeface="Consolas"/>
                <a:cs typeface="Consolas"/>
              </a:rPr>
              <a:t>int </a:t>
            </a:r>
            <a:r>
              <a:rPr lang="en-US" sz="1800" dirty="0">
                <a:latin typeface="Consolas"/>
                <a:cs typeface="Consolas"/>
              </a:rPr>
              <a:t>iterations);</a:t>
            </a:r>
          </a:p>
          <a:p>
            <a:pPr marL="0" indent="0">
              <a:buNone/>
            </a:pPr>
            <a:r>
              <a:rPr lang="en-US" sz="1800" dirty="0">
                <a:latin typeface="Consolas"/>
                <a:cs typeface="Consolas"/>
              </a:rPr>
              <a:t>   };</a:t>
            </a:r>
          </a:p>
          <a:p>
            <a:pPr marL="0" indent="0">
              <a:buNone/>
            </a:pPr>
            <a:endParaRPr lang="en-US" sz="1800" dirty="0">
              <a:latin typeface="Consolas"/>
              <a:cs typeface="Consolas"/>
            </a:endParaRPr>
          </a:p>
          <a:p>
            <a:pPr marL="0" indent="0">
              <a:buNone/>
            </a:pPr>
            <a:r>
              <a:rPr lang="en-US" sz="1800" dirty="0">
                <a:latin typeface="Consolas"/>
                <a:cs typeface="Consolas"/>
              </a:rPr>
              <a:t>   </a:t>
            </a:r>
            <a:r>
              <a:rPr lang="en-US" sz="1800" b="1" dirty="0">
                <a:latin typeface="Consolas"/>
                <a:cs typeface="Consolas"/>
              </a:rPr>
              <a:t>array</a:t>
            </a:r>
            <a:r>
              <a:rPr lang="en-US" sz="1800" dirty="0">
                <a:latin typeface="Consolas"/>
                <a:cs typeface="Consolas"/>
              </a:rPr>
              <a:t> [2D] Jacobi {</a:t>
            </a:r>
          </a:p>
          <a:p>
            <a:pPr marL="0" indent="0">
              <a:buNone/>
            </a:pPr>
            <a:r>
              <a:rPr lang="en-US" sz="1800" dirty="0">
                <a:latin typeface="Consolas"/>
                <a:cs typeface="Consolas"/>
              </a:rPr>
              <a:t>      </a:t>
            </a:r>
            <a:r>
              <a:rPr lang="en-US" sz="1800" b="1" dirty="0">
                <a:latin typeface="Consolas"/>
                <a:cs typeface="Consolas"/>
              </a:rPr>
              <a:t>entry</a:t>
            </a:r>
            <a:r>
              <a:rPr lang="en-US" sz="1800" dirty="0">
                <a:latin typeface="Consolas"/>
                <a:cs typeface="Consolas"/>
              </a:rPr>
              <a:t> Jacobi(</a:t>
            </a:r>
            <a:r>
              <a:rPr lang="en-US" sz="1800" dirty="0" err="1">
                <a:latin typeface="Consolas"/>
                <a:cs typeface="Consolas"/>
              </a:rPr>
              <a:t>CProxy_Main</a:t>
            </a:r>
            <a:r>
              <a:rPr lang="en-US" sz="1800" dirty="0">
                <a:latin typeface="Consolas"/>
                <a:cs typeface="Consolas"/>
              </a:rPr>
              <a:t>);</a:t>
            </a:r>
          </a:p>
          <a:p>
            <a:pPr marL="0" indent="0">
              <a:buNone/>
            </a:pPr>
            <a:r>
              <a:rPr lang="en-US" sz="1800" dirty="0">
                <a:latin typeface="Consolas"/>
                <a:cs typeface="Consolas"/>
              </a:rPr>
              <a:t>      </a:t>
            </a:r>
            <a:r>
              <a:rPr lang="en-US" sz="1800" b="1" dirty="0">
                <a:latin typeface="Consolas"/>
                <a:cs typeface="Consolas"/>
              </a:rPr>
              <a:t>entry</a:t>
            </a:r>
            <a:r>
              <a:rPr lang="en-US" sz="1800" dirty="0">
                <a:latin typeface="Consolas"/>
                <a:cs typeface="Consolas"/>
              </a:rPr>
              <a:t> </a:t>
            </a:r>
            <a:r>
              <a:rPr lang="en-US" sz="1800" b="1" dirty="0">
                <a:latin typeface="Consolas"/>
                <a:cs typeface="Consolas"/>
              </a:rPr>
              <a:t>void</a:t>
            </a:r>
            <a:r>
              <a:rPr lang="en-US" sz="1800" dirty="0">
                <a:latin typeface="Consolas"/>
                <a:cs typeface="Consolas"/>
              </a:rPr>
              <a:t> </a:t>
            </a:r>
            <a:r>
              <a:rPr lang="en-US" sz="1800" dirty="0" err="1">
                <a:latin typeface="Consolas"/>
                <a:cs typeface="Consolas"/>
              </a:rPr>
              <a:t>updateGhosts</a:t>
            </a:r>
            <a:r>
              <a:rPr lang="en-US" sz="1800" dirty="0">
                <a:latin typeface="Consolas"/>
                <a:cs typeface="Consolas"/>
              </a:rPr>
              <a:t>(</a:t>
            </a:r>
            <a:r>
              <a:rPr lang="en-US" sz="1800" b="1" dirty="0">
                <a:latin typeface="Consolas"/>
                <a:cs typeface="Consolas"/>
              </a:rPr>
              <a:t>int </a:t>
            </a:r>
            <a:r>
              <a:rPr lang="en-US" sz="1800" dirty="0">
                <a:latin typeface="Consolas"/>
                <a:cs typeface="Consolas"/>
              </a:rPr>
              <a:t>ref, </a:t>
            </a:r>
            <a:r>
              <a:rPr lang="en-US" sz="1800" b="1" dirty="0">
                <a:latin typeface="Consolas"/>
                <a:cs typeface="Consolas"/>
              </a:rPr>
              <a:t>int</a:t>
            </a:r>
            <a:r>
              <a:rPr lang="en-US" sz="1800" dirty="0">
                <a:latin typeface="Consolas"/>
                <a:cs typeface="Consolas"/>
              </a:rPr>
              <a:t> </a:t>
            </a:r>
            <a:r>
              <a:rPr lang="en-US" sz="1800" dirty="0" err="1">
                <a:latin typeface="Consolas"/>
                <a:cs typeface="Consolas"/>
              </a:rPr>
              <a:t>dir</a:t>
            </a:r>
            <a:r>
              <a:rPr lang="en-US" sz="1800" dirty="0">
                <a:latin typeface="Consolas"/>
                <a:cs typeface="Consolas"/>
              </a:rPr>
              <a:t>, </a:t>
            </a:r>
            <a:r>
              <a:rPr lang="en-US" sz="1800" b="1" dirty="0">
                <a:latin typeface="Consolas"/>
                <a:cs typeface="Consolas"/>
              </a:rPr>
              <a:t>int</a:t>
            </a:r>
            <a:r>
              <a:rPr lang="en-US" sz="1800" dirty="0">
                <a:latin typeface="Consolas"/>
                <a:cs typeface="Consolas"/>
              </a:rPr>
              <a:t> w, </a:t>
            </a:r>
            <a:r>
              <a:rPr lang="en-US" sz="1800" b="1" dirty="0">
                <a:latin typeface="Consolas"/>
                <a:cs typeface="Consolas"/>
              </a:rPr>
              <a:t>double</a:t>
            </a:r>
            <a:r>
              <a:rPr lang="en-US" sz="1800" dirty="0">
                <a:latin typeface="Consolas"/>
                <a:cs typeface="Consolas"/>
              </a:rPr>
              <a:t> </a:t>
            </a:r>
            <a:r>
              <a:rPr lang="en-US" sz="1800" dirty="0" err="1">
                <a:latin typeface="Consolas"/>
                <a:cs typeface="Consolas"/>
              </a:rPr>
              <a:t>gh</a:t>
            </a:r>
            <a:r>
              <a:rPr lang="en-US" sz="1800" dirty="0">
                <a:latin typeface="Consolas"/>
                <a:cs typeface="Consolas"/>
              </a:rPr>
              <a:t>[w]); </a:t>
            </a:r>
          </a:p>
          <a:p>
            <a:pPr marL="0" indent="0">
              <a:buNone/>
            </a:pPr>
            <a:r>
              <a:rPr lang="en-US" sz="1800" dirty="0">
                <a:latin typeface="Consolas"/>
                <a:cs typeface="Consolas"/>
              </a:rPr>
              <a:t>      </a:t>
            </a:r>
            <a:r>
              <a:rPr lang="en-US" sz="1800" b="1" dirty="0">
                <a:latin typeface="Consolas"/>
                <a:cs typeface="Consolas"/>
              </a:rPr>
              <a:t>entry</a:t>
            </a:r>
            <a:r>
              <a:rPr lang="en-US" sz="1800" dirty="0">
                <a:latin typeface="Consolas"/>
                <a:cs typeface="Consolas"/>
              </a:rPr>
              <a:t> [</a:t>
            </a:r>
            <a:r>
              <a:rPr lang="en-US" sz="1800" dirty="0" err="1">
                <a:latin typeface="Consolas"/>
                <a:cs typeface="Consolas"/>
              </a:rPr>
              <a:t>reductiontarget</a:t>
            </a:r>
            <a:r>
              <a:rPr lang="en-US" sz="1800" dirty="0">
                <a:latin typeface="Consolas"/>
                <a:cs typeface="Consolas"/>
              </a:rPr>
              <a:t>] </a:t>
            </a:r>
            <a:r>
              <a:rPr lang="en-US" sz="1800" b="1" dirty="0">
                <a:latin typeface="Consolas"/>
                <a:cs typeface="Consolas"/>
              </a:rPr>
              <a:t>void</a:t>
            </a:r>
            <a:r>
              <a:rPr lang="en-US" sz="1800" dirty="0">
                <a:latin typeface="Consolas"/>
                <a:cs typeface="Consolas"/>
              </a:rPr>
              <a:t> </a:t>
            </a:r>
            <a:r>
              <a:rPr lang="en-US" sz="1800" dirty="0" err="1">
                <a:latin typeface="Consolas"/>
                <a:cs typeface="Consolas"/>
              </a:rPr>
              <a:t>checkConverged</a:t>
            </a:r>
            <a:r>
              <a:rPr lang="en-US" sz="1800" dirty="0">
                <a:latin typeface="Consolas"/>
                <a:cs typeface="Consolas"/>
              </a:rPr>
              <a:t>(</a:t>
            </a:r>
            <a:r>
              <a:rPr lang="en-US" sz="1800" b="1" dirty="0">
                <a:latin typeface="Consolas"/>
                <a:cs typeface="Consolas"/>
              </a:rPr>
              <a:t>bool </a:t>
            </a:r>
            <a:r>
              <a:rPr lang="en-US" sz="1800" dirty="0">
                <a:latin typeface="Consolas"/>
                <a:cs typeface="Consolas"/>
              </a:rPr>
              <a:t>result);</a:t>
            </a:r>
          </a:p>
          <a:p>
            <a:pPr marL="0" indent="0">
              <a:buNone/>
            </a:pPr>
            <a:r>
              <a:rPr lang="en-US" sz="1800" dirty="0">
                <a:latin typeface="Consolas"/>
                <a:cs typeface="Consolas"/>
              </a:rPr>
              <a:t>      </a:t>
            </a:r>
            <a:r>
              <a:rPr lang="en-US" sz="1800" b="1" dirty="0">
                <a:latin typeface="Consolas"/>
                <a:cs typeface="Consolas"/>
              </a:rPr>
              <a:t>entry</a:t>
            </a:r>
            <a:r>
              <a:rPr lang="en-US" sz="1800" dirty="0">
                <a:latin typeface="Consolas"/>
                <a:cs typeface="Consolas"/>
              </a:rPr>
              <a:t> </a:t>
            </a:r>
            <a:r>
              <a:rPr lang="en-US" sz="1800" b="1" dirty="0">
                <a:latin typeface="Consolas"/>
                <a:cs typeface="Consolas"/>
              </a:rPr>
              <a:t>void</a:t>
            </a:r>
            <a:r>
              <a:rPr lang="en-US" sz="1800" dirty="0">
                <a:latin typeface="Consolas"/>
                <a:cs typeface="Consolas"/>
              </a:rPr>
              <a:t> run() {</a:t>
            </a:r>
          </a:p>
          <a:p>
            <a:pPr marL="0" indent="0">
              <a:buNone/>
            </a:pPr>
            <a:r>
              <a:rPr lang="en-US" sz="1800" dirty="0">
                <a:latin typeface="Consolas"/>
                <a:cs typeface="Consolas"/>
              </a:rPr>
              <a:t>         </a:t>
            </a:r>
            <a:r>
              <a:rPr lang="en-US" sz="1800" i="1" dirty="0">
                <a:latin typeface="Consolas"/>
                <a:cs typeface="Consolas"/>
              </a:rPr>
              <a:t>// ... main loop (next slide) ...</a:t>
            </a:r>
          </a:p>
          <a:p>
            <a:pPr marL="0" indent="0">
              <a:buNone/>
            </a:pPr>
            <a:r>
              <a:rPr lang="en-US" sz="1800" dirty="0">
                <a:latin typeface="Consolas"/>
                <a:cs typeface="Consolas"/>
              </a:rPr>
              <a:t>      };</a:t>
            </a:r>
          </a:p>
          <a:p>
            <a:pPr marL="0" indent="0">
              <a:buNone/>
            </a:pPr>
            <a:r>
              <a:rPr lang="en-US" sz="1800" dirty="0">
                <a:latin typeface="Consolas"/>
                <a:cs typeface="Consolas"/>
              </a:rPr>
              <a:t>   };</a:t>
            </a:r>
          </a:p>
          <a:p>
            <a:pPr marL="0" indent="0">
              <a:buNone/>
            </a:pPr>
            <a:r>
              <a:rPr lang="en-US" sz="1800" dirty="0">
                <a:latin typeface="Consolas"/>
                <a:cs typeface="Consolas"/>
              </a:rPr>
              <a:t>};</a:t>
            </a:r>
          </a:p>
        </p:txBody>
      </p:sp>
      <p:sp>
        <p:nvSpPr>
          <p:cNvPr id="7" name="Footer Placeholder 4">
            <a:extLst>
              <a:ext uri="{FF2B5EF4-FFF2-40B4-BE49-F238E27FC236}">
                <a16:creationId xmlns="" xmlns:a16="http://schemas.microsoft.com/office/drawing/2014/main" id="{FDD3908C-244B-4E82-B0AB-2B45D9EED330}"/>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 xmlns:a16="http://schemas.microsoft.com/office/drawing/2014/main" id="{144CA191-CBFA-4E33-8C67-B796D6A38D79}"/>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solidFill>
                  <a:schemeClr val="bg1">
                    <a:lumMod val="50000"/>
                  </a:schemeClr>
                </a:solidFill>
                <a:latin typeface="Calibri" panose="020F0502020204030204" pitchFamily="34" charset="0"/>
                <a:cs typeface="Calibri" panose="020F0502020204030204" pitchFamily="34" charset="0"/>
              </a:rPr>
              <a:pPr/>
              <a:t>139</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Date Placeholder 3">
            <a:extLst>
              <a:ext uri="{FF2B5EF4-FFF2-40B4-BE49-F238E27FC236}">
                <a16:creationId xmlns="" xmlns:a16="http://schemas.microsoft.com/office/drawing/2014/main" id="{9ABA1983-8B18-41EB-9BEC-ACFFF02D88B4}"/>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29421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05000" y="229278"/>
            <a:ext cx="8305800" cy="792162"/>
          </a:xfrm>
        </p:spPr>
        <p:txBody>
          <a:bodyPr/>
          <a:lstStyle/>
          <a:p>
            <a:r>
              <a:rPr lang="en-US" dirty="0"/>
              <a:t>Empowering the RTS</a:t>
            </a:r>
          </a:p>
        </p:txBody>
      </p:sp>
      <p:sp>
        <p:nvSpPr>
          <p:cNvPr id="7" name="Content Placeholder 6"/>
          <p:cNvSpPr>
            <a:spLocks noGrp="1"/>
          </p:cNvSpPr>
          <p:nvPr>
            <p:ph idx="1"/>
          </p:nvPr>
        </p:nvSpPr>
        <p:spPr>
          <a:xfrm>
            <a:off x="1905000" y="4495800"/>
            <a:ext cx="8305800" cy="1981200"/>
          </a:xfrm>
        </p:spPr>
        <p:txBody>
          <a:bodyPr>
            <a:normAutofit fontScale="85000" lnSpcReduction="20000"/>
          </a:bodyPr>
          <a:lstStyle/>
          <a:p>
            <a:r>
              <a:rPr lang="en-US" dirty="0"/>
              <a:t>The Adaptive RTS can:</a:t>
            </a:r>
          </a:p>
          <a:p>
            <a:pPr lvl="1"/>
            <a:r>
              <a:rPr lang="en-US" dirty="0"/>
              <a:t>Dynamically balance loads</a:t>
            </a:r>
          </a:p>
          <a:p>
            <a:pPr lvl="1"/>
            <a:r>
              <a:rPr lang="en-US" dirty="0"/>
              <a:t>Optimize communication:</a:t>
            </a:r>
          </a:p>
          <a:p>
            <a:pPr lvl="2"/>
            <a:r>
              <a:rPr lang="en-US" sz="2100" dirty="0"/>
              <a:t>Spread over time, </a:t>
            </a:r>
            <a:r>
              <a:rPr lang="en-US" sz="2100" dirty="0" err="1"/>
              <a:t>async</a:t>
            </a:r>
            <a:r>
              <a:rPr lang="en-US" sz="2100" dirty="0"/>
              <a:t> collectives</a:t>
            </a:r>
          </a:p>
          <a:p>
            <a:pPr lvl="1"/>
            <a:r>
              <a:rPr lang="en-US" dirty="0"/>
              <a:t>Automatic latency tolerance</a:t>
            </a:r>
          </a:p>
          <a:p>
            <a:pPr lvl="1"/>
            <a:r>
              <a:rPr lang="en-US" dirty="0" err="1"/>
              <a:t>Prefetch</a:t>
            </a:r>
            <a:r>
              <a:rPr lang="en-US" dirty="0"/>
              <a:t> data with almost perfect predictability</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2" name="Slide Number Placeholder 1"/>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latin typeface="Calibri"/>
              </a:rPr>
              <a:pPr>
                <a:defRPr/>
              </a:pPr>
              <a:t>14</a:t>
            </a:fld>
            <a:endParaRPr lang="en-US" dirty="0">
              <a:solidFill>
                <a:prstClr val="black">
                  <a:tint val="75000"/>
                </a:prstClr>
              </a:solidFill>
              <a:latin typeface="Calibri"/>
            </a:endParaRPr>
          </a:p>
        </p:txBody>
      </p:sp>
      <p:sp>
        <p:nvSpPr>
          <p:cNvPr id="8" name="Rounded Rectangle 7"/>
          <p:cNvSpPr/>
          <p:nvPr/>
        </p:nvSpPr>
        <p:spPr>
          <a:xfrm>
            <a:off x="1981200" y="3429000"/>
            <a:ext cx="19812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latin typeface="Calibri"/>
              </a:rPr>
              <a:t>Asynchrony</a:t>
            </a:r>
          </a:p>
        </p:txBody>
      </p:sp>
      <p:sp>
        <p:nvSpPr>
          <p:cNvPr id="9" name="Rounded Rectangle 8"/>
          <p:cNvSpPr/>
          <p:nvPr/>
        </p:nvSpPr>
        <p:spPr>
          <a:xfrm>
            <a:off x="4572000" y="3352800"/>
            <a:ext cx="3200400" cy="838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prstClr val="white"/>
                </a:solidFill>
                <a:latin typeface="Calibri"/>
              </a:rPr>
              <a:t>Overdecomposition</a:t>
            </a:r>
            <a:endParaRPr lang="en-US" dirty="0">
              <a:solidFill>
                <a:prstClr val="white"/>
              </a:solidFill>
              <a:latin typeface="Calibri"/>
            </a:endParaRPr>
          </a:p>
        </p:txBody>
      </p:sp>
      <p:sp>
        <p:nvSpPr>
          <p:cNvPr id="10" name="Rounded Rectangle 9"/>
          <p:cNvSpPr/>
          <p:nvPr/>
        </p:nvSpPr>
        <p:spPr>
          <a:xfrm>
            <a:off x="8229600" y="3429000"/>
            <a:ext cx="22098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prstClr val="white"/>
                </a:solidFill>
                <a:latin typeface="Calibri"/>
              </a:rPr>
              <a:t>Migratability</a:t>
            </a:r>
            <a:endParaRPr lang="en-US" dirty="0">
              <a:solidFill>
                <a:prstClr val="white"/>
              </a:solidFill>
              <a:latin typeface="Calibri"/>
            </a:endParaRPr>
          </a:p>
        </p:txBody>
      </p:sp>
      <p:sp>
        <p:nvSpPr>
          <p:cNvPr id="11" name="Rounded Rectangle 10"/>
          <p:cNvSpPr/>
          <p:nvPr/>
        </p:nvSpPr>
        <p:spPr>
          <a:xfrm>
            <a:off x="3886200" y="1066800"/>
            <a:ext cx="4343400" cy="762000"/>
          </a:xfrm>
          <a:prstGeom prst="round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C0504D">
                    <a:lumMod val="75000"/>
                  </a:srgbClr>
                </a:solidFill>
                <a:latin typeface="Calibri"/>
              </a:rPr>
              <a:t>Adaptive</a:t>
            </a:r>
          </a:p>
          <a:p>
            <a:pPr algn="ctr"/>
            <a:r>
              <a:rPr lang="en-US" dirty="0">
                <a:solidFill>
                  <a:srgbClr val="C0504D">
                    <a:lumMod val="75000"/>
                  </a:srgbClr>
                </a:solidFill>
                <a:latin typeface="Calibri"/>
              </a:rPr>
              <a:t>Runtime System</a:t>
            </a:r>
          </a:p>
        </p:txBody>
      </p:sp>
      <p:sp>
        <p:nvSpPr>
          <p:cNvPr id="12" name="Rounded Rectangle 11"/>
          <p:cNvSpPr/>
          <p:nvPr/>
        </p:nvSpPr>
        <p:spPr>
          <a:xfrm>
            <a:off x="3124200" y="2362200"/>
            <a:ext cx="1981200" cy="609600"/>
          </a:xfrm>
          <a:prstGeom prst="roundRect">
            <a:avLst/>
          </a:prstGeom>
          <a:gradFill flip="none" rotWithShape="1">
            <a:gsLst>
              <a:gs pos="0">
                <a:schemeClr val="accent4">
                  <a:lumMod val="75000"/>
                </a:schemeClr>
              </a:gs>
              <a:gs pos="50000">
                <a:schemeClr val="accent1">
                  <a:lumMod val="75000"/>
                </a:schemeClr>
              </a:gs>
              <a:gs pos="75000">
                <a:schemeClr val="accent4">
                  <a:lumMod val="75000"/>
                </a:schemeClr>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prstClr val="white"/>
                </a:solidFill>
                <a:latin typeface="Calibri"/>
              </a:rPr>
              <a:t>Introspection</a:t>
            </a:r>
          </a:p>
        </p:txBody>
      </p:sp>
      <p:sp>
        <p:nvSpPr>
          <p:cNvPr id="13" name="Rounded Rectangle 12"/>
          <p:cNvSpPr/>
          <p:nvPr/>
        </p:nvSpPr>
        <p:spPr>
          <a:xfrm>
            <a:off x="7239000" y="2362200"/>
            <a:ext cx="1828800" cy="533400"/>
          </a:xfrm>
          <a:prstGeom prst="roundRect">
            <a:avLst/>
          </a:prstGeom>
          <a:gradFill>
            <a:gsLst>
              <a:gs pos="0">
                <a:schemeClr val="accent4">
                  <a:lumMod val="75000"/>
                </a:schemeClr>
              </a:gs>
              <a:gs pos="51000">
                <a:schemeClr val="accent1">
                  <a:shade val="58000"/>
                  <a:satMod val="165000"/>
                </a:schemeClr>
              </a:gs>
              <a:gs pos="75000">
                <a:schemeClr val="accent1">
                  <a:shade val="30000"/>
                  <a:satMod val="175000"/>
                </a:schemeClr>
              </a:gs>
              <a:gs pos="100000">
                <a:schemeClr val="accent1">
                  <a:shade val="15000"/>
                  <a:satMod val="1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prstClr val="white"/>
                </a:solidFill>
                <a:latin typeface="Calibri"/>
              </a:rPr>
              <a:t>Adaptivity</a:t>
            </a:r>
            <a:endParaRPr lang="en-US" sz="2000" dirty="0">
              <a:solidFill>
                <a:prstClr val="white"/>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48905972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anim calcmode="lin" valueType="num">
                                      <p:cBhvr>
                                        <p:cTn id="19" dur="2000" fill="hold"/>
                                        <p:tgtEl>
                                          <p:spTgt spid="11"/>
                                        </p:tgtEl>
                                        <p:attrNameLst>
                                          <p:attrName>ppt_x</p:attrName>
                                        </p:attrNameLst>
                                      </p:cBhvr>
                                      <p:tavLst>
                                        <p:tav tm="0">
                                          <p:val>
                                            <p:strVal val="#ppt_x"/>
                                          </p:val>
                                        </p:tav>
                                        <p:tav tm="100000">
                                          <p:val>
                                            <p:strVal val="#ppt_x"/>
                                          </p:val>
                                        </p:tav>
                                      </p:tavLst>
                                    </p:anim>
                                    <p:anim calcmode="lin" valueType="num">
                                      <p:cBhvr>
                                        <p:cTn id="20" dur="2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1" grpId="0" animBg="1"/>
      <p:bldP spid="12" grpId="0" animBg="1"/>
      <p:bldP spid="13"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Jacobi:  .ci file</a:t>
            </a:r>
            <a:endParaRPr lang="en-US" dirty="0"/>
          </a:p>
        </p:txBody>
      </p:sp>
      <p:sp>
        <p:nvSpPr>
          <p:cNvPr id="3" name="Content Placeholder 2"/>
          <p:cNvSpPr>
            <a:spLocks noGrp="1"/>
          </p:cNvSpPr>
          <p:nvPr>
            <p:ph idx="1"/>
          </p:nvPr>
        </p:nvSpPr>
        <p:spPr>
          <a:xfrm>
            <a:off x="2138379" y="850712"/>
            <a:ext cx="7905522" cy="6007288"/>
          </a:xfrm>
          <a:noFill/>
          <a:ln>
            <a:solidFill>
              <a:srgbClr val="292934"/>
            </a:solidFill>
          </a:ln>
        </p:spPr>
        <p:txBody>
          <a:bodyPr vert="horz" lIns="91440" tIns="45720" rIns="91440" bIns="45720" rtlCol="0">
            <a:noAutofit/>
          </a:bodyPr>
          <a:lstStyle/>
          <a:p>
            <a:pPr marL="0" indent="0">
              <a:buNone/>
            </a:pPr>
            <a:r>
              <a:rPr lang="en-US" sz="1300" dirty="0">
                <a:latin typeface="Consolas"/>
                <a:cs typeface="Consolas"/>
              </a:rPr>
              <a:t>   </a:t>
            </a:r>
            <a:r>
              <a:rPr lang="en-US" sz="1300" b="1" dirty="0">
                <a:latin typeface="Consolas"/>
                <a:cs typeface="Consolas"/>
              </a:rPr>
              <a:t>while</a:t>
            </a:r>
            <a:r>
              <a:rPr lang="en-US" sz="1300" dirty="0">
                <a:latin typeface="Consolas"/>
                <a:cs typeface="Consolas"/>
              </a:rPr>
              <a:t> (!converged) { </a:t>
            </a:r>
          </a:p>
          <a:p>
            <a:pPr marL="0" indent="0">
              <a:buNone/>
            </a:pPr>
            <a:r>
              <a:rPr lang="en-US" sz="1300" dirty="0">
                <a:latin typeface="Consolas"/>
                <a:cs typeface="Consolas"/>
              </a:rPr>
              <a:t>      </a:t>
            </a:r>
            <a:r>
              <a:rPr lang="en-US" sz="1300" b="1" dirty="0">
                <a:latin typeface="Consolas"/>
                <a:cs typeface="Consolas"/>
              </a:rPr>
              <a:t>serial</a:t>
            </a:r>
            <a:r>
              <a:rPr lang="en-US" sz="1300" dirty="0">
                <a:latin typeface="Consolas"/>
                <a:cs typeface="Consolas"/>
              </a:rPr>
              <a:t> { </a:t>
            </a:r>
          </a:p>
          <a:p>
            <a:pPr marL="0" indent="0">
              <a:buNone/>
            </a:pPr>
            <a:r>
              <a:rPr lang="en-US" sz="1300" dirty="0">
                <a:latin typeface="Consolas"/>
                <a:cs typeface="Consolas"/>
              </a:rPr>
              <a:t>         </a:t>
            </a:r>
            <a:r>
              <a:rPr lang="en-US" sz="1300" b="1" dirty="0" err="1">
                <a:solidFill>
                  <a:srgbClr val="0070C0"/>
                </a:solidFill>
                <a:latin typeface="Consolas"/>
                <a:cs typeface="Consolas"/>
              </a:rPr>
              <a:t>copyToBoundaries</a:t>
            </a:r>
            <a:r>
              <a:rPr lang="en-US" sz="1300" b="1" dirty="0">
                <a:solidFill>
                  <a:srgbClr val="0070C0"/>
                </a:solidFill>
                <a:latin typeface="Consolas"/>
                <a:cs typeface="Consolas"/>
              </a:rPr>
              <a:t>();</a:t>
            </a:r>
            <a:r>
              <a:rPr lang="en-US" sz="1300" dirty="0">
                <a:latin typeface="Consolas"/>
                <a:cs typeface="Consolas"/>
              </a:rPr>
              <a:t/>
            </a:r>
            <a:br>
              <a:rPr lang="en-US" sz="1300" dirty="0">
                <a:latin typeface="Consolas"/>
                <a:cs typeface="Consolas"/>
              </a:rPr>
            </a:br>
            <a:r>
              <a:rPr lang="en-US" sz="1300" dirty="0">
                <a:latin typeface="Consolas"/>
                <a:cs typeface="Consolas"/>
              </a:rPr>
              <a:t>         </a:t>
            </a:r>
            <a:r>
              <a:rPr lang="en-US" sz="1300" b="1" dirty="0">
                <a:latin typeface="Consolas"/>
                <a:cs typeface="Consolas"/>
              </a:rPr>
              <a:t>int</a:t>
            </a:r>
            <a:r>
              <a:rPr lang="en-US" sz="1300" dirty="0">
                <a:latin typeface="Consolas"/>
                <a:cs typeface="Consolas"/>
              </a:rPr>
              <a:t> x = </a:t>
            </a:r>
            <a:r>
              <a:rPr lang="en-US" sz="1300" dirty="0" err="1">
                <a:latin typeface="Consolas"/>
                <a:cs typeface="Consolas"/>
              </a:rPr>
              <a:t>thisIndex.x</a:t>
            </a:r>
            <a:r>
              <a:rPr lang="en-US" sz="1300" dirty="0">
                <a:latin typeface="Consolas"/>
                <a:cs typeface="Consolas"/>
              </a:rPr>
              <a:t>, y = </a:t>
            </a:r>
            <a:r>
              <a:rPr lang="en-US" sz="1300" dirty="0" err="1">
                <a:latin typeface="Consolas"/>
                <a:cs typeface="Consolas"/>
              </a:rPr>
              <a:t>thisIndex.y</a:t>
            </a:r>
            <a:r>
              <a:rPr lang="en-US" sz="1300" dirty="0">
                <a:latin typeface="Consolas"/>
                <a:cs typeface="Consolas"/>
              </a:rPr>
              <a:t>;</a:t>
            </a:r>
            <a:br>
              <a:rPr lang="en-US" sz="1300" dirty="0">
                <a:latin typeface="Consolas"/>
                <a:cs typeface="Consolas"/>
              </a:rPr>
            </a:br>
            <a:r>
              <a:rPr lang="en-US" sz="1300" dirty="0">
                <a:latin typeface="Consolas"/>
                <a:cs typeface="Consolas"/>
              </a:rPr>
              <a:t>         </a:t>
            </a:r>
            <a:r>
              <a:rPr lang="en-US" sz="1300" b="1" dirty="0">
                <a:latin typeface="Consolas"/>
                <a:cs typeface="Consolas"/>
              </a:rPr>
              <a:t>int</a:t>
            </a:r>
            <a:r>
              <a:rPr lang="en-US" sz="1300" dirty="0">
                <a:latin typeface="Consolas"/>
                <a:cs typeface="Consolas"/>
              </a:rPr>
              <a:t> </a:t>
            </a:r>
            <a:r>
              <a:rPr lang="en-US" sz="1300" dirty="0" err="1">
                <a:latin typeface="Consolas"/>
                <a:cs typeface="Consolas"/>
              </a:rPr>
              <a:t>bdX</a:t>
            </a:r>
            <a:r>
              <a:rPr lang="en-US" sz="1300" dirty="0">
                <a:latin typeface="Consolas"/>
                <a:cs typeface="Consolas"/>
              </a:rPr>
              <a:t> = </a:t>
            </a:r>
            <a:r>
              <a:rPr lang="en-US" sz="1300" dirty="0" err="1">
                <a:latin typeface="Consolas"/>
                <a:cs typeface="Consolas"/>
              </a:rPr>
              <a:t>blockDimX</a:t>
            </a:r>
            <a:r>
              <a:rPr lang="en-US" sz="1300" dirty="0">
                <a:latin typeface="Consolas"/>
                <a:cs typeface="Consolas"/>
              </a:rPr>
              <a:t>, </a:t>
            </a:r>
            <a:r>
              <a:rPr lang="en-US" sz="1300" dirty="0" err="1">
                <a:latin typeface="Consolas"/>
                <a:cs typeface="Consolas"/>
              </a:rPr>
              <a:t>bdY</a:t>
            </a:r>
            <a:r>
              <a:rPr lang="en-US" sz="1300" dirty="0">
                <a:latin typeface="Consolas"/>
                <a:cs typeface="Consolas"/>
              </a:rPr>
              <a:t> = </a:t>
            </a:r>
            <a:r>
              <a:rPr lang="en-US" sz="1300" dirty="0" err="1">
                <a:latin typeface="Consolas"/>
                <a:cs typeface="Consolas"/>
              </a:rPr>
              <a:t>blockDimY</a:t>
            </a:r>
            <a:r>
              <a:rPr lang="en-US" sz="1300" dirty="0">
                <a:latin typeface="Consolas"/>
                <a:cs typeface="Consolas"/>
              </a:rPr>
              <a:t>;</a:t>
            </a:r>
          </a:p>
          <a:p>
            <a:pPr marL="0" indent="0">
              <a:buNone/>
            </a:pPr>
            <a:r>
              <a:rPr lang="en-US" sz="1300" dirty="0">
                <a:latin typeface="Consolas"/>
                <a:cs typeface="Consolas"/>
              </a:rPr>
              <a:t>         </a:t>
            </a:r>
            <a:r>
              <a:rPr lang="en-US" sz="1300" dirty="0" err="1">
                <a:latin typeface="Consolas"/>
                <a:cs typeface="Consolas"/>
              </a:rPr>
              <a:t>thisProxy</a:t>
            </a:r>
            <a:r>
              <a:rPr lang="en-US" sz="1300" dirty="0">
                <a:latin typeface="Consolas"/>
                <a:cs typeface="Consolas"/>
              </a:rPr>
              <a:t>(</a:t>
            </a:r>
            <a:r>
              <a:rPr lang="en-US" sz="1300" dirty="0" err="1">
                <a:latin typeface="Consolas"/>
                <a:cs typeface="Consolas"/>
              </a:rPr>
              <a:t>wrapX</a:t>
            </a:r>
            <a:r>
              <a:rPr lang="en-US" sz="1300" dirty="0">
                <a:latin typeface="Consolas"/>
                <a:cs typeface="Consolas"/>
              </a:rPr>
              <a:t>(x-1),y).</a:t>
            </a:r>
            <a:r>
              <a:rPr lang="en-US" sz="1300" dirty="0" err="1">
                <a:latin typeface="Consolas"/>
                <a:cs typeface="Consolas"/>
              </a:rPr>
              <a:t>updateGhosts</a:t>
            </a:r>
            <a:r>
              <a:rPr lang="en-US" sz="1300" dirty="0">
                <a:latin typeface="Consolas"/>
                <a:cs typeface="Consolas"/>
              </a:rPr>
              <a:t>(</a:t>
            </a:r>
            <a:r>
              <a:rPr lang="en-US" sz="1300" dirty="0" err="1">
                <a:latin typeface="Consolas"/>
                <a:cs typeface="Consolas"/>
              </a:rPr>
              <a:t>iter</a:t>
            </a:r>
            <a:r>
              <a:rPr lang="en-US" sz="1300" dirty="0">
                <a:latin typeface="Consolas"/>
                <a:cs typeface="Consolas"/>
              </a:rPr>
              <a:t>, RIGHT, </a:t>
            </a:r>
            <a:r>
              <a:rPr lang="en-US" sz="1300" dirty="0" err="1">
                <a:latin typeface="Consolas"/>
                <a:cs typeface="Consolas"/>
              </a:rPr>
              <a:t>bdY</a:t>
            </a:r>
            <a:r>
              <a:rPr lang="en-US" sz="1300" dirty="0">
                <a:latin typeface="Consolas"/>
                <a:cs typeface="Consolas"/>
              </a:rPr>
              <a:t>, </a:t>
            </a:r>
            <a:r>
              <a:rPr lang="en-US" sz="1300" dirty="0" err="1">
                <a:latin typeface="Consolas"/>
                <a:cs typeface="Consolas"/>
              </a:rPr>
              <a:t>rightGhost</a:t>
            </a:r>
            <a:r>
              <a:rPr lang="en-US" sz="1300" dirty="0">
                <a:latin typeface="Consolas"/>
                <a:cs typeface="Consolas"/>
              </a:rPr>
              <a:t>); </a:t>
            </a:r>
          </a:p>
          <a:p>
            <a:pPr marL="0" indent="0">
              <a:buNone/>
            </a:pPr>
            <a:r>
              <a:rPr lang="en-US" sz="1300" dirty="0">
                <a:latin typeface="Consolas"/>
                <a:cs typeface="Consolas"/>
              </a:rPr>
              <a:t>         </a:t>
            </a:r>
            <a:r>
              <a:rPr lang="en-US" sz="1300" dirty="0" err="1">
                <a:latin typeface="Consolas"/>
                <a:cs typeface="Consolas"/>
              </a:rPr>
              <a:t>thisProxy</a:t>
            </a:r>
            <a:r>
              <a:rPr lang="en-US" sz="1300" dirty="0">
                <a:latin typeface="Consolas"/>
                <a:cs typeface="Consolas"/>
              </a:rPr>
              <a:t>(</a:t>
            </a:r>
            <a:r>
              <a:rPr lang="en-US" sz="1300" dirty="0" err="1">
                <a:latin typeface="Consolas"/>
                <a:cs typeface="Consolas"/>
              </a:rPr>
              <a:t>wrapX</a:t>
            </a:r>
            <a:r>
              <a:rPr lang="en-US" sz="1300" dirty="0">
                <a:latin typeface="Consolas"/>
                <a:cs typeface="Consolas"/>
              </a:rPr>
              <a:t>(x+1),y).</a:t>
            </a:r>
            <a:r>
              <a:rPr lang="en-US" sz="1300" dirty="0" err="1">
                <a:latin typeface="Consolas"/>
                <a:cs typeface="Consolas"/>
              </a:rPr>
              <a:t>updateGhosts</a:t>
            </a:r>
            <a:r>
              <a:rPr lang="en-US" sz="1300" dirty="0">
                <a:latin typeface="Consolas"/>
                <a:cs typeface="Consolas"/>
              </a:rPr>
              <a:t>(</a:t>
            </a:r>
            <a:r>
              <a:rPr lang="en-US" sz="1300" dirty="0" err="1">
                <a:latin typeface="Consolas"/>
                <a:cs typeface="Consolas"/>
              </a:rPr>
              <a:t>iter</a:t>
            </a:r>
            <a:r>
              <a:rPr lang="en-US" sz="1300" dirty="0">
                <a:latin typeface="Consolas"/>
                <a:cs typeface="Consolas"/>
              </a:rPr>
              <a:t>, LEFT, </a:t>
            </a:r>
            <a:r>
              <a:rPr lang="en-US" sz="1300" dirty="0" err="1">
                <a:latin typeface="Consolas"/>
                <a:cs typeface="Consolas"/>
              </a:rPr>
              <a:t>bdY</a:t>
            </a:r>
            <a:r>
              <a:rPr lang="en-US" sz="1300" dirty="0">
                <a:latin typeface="Consolas"/>
                <a:cs typeface="Consolas"/>
              </a:rPr>
              <a:t>, </a:t>
            </a:r>
            <a:r>
              <a:rPr lang="en-US" sz="1300" dirty="0" err="1">
                <a:latin typeface="Consolas"/>
                <a:cs typeface="Consolas"/>
              </a:rPr>
              <a:t>leftGhost</a:t>
            </a:r>
            <a:r>
              <a:rPr lang="en-US" sz="1300" dirty="0">
                <a:latin typeface="Consolas"/>
                <a:cs typeface="Consolas"/>
              </a:rPr>
              <a:t>); </a:t>
            </a:r>
          </a:p>
          <a:p>
            <a:pPr marL="0" indent="0">
              <a:buNone/>
            </a:pPr>
            <a:r>
              <a:rPr lang="en-US" sz="1300" dirty="0">
                <a:latin typeface="Consolas"/>
                <a:cs typeface="Consolas"/>
              </a:rPr>
              <a:t>         </a:t>
            </a:r>
            <a:r>
              <a:rPr lang="en-US" sz="1300" dirty="0" err="1">
                <a:latin typeface="Consolas"/>
                <a:cs typeface="Consolas"/>
              </a:rPr>
              <a:t>thisProxy</a:t>
            </a:r>
            <a:r>
              <a:rPr lang="en-US" sz="1300" dirty="0">
                <a:latin typeface="Consolas"/>
                <a:cs typeface="Consolas"/>
              </a:rPr>
              <a:t>(</a:t>
            </a:r>
            <a:r>
              <a:rPr lang="en-US" sz="1300" dirty="0" err="1">
                <a:latin typeface="Consolas"/>
                <a:cs typeface="Consolas"/>
              </a:rPr>
              <a:t>x,wrapY</a:t>
            </a:r>
            <a:r>
              <a:rPr lang="en-US" sz="1300" dirty="0">
                <a:latin typeface="Consolas"/>
                <a:cs typeface="Consolas"/>
              </a:rPr>
              <a:t>(y-1)).</a:t>
            </a:r>
            <a:r>
              <a:rPr lang="en-US" sz="1300" dirty="0" err="1">
                <a:latin typeface="Consolas"/>
                <a:cs typeface="Consolas"/>
              </a:rPr>
              <a:t>updateGhosts</a:t>
            </a:r>
            <a:r>
              <a:rPr lang="en-US" sz="1300" dirty="0">
                <a:latin typeface="Consolas"/>
                <a:cs typeface="Consolas"/>
              </a:rPr>
              <a:t>(</a:t>
            </a:r>
            <a:r>
              <a:rPr lang="en-US" sz="1300" dirty="0" err="1">
                <a:latin typeface="Consolas"/>
                <a:cs typeface="Consolas"/>
              </a:rPr>
              <a:t>iter</a:t>
            </a:r>
            <a:r>
              <a:rPr lang="en-US" sz="1300" dirty="0">
                <a:latin typeface="Consolas"/>
                <a:cs typeface="Consolas"/>
              </a:rPr>
              <a:t>, TOP, </a:t>
            </a:r>
            <a:r>
              <a:rPr lang="en-US" sz="1300" dirty="0" err="1">
                <a:latin typeface="Consolas"/>
                <a:cs typeface="Consolas"/>
              </a:rPr>
              <a:t>bdX</a:t>
            </a:r>
            <a:r>
              <a:rPr lang="en-US" sz="1300" dirty="0">
                <a:latin typeface="Consolas"/>
                <a:cs typeface="Consolas"/>
              </a:rPr>
              <a:t>, </a:t>
            </a:r>
            <a:r>
              <a:rPr lang="en-US" sz="1300" dirty="0" err="1">
                <a:latin typeface="Consolas"/>
                <a:cs typeface="Consolas"/>
              </a:rPr>
              <a:t>topGhost</a:t>
            </a:r>
            <a:r>
              <a:rPr lang="en-US" sz="1300" dirty="0">
                <a:latin typeface="Consolas"/>
                <a:cs typeface="Consolas"/>
              </a:rPr>
              <a:t>); </a:t>
            </a:r>
          </a:p>
          <a:p>
            <a:pPr marL="0" indent="0">
              <a:buNone/>
            </a:pPr>
            <a:r>
              <a:rPr lang="en-US" sz="1300" dirty="0">
                <a:latin typeface="Consolas"/>
                <a:cs typeface="Consolas"/>
              </a:rPr>
              <a:t>         </a:t>
            </a:r>
            <a:r>
              <a:rPr lang="en-US" sz="1300" dirty="0" err="1">
                <a:latin typeface="Consolas"/>
                <a:cs typeface="Consolas"/>
              </a:rPr>
              <a:t>thisProxy</a:t>
            </a:r>
            <a:r>
              <a:rPr lang="en-US" sz="1300" dirty="0">
                <a:latin typeface="Consolas"/>
                <a:cs typeface="Consolas"/>
              </a:rPr>
              <a:t>(</a:t>
            </a:r>
            <a:r>
              <a:rPr lang="en-US" sz="1300" dirty="0" err="1">
                <a:latin typeface="Consolas"/>
                <a:cs typeface="Consolas"/>
              </a:rPr>
              <a:t>x,wrapY</a:t>
            </a:r>
            <a:r>
              <a:rPr lang="en-US" sz="1300" dirty="0">
                <a:latin typeface="Consolas"/>
                <a:cs typeface="Consolas"/>
              </a:rPr>
              <a:t>(y+1)).</a:t>
            </a:r>
            <a:r>
              <a:rPr lang="en-US" sz="1300" dirty="0" err="1">
                <a:latin typeface="Consolas"/>
                <a:cs typeface="Consolas"/>
              </a:rPr>
              <a:t>updateGhosts</a:t>
            </a:r>
            <a:r>
              <a:rPr lang="en-US" sz="1300" dirty="0">
                <a:latin typeface="Consolas"/>
                <a:cs typeface="Consolas"/>
              </a:rPr>
              <a:t>(</a:t>
            </a:r>
            <a:r>
              <a:rPr lang="en-US" sz="1300" dirty="0" err="1">
                <a:latin typeface="Consolas"/>
                <a:cs typeface="Consolas"/>
              </a:rPr>
              <a:t>iter</a:t>
            </a:r>
            <a:r>
              <a:rPr lang="en-US" sz="1300" dirty="0">
                <a:latin typeface="Consolas"/>
                <a:cs typeface="Consolas"/>
              </a:rPr>
              <a:t>, BOTTOM, </a:t>
            </a:r>
            <a:r>
              <a:rPr lang="en-US" sz="1300" dirty="0" err="1">
                <a:latin typeface="Consolas"/>
                <a:cs typeface="Consolas"/>
              </a:rPr>
              <a:t>bdX</a:t>
            </a:r>
            <a:r>
              <a:rPr lang="en-US" sz="1300" dirty="0">
                <a:latin typeface="Consolas"/>
                <a:cs typeface="Consolas"/>
              </a:rPr>
              <a:t>, </a:t>
            </a:r>
            <a:r>
              <a:rPr lang="en-US" sz="1300" dirty="0" err="1">
                <a:latin typeface="Consolas"/>
                <a:cs typeface="Consolas"/>
              </a:rPr>
              <a:t>bottomGhost</a:t>
            </a:r>
            <a:r>
              <a:rPr lang="en-US" sz="1300" dirty="0">
                <a:latin typeface="Consolas"/>
                <a:cs typeface="Consolas"/>
              </a:rPr>
              <a:t>); </a:t>
            </a:r>
          </a:p>
          <a:p>
            <a:pPr marL="0" indent="0">
              <a:buNone/>
            </a:pPr>
            <a:r>
              <a:rPr lang="en-US" sz="1300" dirty="0">
                <a:latin typeface="Consolas"/>
                <a:cs typeface="Consolas"/>
              </a:rPr>
              <a:t>         </a:t>
            </a:r>
            <a:r>
              <a:rPr lang="en-US" sz="1300" b="1" dirty="0" err="1">
                <a:solidFill>
                  <a:srgbClr val="0070C0"/>
                </a:solidFill>
                <a:latin typeface="Consolas"/>
                <a:cs typeface="Consolas"/>
              </a:rPr>
              <a:t>freeBoundaries</a:t>
            </a:r>
            <a:r>
              <a:rPr lang="en-US" sz="1300" b="1" dirty="0">
                <a:solidFill>
                  <a:srgbClr val="0070C0"/>
                </a:solidFill>
                <a:latin typeface="Consolas"/>
                <a:cs typeface="Consolas"/>
              </a:rPr>
              <a:t>(); </a:t>
            </a:r>
          </a:p>
          <a:p>
            <a:pPr marL="0" indent="0">
              <a:buNone/>
            </a:pPr>
            <a:r>
              <a:rPr lang="en-US" sz="1300" dirty="0">
                <a:latin typeface="Consolas"/>
                <a:cs typeface="Consolas"/>
              </a:rPr>
              <a:t>      } </a:t>
            </a:r>
          </a:p>
          <a:p>
            <a:pPr marL="0" indent="0">
              <a:buNone/>
            </a:pPr>
            <a:r>
              <a:rPr lang="en-US" sz="1300" dirty="0">
                <a:latin typeface="Consolas"/>
                <a:cs typeface="Consolas"/>
              </a:rPr>
              <a:t>      </a:t>
            </a:r>
            <a:r>
              <a:rPr lang="en-US" sz="1300" b="1" dirty="0">
                <a:latin typeface="Consolas"/>
                <a:cs typeface="Consolas"/>
              </a:rPr>
              <a:t>for</a:t>
            </a:r>
            <a:r>
              <a:rPr lang="en-US" sz="1300" dirty="0">
                <a:latin typeface="Consolas"/>
                <a:cs typeface="Consolas"/>
              </a:rPr>
              <a:t> (</a:t>
            </a:r>
            <a:r>
              <a:rPr lang="en-US" sz="1300" dirty="0" err="1">
                <a:latin typeface="Consolas"/>
                <a:cs typeface="Consolas"/>
              </a:rPr>
              <a:t>remoteCount</a:t>
            </a:r>
            <a:r>
              <a:rPr lang="en-US" sz="1300" dirty="0">
                <a:latin typeface="Consolas"/>
                <a:cs typeface="Consolas"/>
              </a:rPr>
              <a:t> = 0; </a:t>
            </a:r>
            <a:r>
              <a:rPr lang="en-US" sz="1300" dirty="0" err="1">
                <a:latin typeface="Consolas"/>
                <a:cs typeface="Consolas"/>
              </a:rPr>
              <a:t>remoteCount</a:t>
            </a:r>
            <a:r>
              <a:rPr lang="en-US" sz="1300" dirty="0">
                <a:latin typeface="Consolas"/>
                <a:cs typeface="Consolas"/>
              </a:rPr>
              <a:t> &lt; 4; </a:t>
            </a:r>
            <a:r>
              <a:rPr lang="en-US" sz="1300" dirty="0" err="1">
                <a:latin typeface="Consolas"/>
                <a:cs typeface="Consolas"/>
              </a:rPr>
              <a:t>remoteCount</a:t>
            </a:r>
            <a:r>
              <a:rPr lang="en-US" sz="1300" dirty="0">
                <a:latin typeface="Consolas"/>
                <a:cs typeface="Consolas"/>
              </a:rPr>
              <a:t>++)</a:t>
            </a:r>
            <a:br>
              <a:rPr lang="en-US" sz="1300" dirty="0">
                <a:latin typeface="Consolas"/>
                <a:cs typeface="Consolas"/>
              </a:rPr>
            </a:br>
            <a:r>
              <a:rPr lang="en-US" sz="1300" dirty="0">
                <a:latin typeface="Consolas"/>
                <a:cs typeface="Consolas"/>
              </a:rPr>
              <a:t>         </a:t>
            </a:r>
            <a:r>
              <a:rPr lang="en-US" sz="1300" b="1" dirty="0">
                <a:latin typeface="Consolas"/>
                <a:cs typeface="Consolas"/>
              </a:rPr>
              <a:t>when</a:t>
            </a:r>
            <a:r>
              <a:rPr lang="en-US" sz="1300" dirty="0">
                <a:latin typeface="Consolas"/>
                <a:cs typeface="Consolas"/>
              </a:rPr>
              <a:t> </a:t>
            </a:r>
            <a:r>
              <a:rPr lang="en-US" sz="1300" dirty="0" err="1">
                <a:latin typeface="Consolas"/>
                <a:cs typeface="Consolas"/>
              </a:rPr>
              <a:t>updateGhosts</a:t>
            </a:r>
            <a:r>
              <a:rPr lang="en-US" sz="1300" dirty="0">
                <a:latin typeface="Consolas"/>
                <a:cs typeface="Consolas"/>
              </a:rPr>
              <a:t>[</a:t>
            </a:r>
            <a:r>
              <a:rPr lang="en-US" sz="1300" dirty="0" err="1">
                <a:latin typeface="Consolas"/>
                <a:cs typeface="Consolas"/>
              </a:rPr>
              <a:t>iter</a:t>
            </a:r>
            <a:r>
              <a:rPr lang="en-US" sz="1300" dirty="0">
                <a:latin typeface="Consolas"/>
                <a:cs typeface="Consolas"/>
              </a:rPr>
              <a:t>](</a:t>
            </a:r>
            <a:r>
              <a:rPr lang="en-US" sz="1300" b="1" dirty="0">
                <a:latin typeface="Consolas"/>
                <a:cs typeface="Consolas"/>
              </a:rPr>
              <a:t>int </a:t>
            </a:r>
            <a:r>
              <a:rPr lang="en-US" sz="1300" dirty="0">
                <a:latin typeface="Consolas"/>
                <a:cs typeface="Consolas"/>
              </a:rPr>
              <a:t>ref, </a:t>
            </a:r>
            <a:r>
              <a:rPr lang="en-US" sz="1300" b="1" dirty="0">
                <a:latin typeface="Consolas"/>
                <a:cs typeface="Consolas"/>
              </a:rPr>
              <a:t>int</a:t>
            </a:r>
            <a:r>
              <a:rPr lang="en-US" sz="1300" dirty="0">
                <a:latin typeface="Consolas"/>
                <a:cs typeface="Consolas"/>
              </a:rPr>
              <a:t> </a:t>
            </a:r>
            <a:r>
              <a:rPr lang="en-US" sz="1300" dirty="0" err="1">
                <a:latin typeface="Consolas"/>
                <a:cs typeface="Consolas"/>
              </a:rPr>
              <a:t>dir</a:t>
            </a:r>
            <a:r>
              <a:rPr lang="en-US" sz="1300" dirty="0">
                <a:latin typeface="Consolas"/>
                <a:cs typeface="Consolas"/>
              </a:rPr>
              <a:t>, </a:t>
            </a:r>
            <a:r>
              <a:rPr lang="en-US" sz="1300" b="1" dirty="0">
                <a:latin typeface="Consolas"/>
                <a:cs typeface="Consolas"/>
              </a:rPr>
              <a:t>int</a:t>
            </a:r>
            <a:r>
              <a:rPr lang="en-US" sz="1300" dirty="0">
                <a:latin typeface="Consolas"/>
                <a:cs typeface="Consolas"/>
              </a:rPr>
              <a:t> w, </a:t>
            </a:r>
            <a:r>
              <a:rPr lang="en-US" sz="1300" b="1" dirty="0">
                <a:latin typeface="Consolas"/>
                <a:cs typeface="Consolas"/>
              </a:rPr>
              <a:t>double</a:t>
            </a:r>
            <a:r>
              <a:rPr lang="en-US" sz="1300" dirty="0">
                <a:latin typeface="Consolas"/>
                <a:cs typeface="Consolas"/>
              </a:rPr>
              <a:t> </a:t>
            </a:r>
            <a:r>
              <a:rPr lang="en-US" sz="1300" dirty="0" err="1">
                <a:latin typeface="Consolas"/>
                <a:cs typeface="Consolas"/>
              </a:rPr>
              <a:t>buf</a:t>
            </a:r>
            <a:r>
              <a:rPr lang="en-US" sz="1300" dirty="0">
                <a:latin typeface="Consolas"/>
                <a:cs typeface="Consolas"/>
              </a:rPr>
              <a:t>[w]) </a:t>
            </a:r>
            <a:r>
              <a:rPr lang="en-US" sz="1300" b="1" dirty="0">
                <a:latin typeface="Consolas"/>
                <a:cs typeface="Consolas"/>
              </a:rPr>
              <a:t>serial</a:t>
            </a:r>
            <a:r>
              <a:rPr lang="en-US" sz="1300" dirty="0">
                <a:latin typeface="Consolas"/>
                <a:cs typeface="Consolas"/>
              </a:rPr>
              <a:t> { </a:t>
            </a:r>
          </a:p>
          <a:p>
            <a:pPr marL="0" indent="0">
              <a:buNone/>
            </a:pPr>
            <a:r>
              <a:rPr lang="en-US" sz="1300" dirty="0">
                <a:latin typeface="Consolas"/>
                <a:cs typeface="Consolas"/>
              </a:rPr>
              <a:t>            </a:t>
            </a:r>
            <a:r>
              <a:rPr lang="en-US" sz="1300" b="1" dirty="0" err="1">
                <a:solidFill>
                  <a:srgbClr val="0070C0"/>
                </a:solidFill>
                <a:latin typeface="Consolas"/>
                <a:cs typeface="Consolas"/>
              </a:rPr>
              <a:t>updateBoundary</a:t>
            </a:r>
            <a:r>
              <a:rPr lang="en-US" sz="1300" b="1" dirty="0">
                <a:solidFill>
                  <a:srgbClr val="0070C0"/>
                </a:solidFill>
                <a:latin typeface="Consolas"/>
                <a:cs typeface="Consolas"/>
              </a:rPr>
              <a:t>(</a:t>
            </a:r>
            <a:r>
              <a:rPr lang="en-US" sz="1300" b="1" dirty="0" err="1">
                <a:solidFill>
                  <a:srgbClr val="0070C0"/>
                </a:solidFill>
                <a:latin typeface="Consolas"/>
                <a:cs typeface="Consolas"/>
              </a:rPr>
              <a:t>dir</a:t>
            </a:r>
            <a:r>
              <a:rPr lang="en-US" sz="1300" b="1" dirty="0">
                <a:solidFill>
                  <a:srgbClr val="0070C0"/>
                </a:solidFill>
                <a:latin typeface="Consolas"/>
                <a:cs typeface="Consolas"/>
              </a:rPr>
              <a:t>, w, </a:t>
            </a:r>
            <a:r>
              <a:rPr lang="en-US" sz="1300" b="1" dirty="0" err="1">
                <a:solidFill>
                  <a:srgbClr val="0070C0"/>
                </a:solidFill>
                <a:latin typeface="Consolas"/>
                <a:cs typeface="Consolas"/>
              </a:rPr>
              <a:t>buf</a:t>
            </a:r>
            <a:r>
              <a:rPr lang="en-US" sz="1300" b="1" dirty="0">
                <a:solidFill>
                  <a:srgbClr val="0070C0"/>
                </a:solidFill>
                <a:latin typeface="Consolas"/>
                <a:cs typeface="Consolas"/>
              </a:rPr>
              <a:t>); </a:t>
            </a:r>
          </a:p>
          <a:p>
            <a:pPr marL="0" indent="0">
              <a:buNone/>
            </a:pPr>
            <a:r>
              <a:rPr lang="en-US" sz="1300" dirty="0">
                <a:latin typeface="Consolas"/>
                <a:cs typeface="Consolas"/>
              </a:rPr>
              <a:t>         } </a:t>
            </a:r>
          </a:p>
          <a:p>
            <a:pPr marL="0" indent="0">
              <a:buNone/>
            </a:pPr>
            <a:r>
              <a:rPr lang="en-US" sz="1300" dirty="0">
                <a:latin typeface="Consolas"/>
                <a:cs typeface="Consolas"/>
              </a:rPr>
              <a:t>      </a:t>
            </a:r>
            <a:r>
              <a:rPr lang="en-US" sz="1300" b="1" dirty="0">
                <a:latin typeface="Consolas"/>
                <a:cs typeface="Consolas"/>
              </a:rPr>
              <a:t>serial</a:t>
            </a:r>
            <a:r>
              <a:rPr lang="en-US" sz="1300" dirty="0">
                <a:latin typeface="Consolas"/>
                <a:cs typeface="Consolas"/>
              </a:rPr>
              <a:t> { </a:t>
            </a:r>
          </a:p>
          <a:p>
            <a:pPr marL="0" indent="0">
              <a:buNone/>
            </a:pPr>
            <a:r>
              <a:rPr lang="en-US" sz="1300" dirty="0">
                <a:latin typeface="Consolas"/>
                <a:cs typeface="Consolas"/>
              </a:rPr>
              <a:t>         </a:t>
            </a:r>
            <a:r>
              <a:rPr lang="en-US" sz="1300" b="1" dirty="0">
                <a:latin typeface="Consolas"/>
                <a:cs typeface="Consolas"/>
              </a:rPr>
              <a:t>double</a:t>
            </a:r>
            <a:r>
              <a:rPr lang="en-US" sz="1300" dirty="0">
                <a:latin typeface="Consolas"/>
                <a:cs typeface="Consolas"/>
              </a:rPr>
              <a:t> error = </a:t>
            </a:r>
            <a:r>
              <a:rPr lang="en-US" sz="1300" b="1" dirty="0" err="1">
                <a:solidFill>
                  <a:srgbClr val="0070C0"/>
                </a:solidFill>
                <a:latin typeface="Consolas"/>
                <a:cs typeface="Consolas"/>
              </a:rPr>
              <a:t>computeKernel</a:t>
            </a:r>
            <a:r>
              <a:rPr lang="en-US" sz="1300" b="1" dirty="0">
                <a:solidFill>
                  <a:srgbClr val="0070C0"/>
                </a:solidFill>
                <a:latin typeface="Consolas"/>
                <a:cs typeface="Consolas"/>
              </a:rPr>
              <a:t>();</a:t>
            </a:r>
            <a:br>
              <a:rPr lang="en-US" sz="1300" b="1" dirty="0">
                <a:solidFill>
                  <a:srgbClr val="0070C0"/>
                </a:solidFill>
                <a:latin typeface="Consolas"/>
                <a:cs typeface="Consolas"/>
              </a:rPr>
            </a:br>
            <a:r>
              <a:rPr lang="en-US" sz="1300" dirty="0">
                <a:latin typeface="Consolas"/>
                <a:cs typeface="Consolas"/>
              </a:rPr>
              <a:t>         </a:t>
            </a:r>
            <a:r>
              <a:rPr lang="en-US" sz="1300" b="1" dirty="0">
                <a:latin typeface="Consolas"/>
                <a:cs typeface="Consolas"/>
              </a:rPr>
              <a:t>int</a:t>
            </a:r>
            <a:r>
              <a:rPr lang="en-US" sz="1300" dirty="0">
                <a:latin typeface="Consolas"/>
                <a:cs typeface="Consolas"/>
              </a:rPr>
              <a:t> conv = error &lt; DELTA;</a:t>
            </a:r>
            <a:br>
              <a:rPr lang="en-US" sz="1300" dirty="0">
                <a:latin typeface="Consolas"/>
                <a:cs typeface="Consolas"/>
              </a:rPr>
            </a:br>
            <a:r>
              <a:rPr lang="en-US" sz="1300" dirty="0">
                <a:latin typeface="Consolas"/>
                <a:cs typeface="Consolas"/>
              </a:rPr>
              <a:t>         </a:t>
            </a:r>
            <a:r>
              <a:rPr lang="en-US" sz="1300" dirty="0" err="1">
                <a:latin typeface="Consolas"/>
                <a:cs typeface="Consolas"/>
              </a:rPr>
              <a:t>CkCallback</a:t>
            </a:r>
            <a:r>
              <a:rPr lang="en-US" sz="1300" dirty="0">
                <a:latin typeface="Consolas"/>
                <a:cs typeface="Consolas"/>
              </a:rPr>
              <a:t> </a:t>
            </a:r>
            <a:r>
              <a:rPr lang="en-US" sz="1300" dirty="0" err="1">
                <a:latin typeface="Consolas"/>
                <a:cs typeface="Consolas"/>
              </a:rPr>
              <a:t>cb</a:t>
            </a:r>
            <a:r>
              <a:rPr lang="en-US" sz="1300" dirty="0">
                <a:latin typeface="Consolas"/>
                <a:cs typeface="Consolas"/>
              </a:rPr>
              <a:t>(</a:t>
            </a:r>
            <a:r>
              <a:rPr lang="en-US" sz="1300" dirty="0" err="1">
                <a:latin typeface="Consolas"/>
                <a:cs typeface="Consolas"/>
              </a:rPr>
              <a:t>CkReductionTarget</a:t>
            </a:r>
            <a:r>
              <a:rPr lang="en-US" sz="1300" dirty="0">
                <a:latin typeface="Consolas"/>
                <a:cs typeface="Consolas"/>
              </a:rPr>
              <a:t>(Jacobi, </a:t>
            </a:r>
            <a:r>
              <a:rPr lang="en-US" sz="1300" dirty="0" err="1">
                <a:latin typeface="Consolas"/>
                <a:cs typeface="Consolas"/>
              </a:rPr>
              <a:t>checkConverged</a:t>
            </a:r>
            <a:r>
              <a:rPr lang="en-US" sz="1300" dirty="0">
                <a:latin typeface="Consolas"/>
                <a:cs typeface="Consolas"/>
              </a:rPr>
              <a:t>), </a:t>
            </a:r>
            <a:r>
              <a:rPr lang="en-US" sz="1300" dirty="0" err="1">
                <a:latin typeface="Consolas"/>
                <a:cs typeface="Consolas"/>
              </a:rPr>
              <a:t>thisProxy</a:t>
            </a:r>
            <a:r>
              <a:rPr lang="en-US" sz="1300" dirty="0">
                <a:latin typeface="Consolas"/>
                <a:cs typeface="Consolas"/>
              </a:rPr>
              <a:t>); </a:t>
            </a:r>
          </a:p>
          <a:p>
            <a:pPr marL="0" indent="0">
              <a:buNone/>
            </a:pPr>
            <a:r>
              <a:rPr lang="en-US" sz="1300" dirty="0">
                <a:latin typeface="Consolas"/>
                <a:cs typeface="Consolas"/>
              </a:rPr>
              <a:t>         contribute(</a:t>
            </a:r>
            <a:r>
              <a:rPr lang="en-US" sz="1300" b="1" dirty="0" err="1">
                <a:latin typeface="Consolas"/>
                <a:cs typeface="Consolas"/>
              </a:rPr>
              <a:t>sizeof</a:t>
            </a:r>
            <a:r>
              <a:rPr lang="en-US" sz="1300" dirty="0">
                <a:latin typeface="Consolas"/>
                <a:cs typeface="Consolas"/>
              </a:rPr>
              <a:t>(</a:t>
            </a:r>
            <a:r>
              <a:rPr lang="en-US" sz="1300" b="1" dirty="0">
                <a:latin typeface="Consolas"/>
                <a:cs typeface="Consolas"/>
              </a:rPr>
              <a:t>int</a:t>
            </a:r>
            <a:r>
              <a:rPr lang="en-US" sz="1300" dirty="0">
                <a:latin typeface="Consolas"/>
                <a:cs typeface="Consolas"/>
              </a:rPr>
              <a:t>), &amp;conv, </a:t>
            </a:r>
            <a:r>
              <a:rPr lang="en-US" sz="1300" dirty="0" err="1">
                <a:latin typeface="Consolas"/>
                <a:cs typeface="Consolas"/>
              </a:rPr>
              <a:t>CkReduction</a:t>
            </a:r>
            <a:r>
              <a:rPr lang="en-US" sz="1300" dirty="0">
                <a:latin typeface="Consolas"/>
                <a:cs typeface="Consolas"/>
              </a:rPr>
              <a:t>::</a:t>
            </a:r>
            <a:r>
              <a:rPr lang="en-US" sz="1300" dirty="0" err="1">
                <a:latin typeface="Consolas"/>
                <a:cs typeface="Consolas"/>
              </a:rPr>
              <a:t>logical_and</a:t>
            </a:r>
            <a:r>
              <a:rPr lang="en-US" sz="1300" dirty="0">
                <a:latin typeface="Consolas"/>
                <a:cs typeface="Consolas"/>
              </a:rPr>
              <a:t>, </a:t>
            </a:r>
            <a:r>
              <a:rPr lang="en-US" sz="1300" dirty="0" err="1">
                <a:latin typeface="Consolas"/>
                <a:cs typeface="Consolas"/>
              </a:rPr>
              <a:t>cb</a:t>
            </a:r>
            <a:r>
              <a:rPr lang="en-US" sz="1300" dirty="0">
                <a:latin typeface="Consolas"/>
                <a:cs typeface="Consolas"/>
              </a:rPr>
              <a:t>); </a:t>
            </a:r>
          </a:p>
          <a:p>
            <a:pPr marL="0" indent="0">
              <a:buNone/>
            </a:pPr>
            <a:r>
              <a:rPr lang="en-US" sz="1300" dirty="0">
                <a:latin typeface="Consolas"/>
                <a:cs typeface="Consolas"/>
              </a:rPr>
              <a:t>      } </a:t>
            </a:r>
          </a:p>
          <a:p>
            <a:pPr marL="0" indent="0">
              <a:buNone/>
            </a:pPr>
            <a:r>
              <a:rPr lang="en-US" sz="1300" dirty="0">
                <a:latin typeface="Consolas"/>
                <a:cs typeface="Consolas"/>
              </a:rPr>
              <a:t>      </a:t>
            </a:r>
            <a:r>
              <a:rPr lang="en-US" sz="1300" b="1" dirty="0">
                <a:latin typeface="Consolas"/>
                <a:cs typeface="Consolas"/>
              </a:rPr>
              <a:t>when</a:t>
            </a:r>
            <a:r>
              <a:rPr lang="en-US" sz="1300" dirty="0">
                <a:latin typeface="Consolas"/>
                <a:cs typeface="Consolas"/>
              </a:rPr>
              <a:t> </a:t>
            </a:r>
            <a:r>
              <a:rPr lang="en-US" sz="1300" dirty="0" err="1">
                <a:latin typeface="Consolas"/>
                <a:cs typeface="Consolas"/>
              </a:rPr>
              <a:t>checkConverged</a:t>
            </a:r>
            <a:r>
              <a:rPr lang="en-US" sz="1300" dirty="0">
                <a:latin typeface="Consolas"/>
                <a:cs typeface="Consolas"/>
              </a:rPr>
              <a:t>(</a:t>
            </a:r>
            <a:r>
              <a:rPr lang="en-US" sz="1300" b="1" dirty="0">
                <a:latin typeface="Consolas"/>
                <a:cs typeface="Consolas"/>
              </a:rPr>
              <a:t>bool </a:t>
            </a:r>
            <a:r>
              <a:rPr lang="en-US" sz="1300" dirty="0">
                <a:latin typeface="Consolas"/>
                <a:cs typeface="Consolas"/>
              </a:rPr>
              <a:t>result)</a:t>
            </a:r>
            <a:br>
              <a:rPr lang="en-US" sz="1300" dirty="0">
                <a:latin typeface="Consolas"/>
                <a:cs typeface="Consolas"/>
              </a:rPr>
            </a:br>
            <a:r>
              <a:rPr lang="en-US" sz="1300" dirty="0">
                <a:latin typeface="Consolas"/>
                <a:cs typeface="Consolas"/>
              </a:rPr>
              <a:t>         </a:t>
            </a:r>
            <a:r>
              <a:rPr lang="en-US" sz="1300" b="1" dirty="0">
                <a:latin typeface="Consolas"/>
                <a:cs typeface="Consolas"/>
              </a:rPr>
              <a:t>if</a:t>
            </a:r>
            <a:r>
              <a:rPr lang="en-US" sz="1300" dirty="0">
                <a:latin typeface="Consolas"/>
                <a:cs typeface="Consolas"/>
              </a:rPr>
              <a:t> (result) </a:t>
            </a:r>
            <a:r>
              <a:rPr lang="en-US" sz="1300" b="1" dirty="0">
                <a:latin typeface="Consolas"/>
                <a:cs typeface="Consolas"/>
              </a:rPr>
              <a:t>serial</a:t>
            </a:r>
            <a:r>
              <a:rPr lang="en-US" sz="1300" dirty="0">
                <a:latin typeface="Consolas"/>
                <a:cs typeface="Consolas"/>
              </a:rPr>
              <a:t> { </a:t>
            </a:r>
            <a:r>
              <a:rPr lang="en-US" sz="1300" dirty="0" err="1">
                <a:latin typeface="Consolas"/>
                <a:cs typeface="Consolas"/>
              </a:rPr>
              <a:t>mainProxy.done</a:t>
            </a:r>
            <a:r>
              <a:rPr lang="en-US" sz="1300" dirty="0">
                <a:latin typeface="Consolas"/>
                <a:cs typeface="Consolas"/>
              </a:rPr>
              <a:t>(</a:t>
            </a:r>
            <a:r>
              <a:rPr lang="en-US" sz="1300" dirty="0" err="1">
                <a:latin typeface="Consolas"/>
                <a:cs typeface="Consolas"/>
              </a:rPr>
              <a:t>iter</a:t>
            </a:r>
            <a:r>
              <a:rPr lang="en-US" sz="1300" dirty="0">
                <a:latin typeface="Consolas"/>
                <a:cs typeface="Consolas"/>
              </a:rPr>
              <a:t>); converged = true; } </a:t>
            </a:r>
          </a:p>
          <a:p>
            <a:pPr marL="0" indent="0">
              <a:buNone/>
            </a:pPr>
            <a:r>
              <a:rPr lang="en-US" sz="1300" dirty="0">
                <a:latin typeface="Consolas"/>
                <a:cs typeface="Consolas"/>
              </a:rPr>
              <a:t>      </a:t>
            </a:r>
            <a:r>
              <a:rPr lang="en-US" sz="1300" b="1" dirty="0">
                <a:latin typeface="Consolas"/>
                <a:cs typeface="Consolas"/>
              </a:rPr>
              <a:t>serial</a:t>
            </a:r>
            <a:r>
              <a:rPr lang="en-US" sz="1300" dirty="0">
                <a:latin typeface="Consolas"/>
                <a:cs typeface="Consolas"/>
              </a:rPr>
              <a:t> { ++</a:t>
            </a:r>
            <a:r>
              <a:rPr lang="en-US" sz="1300" dirty="0" err="1">
                <a:latin typeface="Consolas"/>
                <a:cs typeface="Consolas"/>
              </a:rPr>
              <a:t>iter</a:t>
            </a:r>
            <a:r>
              <a:rPr lang="en-US" sz="1300" dirty="0">
                <a:latin typeface="Consolas"/>
                <a:cs typeface="Consolas"/>
              </a:rPr>
              <a:t>; } </a:t>
            </a:r>
          </a:p>
          <a:p>
            <a:pPr marL="0" indent="0">
              <a:buNone/>
            </a:pPr>
            <a:r>
              <a:rPr lang="en-US" sz="1300" dirty="0">
                <a:latin typeface="Consolas"/>
                <a:cs typeface="Consolas"/>
              </a:rPr>
              <a:t>   };</a:t>
            </a:r>
          </a:p>
          <a:p>
            <a:pPr marL="0" indent="0">
              <a:buNone/>
            </a:pPr>
            <a:r>
              <a:rPr lang="en-US" sz="1300" dirty="0">
                <a:latin typeface="Consolas"/>
                <a:cs typeface="Consolas"/>
              </a:rPr>
              <a:t>}; </a:t>
            </a:r>
          </a:p>
        </p:txBody>
      </p:sp>
      <p:sp>
        <p:nvSpPr>
          <p:cNvPr id="7" name="Footer Placeholder 4">
            <a:extLst>
              <a:ext uri="{FF2B5EF4-FFF2-40B4-BE49-F238E27FC236}">
                <a16:creationId xmlns="" xmlns:a16="http://schemas.microsoft.com/office/drawing/2014/main" id="{7236D0E0-FBA7-4C8C-B3F6-A90E5F5B80BD}"/>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 xmlns:a16="http://schemas.microsoft.com/office/drawing/2014/main" id="{5EC9CB85-F32E-4601-950C-C11C33F11997}"/>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solidFill>
                  <a:schemeClr val="bg1">
                    <a:lumMod val="50000"/>
                  </a:schemeClr>
                </a:solidFill>
                <a:latin typeface="Calibri" panose="020F0502020204030204" pitchFamily="34" charset="0"/>
                <a:cs typeface="Calibri" panose="020F0502020204030204" pitchFamily="34" charset="0"/>
              </a:rPr>
              <a:pPr/>
              <a:t>140</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Date Placeholder 3">
            <a:extLst>
              <a:ext uri="{FF2B5EF4-FFF2-40B4-BE49-F238E27FC236}">
                <a16:creationId xmlns="" xmlns:a16="http://schemas.microsoft.com/office/drawing/2014/main" id="{3AD9374F-3229-4B0B-8699-2E58B666BE38}"/>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4" name="TextBox 3"/>
          <p:cNvSpPr txBox="1"/>
          <p:nvPr/>
        </p:nvSpPr>
        <p:spPr>
          <a:xfrm>
            <a:off x="10189029" y="850712"/>
            <a:ext cx="1730828" cy="369332"/>
          </a:xfrm>
          <a:prstGeom prst="rect">
            <a:avLst/>
          </a:prstGeom>
          <a:noFill/>
        </p:spPr>
        <p:txBody>
          <a:bodyPr wrap="square" rtlCol="0">
            <a:spAutoFit/>
          </a:bodyPr>
          <a:lstStyle/>
          <a:p>
            <a:r>
              <a:rPr lang="en-US" dirty="0"/>
              <a:t>MPI analogue</a:t>
            </a:r>
          </a:p>
        </p:txBody>
      </p:sp>
      <p:sp>
        <p:nvSpPr>
          <p:cNvPr id="5" name="TextBox 4"/>
          <p:cNvSpPr txBox="1"/>
          <p:nvPr/>
        </p:nvSpPr>
        <p:spPr>
          <a:xfrm>
            <a:off x="10189029" y="2122714"/>
            <a:ext cx="1676400" cy="369332"/>
          </a:xfrm>
          <a:prstGeom prst="rect">
            <a:avLst/>
          </a:prstGeom>
          <a:noFill/>
        </p:spPr>
        <p:txBody>
          <a:bodyPr wrap="square" rtlCol="0">
            <a:spAutoFit/>
          </a:bodyPr>
          <a:lstStyle/>
          <a:p>
            <a:r>
              <a:rPr lang="en-US"/>
              <a:t>4 send calls</a:t>
            </a:r>
          </a:p>
        </p:txBody>
      </p:sp>
      <p:sp>
        <p:nvSpPr>
          <p:cNvPr id="6" name="TextBox 5"/>
          <p:cNvSpPr txBox="1"/>
          <p:nvPr/>
        </p:nvSpPr>
        <p:spPr>
          <a:xfrm>
            <a:off x="10189029" y="3531190"/>
            <a:ext cx="1469571" cy="369332"/>
          </a:xfrm>
          <a:prstGeom prst="rect">
            <a:avLst/>
          </a:prstGeom>
          <a:noFill/>
        </p:spPr>
        <p:txBody>
          <a:bodyPr wrap="square" rtlCol="0">
            <a:spAutoFit/>
          </a:bodyPr>
          <a:lstStyle/>
          <a:p>
            <a:r>
              <a:rPr lang="en-US" dirty="0"/>
              <a:t>4 </a:t>
            </a:r>
            <a:r>
              <a:rPr lang="en-US" dirty="0" err="1"/>
              <a:t>recv</a:t>
            </a:r>
            <a:r>
              <a:rPr lang="en-US" dirty="0"/>
              <a:t> calls</a:t>
            </a:r>
          </a:p>
        </p:txBody>
      </p:sp>
      <p:sp>
        <p:nvSpPr>
          <p:cNvPr id="10" name="TextBox 9"/>
          <p:cNvSpPr txBox="1"/>
          <p:nvPr/>
        </p:nvSpPr>
        <p:spPr>
          <a:xfrm>
            <a:off x="10189029" y="5029200"/>
            <a:ext cx="1807028" cy="646331"/>
          </a:xfrm>
          <a:prstGeom prst="rect">
            <a:avLst/>
          </a:prstGeom>
          <a:noFill/>
        </p:spPr>
        <p:txBody>
          <a:bodyPr wrap="square" rtlCol="0">
            <a:spAutoFit/>
          </a:bodyPr>
          <a:lstStyle/>
          <a:p>
            <a:r>
              <a:rPr lang="en-US" dirty="0">
                <a:solidFill>
                  <a:srgbClr val="C00000"/>
                </a:solidFill>
              </a:rPr>
              <a:t>Asynchronous</a:t>
            </a:r>
          </a:p>
          <a:p>
            <a:r>
              <a:rPr lang="en-US" dirty="0">
                <a:solidFill>
                  <a:srgbClr val="C00000"/>
                </a:solidFill>
              </a:rPr>
              <a:t>Reduction</a:t>
            </a:r>
          </a:p>
        </p:txBody>
      </p:sp>
      <p:cxnSp>
        <p:nvCxnSpPr>
          <p:cNvPr id="12" name="Straight Arrow Connector 11"/>
          <p:cNvCxnSpPr>
            <a:stCxn id="10" idx="1"/>
          </p:cNvCxnSpPr>
          <p:nvPr/>
        </p:nvCxnSpPr>
        <p:spPr>
          <a:xfrm flipH="1" flipV="1">
            <a:off x="8697686" y="5334000"/>
            <a:ext cx="1491343" cy="1836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019800" y="5352366"/>
            <a:ext cx="4169229" cy="45153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61271" y="2609877"/>
            <a:ext cx="1384301" cy="646331"/>
          </a:xfrm>
          <a:prstGeom prst="rect">
            <a:avLst/>
          </a:prstGeom>
          <a:noFill/>
        </p:spPr>
        <p:txBody>
          <a:bodyPr wrap="square" rtlCol="0">
            <a:spAutoFit/>
          </a:bodyPr>
          <a:lstStyle/>
          <a:p>
            <a:r>
              <a:rPr lang="en-US" dirty="0">
                <a:solidFill>
                  <a:srgbClr val="0070C0"/>
                </a:solidFill>
              </a:rPr>
              <a:t>Sequential</a:t>
            </a:r>
          </a:p>
          <a:p>
            <a:r>
              <a:rPr lang="en-US" dirty="0">
                <a:solidFill>
                  <a:srgbClr val="0070C0"/>
                </a:solidFill>
              </a:rPr>
              <a:t>C++ code</a:t>
            </a:r>
          </a:p>
        </p:txBody>
      </p:sp>
      <p:cxnSp>
        <p:nvCxnSpPr>
          <p:cNvPr id="17" name="Straight Arrow Connector 16"/>
          <p:cNvCxnSpPr/>
          <p:nvPr/>
        </p:nvCxnSpPr>
        <p:spPr>
          <a:xfrm flipV="1">
            <a:off x="1617601" y="1553853"/>
            <a:ext cx="1234471" cy="112109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6" idx="2"/>
          </p:cNvCxnSpPr>
          <p:nvPr/>
        </p:nvCxnSpPr>
        <p:spPr>
          <a:xfrm>
            <a:off x="953422" y="3256208"/>
            <a:ext cx="3409028" cy="142869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6" idx="3"/>
          </p:cNvCxnSpPr>
          <p:nvPr/>
        </p:nvCxnSpPr>
        <p:spPr>
          <a:xfrm>
            <a:off x="1645572" y="2933043"/>
            <a:ext cx="1351628" cy="11200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617601" y="3134525"/>
            <a:ext cx="1633599" cy="83603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97162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strips(downRight)">
                                      <p:cBhvr>
                                        <p:cTn id="27" dur="500"/>
                                        <p:tgtEl>
                                          <p:spTgt spid="16"/>
                                        </p:tgtEl>
                                      </p:cBhvr>
                                    </p:animEffect>
                                  </p:childTnLst>
                                </p:cTn>
                              </p:par>
                              <p:par>
                                <p:cTn id="28" presetID="18" presetClass="entr" presetSubtype="6"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strips(downRight)">
                                      <p:cBhvr>
                                        <p:cTn id="30" dur="500"/>
                                        <p:tgtEl>
                                          <p:spTgt spid="17"/>
                                        </p:tgtEl>
                                      </p:cBhvr>
                                    </p:animEffect>
                                  </p:childTnLst>
                                </p:cTn>
                              </p:par>
                              <p:par>
                                <p:cTn id="31" presetID="18" presetClass="entr" presetSubtype="6"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strips(downRight)">
                                      <p:cBhvr>
                                        <p:cTn id="33" dur="500"/>
                                        <p:tgtEl>
                                          <p:spTgt spid="21"/>
                                        </p:tgtEl>
                                      </p:cBhvr>
                                    </p:animEffect>
                                  </p:childTnLst>
                                </p:cTn>
                              </p:par>
                              <p:par>
                                <p:cTn id="34" presetID="18" presetClass="entr" presetSubtype="6"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strips(downRight)">
                                      <p:cBhvr>
                                        <p:cTn id="36" dur="500"/>
                                        <p:tgtEl>
                                          <p:spTgt spid="22"/>
                                        </p:tgtEl>
                                      </p:cBhvr>
                                    </p:animEffect>
                                  </p:childTnLst>
                                </p:cTn>
                              </p:par>
                              <p:par>
                                <p:cTn id="37" presetID="18" presetClass="entr" presetSubtype="6"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strips(downRight)">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0" grpId="0"/>
      <p:bldP spid="16"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Jacobi:  .ci file (with </a:t>
            </a:r>
            <a:r>
              <a:rPr lang="en-US" b="1" dirty="0"/>
              <a:t>asynchronous</a:t>
            </a:r>
            <a:r>
              <a:rPr lang="en-US" dirty="0"/>
              <a:t> reductions)</a:t>
            </a:r>
          </a:p>
        </p:txBody>
      </p:sp>
      <p:sp>
        <p:nvSpPr>
          <p:cNvPr id="3" name="Content Placeholder 2"/>
          <p:cNvSpPr>
            <a:spLocks noGrp="1"/>
          </p:cNvSpPr>
          <p:nvPr>
            <p:ph idx="1"/>
          </p:nvPr>
        </p:nvSpPr>
        <p:spPr>
          <a:xfrm>
            <a:off x="1653275" y="859808"/>
            <a:ext cx="8885451" cy="5998191"/>
          </a:xfrm>
          <a:solidFill>
            <a:schemeClr val="bg1"/>
          </a:solidFill>
          <a:ln>
            <a:solidFill>
              <a:srgbClr val="292934"/>
            </a:solidFill>
          </a:ln>
        </p:spPr>
        <p:txBody>
          <a:bodyPr vert="horz" lIns="91440" tIns="45720" rIns="91440" bIns="45720" rtlCol="0">
            <a:noAutofit/>
          </a:bodyPr>
          <a:lstStyle/>
          <a:p>
            <a:pPr marL="0" indent="0">
              <a:buNone/>
            </a:pPr>
            <a:r>
              <a:rPr lang="en-US" sz="1150" b="1" dirty="0">
                <a:latin typeface="Consolas"/>
                <a:cs typeface="Consolas"/>
              </a:rPr>
              <a:t>entry void </a:t>
            </a:r>
            <a:r>
              <a:rPr lang="en-US" sz="1150" dirty="0">
                <a:latin typeface="Consolas"/>
                <a:cs typeface="Consolas"/>
              </a:rPr>
              <a:t>run() {</a:t>
            </a:r>
          </a:p>
          <a:p>
            <a:pPr marL="0" indent="0">
              <a:buNone/>
            </a:pPr>
            <a:r>
              <a:rPr lang="en-US" sz="1150" dirty="0">
                <a:latin typeface="Consolas"/>
                <a:cs typeface="Consolas"/>
              </a:rPr>
              <a:t>    </a:t>
            </a:r>
            <a:r>
              <a:rPr lang="en-US" sz="1150" b="1" dirty="0">
                <a:latin typeface="Consolas"/>
                <a:cs typeface="Consolas"/>
              </a:rPr>
              <a:t>while</a:t>
            </a:r>
            <a:r>
              <a:rPr lang="en-US" sz="1150" dirty="0">
                <a:latin typeface="Consolas"/>
                <a:cs typeface="Consolas"/>
              </a:rPr>
              <a:t> (!converged) {</a:t>
            </a:r>
          </a:p>
          <a:p>
            <a:pPr marL="0" indent="0">
              <a:buNone/>
            </a:pPr>
            <a:r>
              <a:rPr lang="en-US" sz="1150" dirty="0">
                <a:latin typeface="Consolas"/>
                <a:cs typeface="Consolas"/>
              </a:rPr>
              <a:t>        </a:t>
            </a:r>
            <a:r>
              <a:rPr lang="en-US" sz="1150" b="1" dirty="0">
                <a:latin typeface="Consolas"/>
                <a:cs typeface="Consolas"/>
              </a:rPr>
              <a:t>serial</a:t>
            </a:r>
            <a:r>
              <a:rPr lang="en-US" sz="1150" dirty="0">
                <a:latin typeface="Consolas"/>
                <a:cs typeface="Consolas"/>
              </a:rPr>
              <a:t> {</a:t>
            </a:r>
          </a:p>
          <a:p>
            <a:pPr marL="0" indent="0">
              <a:buNone/>
            </a:pPr>
            <a:r>
              <a:rPr lang="en-US" sz="1150" dirty="0">
                <a:latin typeface="Consolas"/>
                <a:cs typeface="Consolas"/>
              </a:rPr>
              <a:t>            </a:t>
            </a:r>
            <a:r>
              <a:rPr lang="en-US" sz="1150" dirty="0" err="1">
                <a:latin typeface="Consolas"/>
                <a:cs typeface="Consolas"/>
              </a:rPr>
              <a:t>copyToBoundaries</a:t>
            </a:r>
            <a:r>
              <a:rPr lang="en-US" sz="1150" dirty="0">
                <a:latin typeface="Consolas"/>
                <a:cs typeface="Consolas"/>
              </a:rPr>
              <a:t>();</a:t>
            </a:r>
          </a:p>
          <a:p>
            <a:pPr marL="0" indent="0">
              <a:buNone/>
            </a:pPr>
            <a:r>
              <a:rPr lang="en-US" sz="1150" dirty="0">
                <a:latin typeface="Consolas"/>
                <a:cs typeface="Consolas"/>
              </a:rPr>
              <a:t>            </a:t>
            </a:r>
            <a:r>
              <a:rPr lang="en-US" sz="1150" b="1" dirty="0">
                <a:latin typeface="Consolas"/>
                <a:cs typeface="Consolas"/>
              </a:rPr>
              <a:t>int</a:t>
            </a:r>
            <a:r>
              <a:rPr lang="en-US" sz="1150" dirty="0">
                <a:latin typeface="Consolas"/>
                <a:cs typeface="Consolas"/>
              </a:rPr>
              <a:t> x = </a:t>
            </a:r>
            <a:r>
              <a:rPr lang="en-US" sz="1150" dirty="0" err="1">
                <a:latin typeface="Consolas"/>
                <a:cs typeface="Consolas"/>
              </a:rPr>
              <a:t>thisIndex.x</a:t>
            </a:r>
            <a:r>
              <a:rPr lang="en-US" sz="1150" dirty="0">
                <a:latin typeface="Consolas"/>
                <a:cs typeface="Consolas"/>
              </a:rPr>
              <a:t>, y = </a:t>
            </a:r>
            <a:r>
              <a:rPr lang="en-US" sz="1150" dirty="0" err="1">
                <a:latin typeface="Consolas"/>
                <a:cs typeface="Consolas"/>
              </a:rPr>
              <a:t>thisIndex.y</a:t>
            </a:r>
            <a:r>
              <a:rPr lang="en-US" sz="1150" dirty="0">
                <a:latin typeface="Consolas"/>
                <a:cs typeface="Consolas"/>
              </a:rPr>
              <a:t>;</a:t>
            </a:r>
          </a:p>
          <a:p>
            <a:pPr marL="0" indent="0">
              <a:buNone/>
            </a:pPr>
            <a:r>
              <a:rPr lang="en-US" sz="1150" dirty="0">
                <a:latin typeface="Consolas"/>
                <a:cs typeface="Consolas"/>
              </a:rPr>
              <a:t>            </a:t>
            </a:r>
            <a:r>
              <a:rPr lang="en-US" sz="1150" b="1" dirty="0">
                <a:latin typeface="Consolas"/>
                <a:cs typeface="Consolas"/>
              </a:rPr>
              <a:t>int</a:t>
            </a:r>
            <a:r>
              <a:rPr lang="en-US" sz="1150" dirty="0">
                <a:latin typeface="Consolas"/>
                <a:cs typeface="Consolas"/>
              </a:rPr>
              <a:t> </a:t>
            </a:r>
            <a:r>
              <a:rPr lang="en-US" sz="1150" dirty="0" err="1">
                <a:latin typeface="Consolas"/>
                <a:cs typeface="Consolas"/>
              </a:rPr>
              <a:t>bdX</a:t>
            </a:r>
            <a:r>
              <a:rPr lang="en-US" sz="1150" dirty="0">
                <a:latin typeface="Consolas"/>
                <a:cs typeface="Consolas"/>
              </a:rPr>
              <a:t> = </a:t>
            </a:r>
            <a:r>
              <a:rPr lang="en-US" sz="1150" dirty="0" err="1">
                <a:latin typeface="Consolas"/>
                <a:cs typeface="Consolas"/>
              </a:rPr>
              <a:t>blockDimX</a:t>
            </a:r>
            <a:r>
              <a:rPr lang="en-US" sz="1150" dirty="0">
                <a:latin typeface="Consolas"/>
                <a:cs typeface="Consolas"/>
              </a:rPr>
              <a:t>, </a:t>
            </a:r>
            <a:r>
              <a:rPr lang="en-US" sz="1150" dirty="0" err="1">
                <a:latin typeface="Consolas"/>
                <a:cs typeface="Consolas"/>
              </a:rPr>
              <a:t>bdY</a:t>
            </a:r>
            <a:r>
              <a:rPr lang="en-US" sz="1150" dirty="0">
                <a:latin typeface="Consolas"/>
                <a:cs typeface="Consolas"/>
              </a:rPr>
              <a:t> = </a:t>
            </a:r>
            <a:r>
              <a:rPr lang="en-US" sz="1150" dirty="0" err="1">
                <a:latin typeface="Consolas"/>
                <a:cs typeface="Consolas"/>
              </a:rPr>
              <a:t>blockDimY</a:t>
            </a:r>
            <a:r>
              <a:rPr lang="en-US" sz="1150" dirty="0">
                <a:latin typeface="Consolas"/>
                <a:cs typeface="Consolas"/>
              </a:rPr>
              <a:t>; </a:t>
            </a:r>
          </a:p>
          <a:p>
            <a:pPr marL="0" indent="0">
              <a:buNone/>
            </a:pPr>
            <a:r>
              <a:rPr lang="en-US" sz="1150" dirty="0">
                <a:latin typeface="Consolas"/>
                <a:cs typeface="Consolas"/>
              </a:rPr>
              <a:t>            </a:t>
            </a:r>
            <a:r>
              <a:rPr lang="en-US" sz="1150" dirty="0" err="1">
                <a:latin typeface="Consolas"/>
                <a:cs typeface="Consolas"/>
              </a:rPr>
              <a:t>thisProxy</a:t>
            </a:r>
            <a:r>
              <a:rPr lang="en-US" sz="1150" dirty="0">
                <a:latin typeface="Consolas"/>
                <a:cs typeface="Consolas"/>
              </a:rPr>
              <a:t>(</a:t>
            </a:r>
            <a:r>
              <a:rPr lang="en-US" sz="1150" dirty="0" err="1">
                <a:latin typeface="Consolas"/>
                <a:cs typeface="Consolas"/>
              </a:rPr>
              <a:t>wrapX</a:t>
            </a:r>
            <a:r>
              <a:rPr lang="en-US" sz="1150" dirty="0">
                <a:latin typeface="Consolas"/>
                <a:cs typeface="Consolas"/>
              </a:rPr>
              <a:t>(x−1),y).</a:t>
            </a:r>
            <a:r>
              <a:rPr lang="en-US" sz="1150" dirty="0" err="1">
                <a:latin typeface="Consolas"/>
                <a:cs typeface="Consolas"/>
              </a:rPr>
              <a:t>updateGhosts</a:t>
            </a:r>
            <a:r>
              <a:rPr lang="en-US" sz="1150" dirty="0">
                <a:latin typeface="Consolas"/>
                <a:cs typeface="Consolas"/>
              </a:rPr>
              <a:t>(</a:t>
            </a:r>
            <a:r>
              <a:rPr lang="en-US" sz="1150" dirty="0" err="1">
                <a:latin typeface="Consolas"/>
                <a:cs typeface="Consolas"/>
              </a:rPr>
              <a:t>iter</a:t>
            </a:r>
            <a:r>
              <a:rPr lang="en-US" sz="1150" dirty="0">
                <a:latin typeface="Consolas"/>
                <a:cs typeface="Consolas"/>
              </a:rPr>
              <a:t>, RIGHT, </a:t>
            </a:r>
            <a:r>
              <a:rPr lang="en-US" sz="1150" dirty="0" err="1">
                <a:latin typeface="Consolas"/>
                <a:cs typeface="Consolas"/>
              </a:rPr>
              <a:t>bdY</a:t>
            </a:r>
            <a:r>
              <a:rPr lang="en-US" sz="1150" dirty="0">
                <a:latin typeface="Consolas"/>
                <a:cs typeface="Consolas"/>
              </a:rPr>
              <a:t>, </a:t>
            </a:r>
            <a:r>
              <a:rPr lang="en-US" sz="1150" dirty="0" err="1">
                <a:latin typeface="Consolas"/>
                <a:cs typeface="Consolas"/>
              </a:rPr>
              <a:t>rightGhost</a:t>
            </a:r>
            <a:r>
              <a:rPr lang="en-US" sz="1150" dirty="0">
                <a:latin typeface="Consolas"/>
                <a:cs typeface="Consolas"/>
              </a:rPr>
              <a:t>); </a:t>
            </a:r>
          </a:p>
          <a:p>
            <a:pPr marL="0" indent="0">
              <a:buNone/>
            </a:pPr>
            <a:r>
              <a:rPr lang="en-US" sz="1150" dirty="0">
                <a:latin typeface="Consolas"/>
                <a:cs typeface="Consolas"/>
              </a:rPr>
              <a:t>            </a:t>
            </a:r>
            <a:r>
              <a:rPr lang="en-US" sz="1150" dirty="0" err="1">
                <a:latin typeface="Consolas"/>
                <a:cs typeface="Consolas"/>
              </a:rPr>
              <a:t>thisProxy</a:t>
            </a:r>
            <a:r>
              <a:rPr lang="en-US" sz="1150" dirty="0">
                <a:latin typeface="Consolas"/>
                <a:cs typeface="Consolas"/>
              </a:rPr>
              <a:t>(</a:t>
            </a:r>
            <a:r>
              <a:rPr lang="en-US" sz="1150" dirty="0" err="1">
                <a:latin typeface="Consolas"/>
                <a:cs typeface="Consolas"/>
              </a:rPr>
              <a:t>wrapX</a:t>
            </a:r>
            <a:r>
              <a:rPr lang="en-US" sz="1150" dirty="0">
                <a:latin typeface="Consolas"/>
                <a:cs typeface="Consolas"/>
              </a:rPr>
              <a:t>(x+1),y).</a:t>
            </a:r>
            <a:r>
              <a:rPr lang="en-US" sz="1150" dirty="0" err="1">
                <a:latin typeface="Consolas"/>
                <a:cs typeface="Consolas"/>
              </a:rPr>
              <a:t>updateGhosts</a:t>
            </a:r>
            <a:r>
              <a:rPr lang="en-US" sz="1150" dirty="0">
                <a:latin typeface="Consolas"/>
                <a:cs typeface="Consolas"/>
              </a:rPr>
              <a:t>(</a:t>
            </a:r>
            <a:r>
              <a:rPr lang="en-US" sz="1150" dirty="0" err="1">
                <a:latin typeface="Consolas"/>
                <a:cs typeface="Consolas"/>
              </a:rPr>
              <a:t>iter</a:t>
            </a:r>
            <a:r>
              <a:rPr lang="en-US" sz="1150" dirty="0">
                <a:latin typeface="Consolas"/>
                <a:cs typeface="Consolas"/>
              </a:rPr>
              <a:t>, LEFT, </a:t>
            </a:r>
            <a:r>
              <a:rPr lang="en-US" sz="1150" dirty="0" err="1">
                <a:latin typeface="Consolas"/>
                <a:cs typeface="Consolas"/>
              </a:rPr>
              <a:t>bdY</a:t>
            </a:r>
            <a:r>
              <a:rPr lang="en-US" sz="1150" dirty="0">
                <a:latin typeface="Consolas"/>
                <a:cs typeface="Consolas"/>
              </a:rPr>
              <a:t>, </a:t>
            </a:r>
            <a:r>
              <a:rPr lang="en-US" sz="1150" dirty="0" err="1">
                <a:latin typeface="Consolas"/>
                <a:cs typeface="Consolas"/>
              </a:rPr>
              <a:t>leftGhost</a:t>
            </a:r>
            <a:r>
              <a:rPr lang="en-US" sz="1150" dirty="0">
                <a:latin typeface="Consolas"/>
                <a:cs typeface="Consolas"/>
              </a:rPr>
              <a:t>); </a:t>
            </a:r>
          </a:p>
          <a:p>
            <a:pPr marL="0" indent="0">
              <a:buNone/>
            </a:pPr>
            <a:r>
              <a:rPr lang="en-US" sz="1150" dirty="0">
                <a:latin typeface="Consolas"/>
                <a:cs typeface="Consolas"/>
              </a:rPr>
              <a:t>            </a:t>
            </a:r>
            <a:r>
              <a:rPr lang="en-US" sz="1150" dirty="0" err="1">
                <a:latin typeface="Consolas"/>
                <a:cs typeface="Consolas"/>
              </a:rPr>
              <a:t>thisProxy</a:t>
            </a:r>
            <a:r>
              <a:rPr lang="en-US" sz="1150" dirty="0">
                <a:latin typeface="Consolas"/>
                <a:cs typeface="Consolas"/>
              </a:rPr>
              <a:t>(</a:t>
            </a:r>
            <a:r>
              <a:rPr lang="en-US" sz="1150" dirty="0" err="1">
                <a:latin typeface="Consolas"/>
                <a:cs typeface="Consolas"/>
              </a:rPr>
              <a:t>x,wrapY</a:t>
            </a:r>
            <a:r>
              <a:rPr lang="en-US" sz="1150" dirty="0">
                <a:latin typeface="Consolas"/>
                <a:cs typeface="Consolas"/>
              </a:rPr>
              <a:t>(y−1)).</a:t>
            </a:r>
            <a:r>
              <a:rPr lang="en-US" sz="1150" dirty="0" err="1">
                <a:latin typeface="Consolas"/>
                <a:cs typeface="Consolas"/>
              </a:rPr>
              <a:t>updateGhosts</a:t>
            </a:r>
            <a:r>
              <a:rPr lang="en-US" sz="1150" dirty="0">
                <a:latin typeface="Consolas"/>
                <a:cs typeface="Consolas"/>
              </a:rPr>
              <a:t>(</a:t>
            </a:r>
            <a:r>
              <a:rPr lang="en-US" sz="1150" dirty="0" err="1">
                <a:latin typeface="Consolas"/>
                <a:cs typeface="Consolas"/>
              </a:rPr>
              <a:t>iter</a:t>
            </a:r>
            <a:r>
              <a:rPr lang="en-US" sz="1150" dirty="0">
                <a:latin typeface="Consolas"/>
                <a:cs typeface="Consolas"/>
              </a:rPr>
              <a:t>, TOP, </a:t>
            </a:r>
            <a:r>
              <a:rPr lang="en-US" sz="1150" dirty="0" err="1">
                <a:latin typeface="Consolas"/>
                <a:cs typeface="Consolas"/>
              </a:rPr>
              <a:t>bdX</a:t>
            </a:r>
            <a:r>
              <a:rPr lang="en-US" sz="1150" dirty="0">
                <a:latin typeface="Consolas"/>
                <a:cs typeface="Consolas"/>
              </a:rPr>
              <a:t>, </a:t>
            </a:r>
            <a:r>
              <a:rPr lang="en-US" sz="1150" dirty="0" err="1">
                <a:latin typeface="Consolas"/>
                <a:cs typeface="Consolas"/>
              </a:rPr>
              <a:t>topGhost</a:t>
            </a:r>
            <a:r>
              <a:rPr lang="en-US" sz="1150" dirty="0">
                <a:latin typeface="Consolas"/>
                <a:cs typeface="Consolas"/>
              </a:rPr>
              <a:t>); </a:t>
            </a:r>
          </a:p>
          <a:p>
            <a:pPr marL="0" indent="0">
              <a:buNone/>
            </a:pPr>
            <a:r>
              <a:rPr lang="en-US" sz="1150" dirty="0">
                <a:latin typeface="Consolas"/>
                <a:cs typeface="Consolas"/>
              </a:rPr>
              <a:t>            </a:t>
            </a:r>
            <a:r>
              <a:rPr lang="en-US" sz="1150" dirty="0" err="1">
                <a:latin typeface="Consolas"/>
                <a:cs typeface="Consolas"/>
              </a:rPr>
              <a:t>thisProxy</a:t>
            </a:r>
            <a:r>
              <a:rPr lang="en-US" sz="1150" dirty="0">
                <a:latin typeface="Consolas"/>
                <a:cs typeface="Consolas"/>
              </a:rPr>
              <a:t>(</a:t>
            </a:r>
            <a:r>
              <a:rPr lang="en-US" sz="1150" dirty="0" err="1">
                <a:latin typeface="Consolas"/>
                <a:cs typeface="Consolas"/>
              </a:rPr>
              <a:t>x,wrapY</a:t>
            </a:r>
            <a:r>
              <a:rPr lang="en-US" sz="1150" dirty="0">
                <a:latin typeface="Consolas"/>
                <a:cs typeface="Consolas"/>
              </a:rPr>
              <a:t>(y+1)).</a:t>
            </a:r>
            <a:r>
              <a:rPr lang="en-US" sz="1150" dirty="0" err="1">
                <a:latin typeface="Consolas"/>
                <a:cs typeface="Consolas"/>
              </a:rPr>
              <a:t>updateGhosts</a:t>
            </a:r>
            <a:r>
              <a:rPr lang="en-US" sz="1150" dirty="0">
                <a:latin typeface="Consolas"/>
                <a:cs typeface="Consolas"/>
              </a:rPr>
              <a:t>(</a:t>
            </a:r>
            <a:r>
              <a:rPr lang="en-US" sz="1150" dirty="0" err="1">
                <a:latin typeface="Consolas"/>
                <a:cs typeface="Consolas"/>
              </a:rPr>
              <a:t>iter</a:t>
            </a:r>
            <a:r>
              <a:rPr lang="en-US" sz="1150" dirty="0">
                <a:latin typeface="Consolas"/>
                <a:cs typeface="Consolas"/>
              </a:rPr>
              <a:t>, BOTTOM, </a:t>
            </a:r>
            <a:r>
              <a:rPr lang="en-US" sz="1150" dirty="0" err="1">
                <a:latin typeface="Consolas"/>
                <a:cs typeface="Consolas"/>
              </a:rPr>
              <a:t>bdX</a:t>
            </a:r>
            <a:r>
              <a:rPr lang="en-US" sz="1150" dirty="0">
                <a:latin typeface="Consolas"/>
                <a:cs typeface="Consolas"/>
              </a:rPr>
              <a:t>, </a:t>
            </a:r>
            <a:r>
              <a:rPr lang="en-US" sz="1150" dirty="0" err="1">
                <a:latin typeface="Consolas"/>
                <a:cs typeface="Consolas"/>
              </a:rPr>
              <a:t>bottomGhost</a:t>
            </a:r>
            <a:r>
              <a:rPr lang="en-US" sz="1150" dirty="0">
                <a:latin typeface="Consolas"/>
                <a:cs typeface="Consolas"/>
              </a:rPr>
              <a:t>); </a:t>
            </a:r>
          </a:p>
          <a:p>
            <a:pPr marL="0" indent="0">
              <a:buNone/>
            </a:pPr>
            <a:r>
              <a:rPr lang="en-US" sz="1150" dirty="0">
                <a:latin typeface="Consolas"/>
                <a:cs typeface="Consolas"/>
              </a:rPr>
              <a:t>            </a:t>
            </a:r>
            <a:r>
              <a:rPr lang="en-US" sz="1150" dirty="0" err="1">
                <a:latin typeface="Consolas"/>
                <a:cs typeface="Consolas"/>
              </a:rPr>
              <a:t>freeBoundaries</a:t>
            </a:r>
            <a:r>
              <a:rPr lang="en-US" sz="1150" dirty="0">
                <a:latin typeface="Consolas"/>
                <a:cs typeface="Consolas"/>
              </a:rPr>
              <a:t>();</a:t>
            </a:r>
          </a:p>
          <a:p>
            <a:pPr marL="0" indent="0">
              <a:buNone/>
            </a:pPr>
            <a:r>
              <a:rPr lang="en-US" sz="1150" dirty="0">
                <a:latin typeface="Consolas"/>
                <a:cs typeface="Consolas"/>
              </a:rPr>
              <a:t>        }</a:t>
            </a:r>
          </a:p>
          <a:p>
            <a:pPr marL="0" indent="0">
              <a:buNone/>
            </a:pPr>
            <a:r>
              <a:rPr lang="en-US" sz="1150" dirty="0">
                <a:latin typeface="Consolas"/>
                <a:cs typeface="Consolas"/>
              </a:rPr>
              <a:t>        </a:t>
            </a:r>
            <a:r>
              <a:rPr lang="en-US" sz="1150" b="1" dirty="0">
                <a:latin typeface="Consolas"/>
                <a:cs typeface="Consolas"/>
              </a:rPr>
              <a:t>for</a:t>
            </a:r>
            <a:r>
              <a:rPr lang="en-US" sz="1150" dirty="0">
                <a:latin typeface="Consolas"/>
                <a:cs typeface="Consolas"/>
              </a:rPr>
              <a:t> (</a:t>
            </a:r>
            <a:r>
              <a:rPr lang="en-US" sz="1150" dirty="0" err="1">
                <a:latin typeface="Consolas"/>
                <a:cs typeface="Consolas"/>
              </a:rPr>
              <a:t>remoteCount</a:t>
            </a:r>
            <a:r>
              <a:rPr lang="en-US" sz="1150" dirty="0">
                <a:latin typeface="Consolas"/>
                <a:cs typeface="Consolas"/>
              </a:rPr>
              <a:t> = 0; </a:t>
            </a:r>
            <a:r>
              <a:rPr lang="en-US" sz="1150" dirty="0" err="1">
                <a:latin typeface="Consolas"/>
                <a:cs typeface="Consolas"/>
              </a:rPr>
              <a:t>remoteCount</a:t>
            </a:r>
            <a:r>
              <a:rPr lang="en-US" sz="1150" dirty="0">
                <a:latin typeface="Consolas"/>
                <a:cs typeface="Consolas"/>
              </a:rPr>
              <a:t> &lt; 4; </a:t>
            </a:r>
            <a:r>
              <a:rPr lang="en-US" sz="1150" dirty="0" err="1">
                <a:latin typeface="Consolas"/>
                <a:cs typeface="Consolas"/>
              </a:rPr>
              <a:t>remoteCount</a:t>
            </a:r>
            <a:r>
              <a:rPr lang="en-US" sz="1150" dirty="0">
                <a:latin typeface="Consolas"/>
                <a:cs typeface="Consolas"/>
              </a:rPr>
              <a:t>++)</a:t>
            </a:r>
          </a:p>
          <a:p>
            <a:pPr marL="0" indent="0">
              <a:buNone/>
            </a:pPr>
            <a:r>
              <a:rPr lang="en-US" sz="1150" dirty="0">
                <a:latin typeface="Consolas"/>
                <a:cs typeface="Consolas"/>
              </a:rPr>
              <a:t>            </a:t>
            </a:r>
            <a:r>
              <a:rPr lang="en-US" sz="1150" b="1" dirty="0">
                <a:latin typeface="Consolas"/>
                <a:cs typeface="Consolas"/>
              </a:rPr>
              <a:t>when</a:t>
            </a:r>
            <a:r>
              <a:rPr lang="en-US" sz="1150" dirty="0">
                <a:latin typeface="Consolas"/>
                <a:cs typeface="Consolas"/>
              </a:rPr>
              <a:t> </a:t>
            </a:r>
            <a:r>
              <a:rPr lang="en-US" sz="1150" dirty="0" err="1">
                <a:latin typeface="Consolas"/>
                <a:cs typeface="Consolas"/>
              </a:rPr>
              <a:t>updateGhosts</a:t>
            </a:r>
            <a:r>
              <a:rPr lang="en-US" sz="1150" dirty="0">
                <a:latin typeface="Consolas"/>
                <a:cs typeface="Consolas"/>
              </a:rPr>
              <a:t>[</a:t>
            </a:r>
            <a:r>
              <a:rPr lang="en-US" sz="1150" dirty="0" err="1">
                <a:latin typeface="Consolas"/>
                <a:cs typeface="Consolas"/>
              </a:rPr>
              <a:t>iter</a:t>
            </a:r>
            <a:r>
              <a:rPr lang="en-US" sz="1150" dirty="0">
                <a:latin typeface="Consolas"/>
                <a:cs typeface="Consolas"/>
              </a:rPr>
              <a:t>](</a:t>
            </a:r>
            <a:r>
              <a:rPr lang="en-US" sz="1150" b="1" dirty="0">
                <a:latin typeface="Consolas"/>
                <a:cs typeface="Consolas"/>
              </a:rPr>
              <a:t>int </a:t>
            </a:r>
            <a:r>
              <a:rPr lang="en-US" sz="1150" dirty="0">
                <a:latin typeface="Consolas"/>
                <a:cs typeface="Consolas"/>
              </a:rPr>
              <a:t>ref, </a:t>
            </a:r>
            <a:r>
              <a:rPr lang="en-US" sz="1150" b="1" dirty="0">
                <a:latin typeface="Consolas"/>
                <a:cs typeface="Consolas"/>
              </a:rPr>
              <a:t>int</a:t>
            </a:r>
            <a:r>
              <a:rPr lang="en-US" sz="1150" dirty="0">
                <a:latin typeface="Consolas"/>
                <a:cs typeface="Consolas"/>
              </a:rPr>
              <a:t> </a:t>
            </a:r>
            <a:r>
              <a:rPr lang="en-US" sz="1150" dirty="0" err="1">
                <a:latin typeface="Consolas"/>
                <a:cs typeface="Consolas"/>
              </a:rPr>
              <a:t>dir</a:t>
            </a:r>
            <a:r>
              <a:rPr lang="en-US" sz="1150" dirty="0">
                <a:latin typeface="Consolas"/>
                <a:cs typeface="Consolas"/>
              </a:rPr>
              <a:t>, </a:t>
            </a:r>
            <a:r>
              <a:rPr lang="en-US" sz="1150" b="1" dirty="0">
                <a:latin typeface="Consolas"/>
                <a:cs typeface="Consolas"/>
              </a:rPr>
              <a:t>int</a:t>
            </a:r>
            <a:r>
              <a:rPr lang="en-US" sz="1150" dirty="0">
                <a:latin typeface="Consolas"/>
                <a:cs typeface="Consolas"/>
              </a:rPr>
              <a:t> w, </a:t>
            </a:r>
            <a:r>
              <a:rPr lang="en-US" sz="1150" b="1" dirty="0">
                <a:latin typeface="Consolas"/>
                <a:cs typeface="Consolas"/>
              </a:rPr>
              <a:t>double</a:t>
            </a:r>
            <a:r>
              <a:rPr lang="en-US" sz="1150" dirty="0">
                <a:latin typeface="Consolas"/>
                <a:cs typeface="Consolas"/>
              </a:rPr>
              <a:t> </a:t>
            </a:r>
            <a:r>
              <a:rPr lang="en-US" sz="1150" dirty="0" err="1">
                <a:latin typeface="Consolas"/>
                <a:cs typeface="Consolas"/>
              </a:rPr>
              <a:t>buf</a:t>
            </a:r>
            <a:r>
              <a:rPr lang="en-US" sz="1150" dirty="0">
                <a:latin typeface="Consolas"/>
                <a:cs typeface="Consolas"/>
              </a:rPr>
              <a:t>[w]) </a:t>
            </a:r>
            <a:r>
              <a:rPr lang="en-US" sz="1150" b="1" dirty="0">
                <a:latin typeface="Consolas"/>
                <a:cs typeface="Consolas"/>
              </a:rPr>
              <a:t>serial</a:t>
            </a:r>
            <a:r>
              <a:rPr lang="en-US" sz="1150" dirty="0">
                <a:latin typeface="Consolas"/>
                <a:cs typeface="Consolas"/>
              </a:rPr>
              <a:t> {</a:t>
            </a:r>
          </a:p>
          <a:p>
            <a:pPr marL="0" indent="0">
              <a:buNone/>
            </a:pPr>
            <a:r>
              <a:rPr lang="en-US" sz="1150" dirty="0">
                <a:latin typeface="Consolas"/>
                <a:cs typeface="Consolas"/>
              </a:rPr>
              <a:t>                </a:t>
            </a:r>
            <a:r>
              <a:rPr lang="en-US" sz="1150" dirty="0" err="1">
                <a:latin typeface="Consolas"/>
                <a:cs typeface="Consolas"/>
              </a:rPr>
              <a:t>updateBoundary</a:t>
            </a:r>
            <a:r>
              <a:rPr lang="en-US" sz="1150" dirty="0">
                <a:latin typeface="Consolas"/>
                <a:cs typeface="Consolas"/>
              </a:rPr>
              <a:t>(</a:t>
            </a:r>
            <a:r>
              <a:rPr lang="en-US" sz="1150" dirty="0" err="1">
                <a:latin typeface="Consolas"/>
                <a:cs typeface="Consolas"/>
              </a:rPr>
              <a:t>dir</a:t>
            </a:r>
            <a:r>
              <a:rPr lang="en-US" sz="1150" dirty="0">
                <a:latin typeface="Consolas"/>
                <a:cs typeface="Consolas"/>
              </a:rPr>
              <a:t>, w, </a:t>
            </a:r>
            <a:r>
              <a:rPr lang="en-US" sz="1150" dirty="0" err="1">
                <a:latin typeface="Consolas"/>
                <a:cs typeface="Consolas"/>
              </a:rPr>
              <a:t>buf</a:t>
            </a:r>
            <a:r>
              <a:rPr lang="en-US" sz="1150" dirty="0">
                <a:latin typeface="Consolas"/>
                <a:cs typeface="Consolas"/>
              </a:rPr>
              <a:t>);</a:t>
            </a:r>
          </a:p>
          <a:p>
            <a:pPr marL="0" indent="0">
              <a:buNone/>
            </a:pPr>
            <a:r>
              <a:rPr lang="en-US" sz="1150" dirty="0">
                <a:latin typeface="Consolas"/>
                <a:cs typeface="Consolas"/>
              </a:rPr>
              <a:t>            }</a:t>
            </a:r>
          </a:p>
          <a:p>
            <a:pPr marL="0" indent="0">
              <a:buNone/>
            </a:pPr>
            <a:r>
              <a:rPr lang="en-US" sz="1150" dirty="0">
                <a:latin typeface="Consolas"/>
                <a:cs typeface="Consolas"/>
              </a:rPr>
              <a:t>        </a:t>
            </a:r>
            <a:r>
              <a:rPr lang="en-US" sz="1150" b="1" dirty="0">
                <a:latin typeface="Consolas"/>
                <a:cs typeface="Consolas"/>
              </a:rPr>
              <a:t>serial</a:t>
            </a:r>
            <a:r>
              <a:rPr lang="en-US" sz="1150" dirty="0">
                <a:latin typeface="Consolas"/>
                <a:cs typeface="Consolas"/>
              </a:rPr>
              <a:t> {</a:t>
            </a:r>
          </a:p>
          <a:p>
            <a:pPr marL="0" indent="0">
              <a:buNone/>
            </a:pPr>
            <a:r>
              <a:rPr lang="en-US" sz="1150" dirty="0">
                <a:latin typeface="Consolas"/>
                <a:cs typeface="Consolas"/>
              </a:rPr>
              <a:t>            </a:t>
            </a:r>
            <a:r>
              <a:rPr lang="en-US" sz="1150" b="1" dirty="0">
                <a:latin typeface="Consolas"/>
                <a:cs typeface="Consolas"/>
              </a:rPr>
              <a:t>double</a:t>
            </a:r>
            <a:r>
              <a:rPr lang="en-US" sz="1150" dirty="0">
                <a:latin typeface="Consolas"/>
                <a:cs typeface="Consolas"/>
              </a:rPr>
              <a:t> error = </a:t>
            </a:r>
            <a:r>
              <a:rPr lang="en-US" sz="1150" dirty="0" err="1">
                <a:latin typeface="Consolas"/>
                <a:cs typeface="Consolas"/>
              </a:rPr>
              <a:t>computeKernel</a:t>
            </a:r>
            <a:r>
              <a:rPr lang="en-US" sz="1150" dirty="0">
                <a:latin typeface="Consolas"/>
                <a:cs typeface="Consolas"/>
              </a:rPr>
              <a:t>();</a:t>
            </a:r>
          </a:p>
          <a:p>
            <a:pPr marL="0" indent="0">
              <a:buNone/>
            </a:pPr>
            <a:r>
              <a:rPr lang="en-US" sz="1150" dirty="0">
                <a:latin typeface="Consolas"/>
                <a:cs typeface="Consolas"/>
              </a:rPr>
              <a:t>            </a:t>
            </a:r>
            <a:r>
              <a:rPr lang="en-US" sz="1150" b="1" dirty="0">
                <a:latin typeface="Consolas"/>
                <a:cs typeface="Consolas"/>
              </a:rPr>
              <a:t>int</a:t>
            </a:r>
            <a:r>
              <a:rPr lang="en-US" sz="1150" dirty="0">
                <a:latin typeface="Consolas"/>
                <a:cs typeface="Consolas"/>
              </a:rPr>
              <a:t> conv = error &lt; DELTA;</a:t>
            </a:r>
          </a:p>
          <a:p>
            <a:pPr marL="0" indent="0">
              <a:buNone/>
            </a:pPr>
            <a:r>
              <a:rPr lang="en-US" sz="1150" dirty="0">
                <a:latin typeface="Consolas"/>
                <a:cs typeface="Consolas"/>
              </a:rPr>
              <a:t>            </a:t>
            </a:r>
            <a:r>
              <a:rPr lang="en-US" sz="1150" b="1" dirty="0">
                <a:solidFill>
                  <a:srgbClr val="FF0000"/>
                </a:solidFill>
                <a:latin typeface="Consolas"/>
                <a:cs typeface="Consolas"/>
              </a:rPr>
              <a:t>if</a:t>
            </a:r>
            <a:r>
              <a:rPr lang="en-US" sz="1150" dirty="0">
                <a:solidFill>
                  <a:srgbClr val="FF0000"/>
                </a:solidFill>
                <a:latin typeface="Consolas"/>
                <a:cs typeface="Consolas"/>
              </a:rPr>
              <a:t> (</a:t>
            </a:r>
            <a:r>
              <a:rPr lang="en-US" sz="1150" dirty="0" err="1">
                <a:solidFill>
                  <a:srgbClr val="FF0000"/>
                </a:solidFill>
                <a:latin typeface="Consolas"/>
                <a:cs typeface="Consolas"/>
              </a:rPr>
              <a:t>iter</a:t>
            </a:r>
            <a:r>
              <a:rPr lang="en-US" sz="1150" dirty="0">
                <a:solidFill>
                  <a:srgbClr val="FF0000"/>
                </a:solidFill>
                <a:latin typeface="Consolas"/>
                <a:cs typeface="Consolas"/>
              </a:rPr>
              <a:t> % 5 == 1)</a:t>
            </a:r>
          </a:p>
          <a:p>
            <a:pPr marL="0" indent="0">
              <a:buNone/>
            </a:pPr>
            <a:r>
              <a:rPr lang="en-US" sz="1150" dirty="0">
                <a:latin typeface="Consolas"/>
                <a:cs typeface="Consolas"/>
              </a:rPr>
              <a:t>              contribute(</a:t>
            </a:r>
            <a:r>
              <a:rPr lang="en-US" sz="1150" b="1" dirty="0" err="1">
                <a:latin typeface="Consolas"/>
                <a:cs typeface="Consolas"/>
              </a:rPr>
              <a:t>sizeof</a:t>
            </a:r>
            <a:r>
              <a:rPr lang="en-US" sz="1150" dirty="0">
                <a:latin typeface="Consolas"/>
                <a:cs typeface="Consolas"/>
              </a:rPr>
              <a:t>(</a:t>
            </a:r>
            <a:r>
              <a:rPr lang="en-US" sz="1150" b="1" dirty="0">
                <a:latin typeface="Consolas"/>
                <a:cs typeface="Consolas"/>
              </a:rPr>
              <a:t>int</a:t>
            </a:r>
            <a:r>
              <a:rPr lang="en-US" sz="1150" dirty="0">
                <a:latin typeface="Consolas"/>
                <a:cs typeface="Consolas"/>
              </a:rPr>
              <a:t>), &amp;conv, </a:t>
            </a:r>
            <a:r>
              <a:rPr lang="en-US" sz="1150" dirty="0" err="1">
                <a:latin typeface="Consolas"/>
                <a:cs typeface="Consolas"/>
              </a:rPr>
              <a:t>CkReduction</a:t>
            </a:r>
            <a:r>
              <a:rPr lang="en-US" sz="1150" dirty="0">
                <a:latin typeface="Consolas"/>
                <a:cs typeface="Consolas"/>
              </a:rPr>
              <a:t>::</a:t>
            </a:r>
            <a:r>
              <a:rPr lang="en-US" sz="1150" dirty="0" err="1">
                <a:latin typeface="Consolas"/>
                <a:cs typeface="Consolas"/>
              </a:rPr>
              <a:t>logical_and</a:t>
            </a:r>
            <a:r>
              <a:rPr lang="en-US" sz="1150" dirty="0">
                <a:latin typeface="Consolas"/>
                <a:cs typeface="Consolas"/>
              </a:rPr>
              <a:t>, </a:t>
            </a:r>
            <a:r>
              <a:rPr lang="en-US" sz="1150" dirty="0" err="1">
                <a:latin typeface="Consolas"/>
                <a:cs typeface="Consolas"/>
              </a:rPr>
              <a:t>CkCallback</a:t>
            </a:r>
            <a:r>
              <a:rPr lang="en-US" sz="1150" dirty="0">
                <a:latin typeface="Consolas"/>
                <a:cs typeface="Consolas"/>
              </a:rPr>
              <a:t>(</a:t>
            </a:r>
            <a:r>
              <a:rPr lang="en-US" sz="1150" dirty="0" err="1">
                <a:latin typeface="Consolas"/>
                <a:cs typeface="Consolas"/>
              </a:rPr>
              <a:t>CkReductionTarget</a:t>
            </a:r>
            <a:r>
              <a:rPr lang="en-US" sz="1150" dirty="0">
                <a:latin typeface="Consolas"/>
                <a:cs typeface="Consolas"/>
              </a:rPr>
              <a:t>(Jacobi, </a:t>
            </a:r>
          </a:p>
          <a:p>
            <a:pPr marL="0" indent="0">
              <a:buNone/>
            </a:pPr>
            <a:r>
              <a:rPr lang="en-US" sz="1150" dirty="0">
                <a:latin typeface="Consolas"/>
                <a:cs typeface="Consolas"/>
              </a:rPr>
              <a:t>                             </a:t>
            </a:r>
            <a:r>
              <a:rPr lang="en-US" sz="1150" dirty="0" err="1">
                <a:latin typeface="Consolas"/>
                <a:cs typeface="Consolas"/>
              </a:rPr>
              <a:t>checkConverged</a:t>
            </a:r>
            <a:r>
              <a:rPr lang="en-US" sz="1150" dirty="0">
                <a:latin typeface="Consolas"/>
                <a:cs typeface="Consolas"/>
              </a:rPr>
              <a:t>), </a:t>
            </a:r>
            <a:r>
              <a:rPr lang="en-US" sz="1150" dirty="0" err="1">
                <a:latin typeface="Consolas"/>
                <a:cs typeface="Consolas"/>
              </a:rPr>
              <a:t>thisProxy</a:t>
            </a:r>
            <a:r>
              <a:rPr lang="en-US" sz="1150" dirty="0">
                <a:latin typeface="Consolas"/>
                <a:cs typeface="Consolas"/>
              </a:rPr>
              <a:t>));</a:t>
            </a:r>
          </a:p>
          <a:p>
            <a:pPr marL="0" indent="0">
              <a:buNone/>
            </a:pPr>
            <a:r>
              <a:rPr lang="en-US" sz="1150" dirty="0">
                <a:latin typeface="Consolas"/>
                <a:cs typeface="Consolas"/>
              </a:rPr>
              <a:t>        }</a:t>
            </a:r>
          </a:p>
          <a:p>
            <a:pPr marL="0" indent="0">
              <a:buNone/>
            </a:pPr>
            <a:r>
              <a:rPr lang="en-US" sz="1150" dirty="0">
                <a:latin typeface="Consolas"/>
                <a:cs typeface="Consolas"/>
              </a:rPr>
              <a:t>        </a:t>
            </a:r>
            <a:r>
              <a:rPr lang="en-US" sz="1150" b="1" dirty="0">
                <a:solidFill>
                  <a:srgbClr val="FF0000"/>
                </a:solidFill>
                <a:latin typeface="Consolas"/>
                <a:cs typeface="Consolas"/>
              </a:rPr>
              <a:t>if</a:t>
            </a:r>
            <a:r>
              <a:rPr lang="en-US" sz="1150" dirty="0">
                <a:solidFill>
                  <a:srgbClr val="FF0000"/>
                </a:solidFill>
                <a:latin typeface="Consolas"/>
                <a:cs typeface="Consolas"/>
              </a:rPr>
              <a:t> (++</a:t>
            </a:r>
            <a:r>
              <a:rPr lang="en-US" sz="1150" dirty="0" err="1">
                <a:solidFill>
                  <a:srgbClr val="FF0000"/>
                </a:solidFill>
                <a:latin typeface="Consolas"/>
                <a:cs typeface="Consolas"/>
              </a:rPr>
              <a:t>iter</a:t>
            </a:r>
            <a:r>
              <a:rPr lang="en-US" sz="1150" dirty="0">
                <a:solidFill>
                  <a:srgbClr val="FF0000"/>
                </a:solidFill>
                <a:latin typeface="Consolas"/>
                <a:cs typeface="Consolas"/>
              </a:rPr>
              <a:t> % 5 == 0)</a:t>
            </a:r>
          </a:p>
          <a:p>
            <a:pPr marL="0" indent="0">
              <a:buNone/>
            </a:pPr>
            <a:r>
              <a:rPr lang="en-US" sz="1150" dirty="0">
                <a:latin typeface="Consolas"/>
                <a:cs typeface="Consolas"/>
              </a:rPr>
              <a:t>            </a:t>
            </a:r>
            <a:r>
              <a:rPr lang="en-US" sz="1150" b="1" dirty="0">
                <a:latin typeface="Consolas"/>
                <a:cs typeface="Consolas"/>
              </a:rPr>
              <a:t>when</a:t>
            </a:r>
            <a:r>
              <a:rPr lang="en-US" sz="1150" dirty="0">
                <a:latin typeface="Consolas"/>
                <a:cs typeface="Consolas"/>
              </a:rPr>
              <a:t> </a:t>
            </a:r>
            <a:r>
              <a:rPr lang="en-US" sz="1150" dirty="0" err="1">
                <a:latin typeface="Consolas"/>
                <a:cs typeface="Consolas"/>
              </a:rPr>
              <a:t>checkConverged</a:t>
            </a:r>
            <a:r>
              <a:rPr lang="en-US" sz="1150" dirty="0">
                <a:latin typeface="Consolas"/>
                <a:cs typeface="Consolas"/>
              </a:rPr>
              <a:t>(</a:t>
            </a:r>
            <a:r>
              <a:rPr lang="en-US" sz="1150" b="1" dirty="0">
                <a:latin typeface="Consolas"/>
                <a:cs typeface="Consolas"/>
              </a:rPr>
              <a:t>bool </a:t>
            </a:r>
            <a:r>
              <a:rPr lang="en-US" sz="1150" dirty="0">
                <a:latin typeface="Consolas"/>
                <a:cs typeface="Consolas"/>
              </a:rPr>
              <a:t>result)</a:t>
            </a:r>
          </a:p>
          <a:p>
            <a:pPr marL="0" indent="0">
              <a:buNone/>
            </a:pPr>
            <a:r>
              <a:rPr lang="en-US" sz="1150" dirty="0">
                <a:latin typeface="Consolas"/>
                <a:cs typeface="Consolas"/>
              </a:rPr>
              <a:t>                </a:t>
            </a:r>
            <a:r>
              <a:rPr lang="en-US" sz="1150" b="1" dirty="0">
                <a:latin typeface="Consolas"/>
                <a:cs typeface="Consolas"/>
              </a:rPr>
              <a:t>if</a:t>
            </a:r>
            <a:r>
              <a:rPr lang="en-US" sz="1150" dirty="0">
                <a:latin typeface="Consolas"/>
                <a:cs typeface="Consolas"/>
              </a:rPr>
              <a:t> (result) </a:t>
            </a:r>
            <a:r>
              <a:rPr lang="en-US" sz="1150" b="1" dirty="0">
                <a:latin typeface="Consolas"/>
                <a:cs typeface="Consolas"/>
              </a:rPr>
              <a:t>serial</a:t>
            </a:r>
            <a:r>
              <a:rPr lang="en-US" sz="1150" dirty="0">
                <a:latin typeface="Consolas"/>
                <a:cs typeface="Consolas"/>
              </a:rPr>
              <a:t> { </a:t>
            </a:r>
            <a:r>
              <a:rPr lang="en-US" sz="1150" dirty="0" err="1">
                <a:latin typeface="Consolas"/>
                <a:cs typeface="Consolas"/>
              </a:rPr>
              <a:t>mainProxy.done</a:t>
            </a:r>
            <a:r>
              <a:rPr lang="en-US" sz="1150" dirty="0">
                <a:latin typeface="Consolas"/>
                <a:cs typeface="Consolas"/>
              </a:rPr>
              <a:t>(</a:t>
            </a:r>
            <a:r>
              <a:rPr lang="en-US" sz="1150" dirty="0" err="1">
                <a:latin typeface="Consolas"/>
                <a:cs typeface="Consolas"/>
              </a:rPr>
              <a:t>iter</a:t>
            </a:r>
            <a:r>
              <a:rPr lang="en-US" sz="1150" dirty="0">
                <a:latin typeface="Consolas"/>
                <a:cs typeface="Consolas"/>
              </a:rPr>
              <a:t>); converged = true; }</a:t>
            </a:r>
          </a:p>
          <a:p>
            <a:pPr marL="0" indent="0">
              <a:buNone/>
            </a:pPr>
            <a:r>
              <a:rPr lang="en-US" sz="1150" dirty="0">
                <a:latin typeface="Consolas"/>
                <a:cs typeface="Consolas"/>
              </a:rPr>
              <a:t>    }</a:t>
            </a:r>
          </a:p>
          <a:p>
            <a:pPr marL="0" indent="0">
              <a:buNone/>
            </a:pPr>
            <a:r>
              <a:rPr lang="en-US" sz="1150" dirty="0">
                <a:latin typeface="Consolas"/>
                <a:cs typeface="Consolas"/>
              </a:rPr>
              <a:t>};</a:t>
            </a:r>
          </a:p>
        </p:txBody>
      </p:sp>
      <p:sp>
        <p:nvSpPr>
          <p:cNvPr id="7" name="Footer Placeholder 4">
            <a:extLst>
              <a:ext uri="{FF2B5EF4-FFF2-40B4-BE49-F238E27FC236}">
                <a16:creationId xmlns="" xmlns:a16="http://schemas.microsoft.com/office/drawing/2014/main" id="{F4DC01E7-70E2-4D8B-8A9C-1F9159EF7F79}"/>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 xmlns:a16="http://schemas.microsoft.com/office/drawing/2014/main" id="{A7DC8345-EAFD-460C-975B-B02B5353BE26}"/>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solidFill>
                  <a:schemeClr val="bg1">
                    <a:lumMod val="50000"/>
                  </a:schemeClr>
                </a:solidFill>
                <a:latin typeface="Calibri" panose="020F0502020204030204" pitchFamily="34" charset="0"/>
                <a:cs typeface="Calibri" panose="020F0502020204030204" pitchFamily="34" charset="0"/>
              </a:rPr>
              <a:pPr/>
              <a:t>141</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Date Placeholder 3">
            <a:extLst>
              <a:ext uri="{FF2B5EF4-FFF2-40B4-BE49-F238E27FC236}">
                <a16:creationId xmlns="" xmlns:a16="http://schemas.microsoft.com/office/drawing/2014/main" id="{85E6E1B3-49AC-4E79-8700-19AF35D20CA5}"/>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4" name="TextBox 3"/>
          <p:cNvSpPr txBox="1"/>
          <p:nvPr/>
        </p:nvSpPr>
        <p:spPr>
          <a:xfrm>
            <a:off x="2644219" y="6305157"/>
            <a:ext cx="5619159" cy="615553"/>
          </a:xfrm>
          <a:prstGeom prst="rect">
            <a:avLst/>
          </a:prstGeom>
          <a:solidFill>
            <a:schemeClr val="accent4">
              <a:lumMod val="20000"/>
              <a:lumOff val="80000"/>
            </a:schemeClr>
          </a:solidFill>
        </p:spPr>
        <p:txBody>
          <a:bodyPr wrap="square" rtlCol="0">
            <a:spAutoFit/>
          </a:bodyPr>
          <a:lstStyle/>
          <a:p>
            <a:r>
              <a:rPr lang="en-US" dirty="0">
                <a:latin typeface="Consolas"/>
                <a:cs typeface="Consolas"/>
              </a:rPr>
              <a:t> </a:t>
            </a:r>
            <a:r>
              <a:rPr lang="en-US" sz="1600" b="1" dirty="0">
                <a:latin typeface="Consolas"/>
                <a:cs typeface="Consolas"/>
              </a:rPr>
              <a:t>if</a:t>
            </a:r>
            <a:r>
              <a:rPr lang="en-US" sz="1600" dirty="0">
                <a:latin typeface="Consolas"/>
                <a:cs typeface="Consolas"/>
              </a:rPr>
              <a:t> (</a:t>
            </a:r>
            <a:r>
              <a:rPr lang="en-US" sz="1600" dirty="0" err="1">
                <a:latin typeface="Consolas"/>
                <a:cs typeface="Consolas"/>
              </a:rPr>
              <a:t>iter</a:t>
            </a:r>
            <a:r>
              <a:rPr lang="en-US" sz="1600" dirty="0">
                <a:latin typeface="Consolas"/>
                <a:cs typeface="Consolas"/>
              </a:rPr>
              <a:t> % 20 == 0) { </a:t>
            </a:r>
            <a:r>
              <a:rPr lang="en-US" sz="1600" b="1" dirty="0">
                <a:latin typeface="Consolas"/>
                <a:cs typeface="Consolas"/>
              </a:rPr>
              <a:t>serial</a:t>
            </a:r>
            <a:r>
              <a:rPr lang="en-US" sz="1600" dirty="0">
                <a:latin typeface="Consolas"/>
                <a:cs typeface="Consolas"/>
              </a:rPr>
              <a:t> { </a:t>
            </a:r>
            <a:r>
              <a:rPr lang="en-US" sz="1600" b="1" dirty="0" err="1">
                <a:solidFill>
                  <a:srgbClr val="FF0000"/>
                </a:solidFill>
                <a:latin typeface="Consolas"/>
                <a:cs typeface="Consolas"/>
              </a:rPr>
              <a:t>AtSync</a:t>
            </a:r>
            <a:r>
              <a:rPr lang="en-US" sz="1600" b="1" dirty="0">
                <a:solidFill>
                  <a:srgbClr val="FF0000"/>
                </a:solidFill>
                <a:latin typeface="Consolas"/>
                <a:cs typeface="Consolas"/>
              </a:rPr>
              <a:t>()</a:t>
            </a:r>
            <a:r>
              <a:rPr lang="en-US" sz="1600" dirty="0">
                <a:latin typeface="Consolas"/>
                <a:cs typeface="Consolas"/>
              </a:rPr>
              <a:t>; } </a:t>
            </a:r>
          </a:p>
          <a:p>
            <a:r>
              <a:rPr lang="en-US" sz="1600" dirty="0">
                <a:latin typeface="Consolas"/>
                <a:cs typeface="Consolas"/>
              </a:rPr>
              <a:t>		     </a:t>
            </a:r>
            <a:r>
              <a:rPr lang="en-US" sz="1600" b="1" dirty="0">
                <a:latin typeface="Consolas"/>
                <a:cs typeface="Consolas"/>
              </a:rPr>
              <a:t>when</a:t>
            </a:r>
            <a:r>
              <a:rPr lang="en-US" sz="1600" dirty="0">
                <a:latin typeface="Consolas"/>
                <a:cs typeface="Consolas"/>
              </a:rPr>
              <a:t> </a:t>
            </a:r>
            <a:r>
              <a:rPr lang="en-US" sz="1600" b="1" dirty="0" err="1">
                <a:solidFill>
                  <a:srgbClr val="FF0000"/>
                </a:solidFill>
                <a:latin typeface="Consolas"/>
                <a:cs typeface="Consolas"/>
              </a:rPr>
              <a:t>resumeFromSync</a:t>
            </a:r>
            <a:r>
              <a:rPr lang="en-US" sz="1600" b="1" dirty="0">
                <a:solidFill>
                  <a:srgbClr val="FF0000"/>
                </a:solidFill>
                <a:latin typeface="Consolas"/>
                <a:cs typeface="Consolas"/>
              </a:rPr>
              <a:t>()</a:t>
            </a:r>
            <a:r>
              <a:rPr lang="en-US" sz="1600" dirty="0">
                <a:latin typeface="Consolas"/>
                <a:cs typeface="Consolas"/>
              </a:rPr>
              <a:t> {} }</a:t>
            </a:r>
            <a:endParaRPr lang="en-US" sz="1600" dirty="0"/>
          </a:p>
        </p:txBody>
      </p:sp>
      <p:cxnSp>
        <p:nvCxnSpPr>
          <p:cNvPr id="20" name="Straight Arrow Connector 19"/>
          <p:cNvCxnSpPr>
            <a:endCxn id="4" idx="1"/>
          </p:cNvCxnSpPr>
          <p:nvPr/>
        </p:nvCxnSpPr>
        <p:spPr>
          <a:xfrm>
            <a:off x="2417976" y="6305158"/>
            <a:ext cx="226243" cy="30777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737600" y="5450197"/>
            <a:ext cx="2895600" cy="368300"/>
          </a:xfrm>
          <a:prstGeom prst="rect">
            <a:avLst/>
          </a:prstGeom>
          <a:solidFill>
            <a:schemeClr val="accent4">
              <a:lumMod val="20000"/>
              <a:lumOff val="80000"/>
            </a:schemeClr>
          </a:solidFill>
        </p:spPr>
        <p:txBody>
          <a:bodyPr wrap="square" rtlCol="0">
            <a:spAutoFit/>
          </a:bodyPr>
          <a:lstStyle/>
          <a:p>
            <a:r>
              <a:rPr lang="en-US" dirty="0"/>
              <a:t>To add </a:t>
            </a:r>
            <a:r>
              <a:rPr lang="en-US"/>
              <a:t>Load Balancing</a:t>
            </a:r>
          </a:p>
        </p:txBody>
      </p:sp>
    </p:spTree>
    <p:extLst>
      <p:ext uri="{BB962C8B-B14F-4D97-AF65-F5344CB8AC3E}">
        <p14:creationId xmlns:p14="http://schemas.microsoft.com/office/powerpoint/2010/main" val="15258987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6"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strips(downRigh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trips(downRigh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Jacobi:  .ci file (with </a:t>
            </a:r>
            <a:r>
              <a:rPr lang="en-US" b="1" dirty="0"/>
              <a:t>load balancing</a:t>
            </a:r>
            <a:r>
              <a:rPr lang="en-US" dirty="0"/>
              <a:t>)</a:t>
            </a:r>
          </a:p>
        </p:txBody>
      </p:sp>
      <p:sp>
        <p:nvSpPr>
          <p:cNvPr id="3" name="Content Placeholder 2"/>
          <p:cNvSpPr>
            <a:spLocks noGrp="1"/>
          </p:cNvSpPr>
          <p:nvPr>
            <p:ph idx="1"/>
          </p:nvPr>
        </p:nvSpPr>
        <p:spPr>
          <a:xfrm>
            <a:off x="1905101" y="837064"/>
            <a:ext cx="8372077" cy="5882826"/>
          </a:xfrm>
          <a:solidFill>
            <a:schemeClr val="bg1"/>
          </a:solidFill>
          <a:ln>
            <a:solidFill>
              <a:srgbClr val="292934"/>
            </a:solidFill>
          </a:ln>
        </p:spPr>
        <p:txBody>
          <a:bodyPr vert="horz" lIns="91440" tIns="45720" rIns="91440" bIns="45720" rtlCol="0">
            <a:noAutofit/>
          </a:bodyPr>
          <a:lstStyle/>
          <a:p>
            <a:pPr marL="0" indent="0">
              <a:buNone/>
            </a:pPr>
            <a:r>
              <a:rPr lang="en-US" sz="1050" b="1" dirty="0">
                <a:latin typeface="Consolas"/>
                <a:cs typeface="Consolas"/>
              </a:rPr>
              <a:t>entry void </a:t>
            </a:r>
            <a:r>
              <a:rPr lang="en-US" sz="1050" dirty="0">
                <a:latin typeface="Consolas"/>
                <a:cs typeface="Consolas"/>
              </a:rPr>
              <a:t>run() {</a:t>
            </a:r>
          </a:p>
          <a:p>
            <a:pPr marL="0" indent="0">
              <a:buNone/>
            </a:pPr>
            <a:r>
              <a:rPr lang="en-US" sz="1050" dirty="0">
                <a:latin typeface="Consolas"/>
                <a:cs typeface="Consolas"/>
              </a:rPr>
              <a:t>    </a:t>
            </a:r>
            <a:r>
              <a:rPr lang="en-US" sz="1050" b="1" dirty="0">
                <a:latin typeface="Consolas"/>
                <a:cs typeface="Consolas"/>
              </a:rPr>
              <a:t>while</a:t>
            </a:r>
            <a:r>
              <a:rPr lang="en-US" sz="1050" dirty="0">
                <a:latin typeface="Consolas"/>
                <a:cs typeface="Consolas"/>
              </a:rPr>
              <a:t> (!converged) {</a:t>
            </a:r>
          </a:p>
          <a:p>
            <a:pPr marL="0" indent="0">
              <a:buNone/>
            </a:pPr>
            <a:r>
              <a:rPr lang="en-US" sz="1050" dirty="0">
                <a:latin typeface="Consolas"/>
                <a:cs typeface="Consolas"/>
              </a:rPr>
              <a:t>        </a:t>
            </a:r>
            <a:r>
              <a:rPr lang="en-US" sz="1050" b="1" dirty="0">
                <a:latin typeface="Consolas"/>
                <a:cs typeface="Consolas"/>
              </a:rPr>
              <a:t>serial</a:t>
            </a:r>
            <a:r>
              <a:rPr lang="en-US" sz="1050" dirty="0">
                <a:latin typeface="Consolas"/>
                <a:cs typeface="Consolas"/>
              </a:rPr>
              <a:t> {</a:t>
            </a:r>
          </a:p>
          <a:p>
            <a:pPr marL="0" indent="0">
              <a:buNone/>
            </a:pPr>
            <a:r>
              <a:rPr lang="en-US" sz="1050" dirty="0">
                <a:latin typeface="Consolas"/>
                <a:cs typeface="Consolas"/>
              </a:rPr>
              <a:t>            </a:t>
            </a:r>
            <a:r>
              <a:rPr lang="en-US" sz="1050" dirty="0" err="1">
                <a:latin typeface="Consolas"/>
                <a:cs typeface="Consolas"/>
              </a:rPr>
              <a:t>copyToBoundaries</a:t>
            </a:r>
            <a:r>
              <a:rPr lang="en-US" sz="1050" dirty="0">
                <a:latin typeface="Consolas"/>
                <a:cs typeface="Consolas"/>
              </a:rPr>
              <a:t>();</a:t>
            </a:r>
          </a:p>
          <a:p>
            <a:pPr marL="0" indent="0">
              <a:buNone/>
            </a:pPr>
            <a:r>
              <a:rPr lang="en-US" sz="1050" dirty="0">
                <a:latin typeface="Consolas"/>
                <a:cs typeface="Consolas"/>
              </a:rPr>
              <a:t>            </a:t>
            </a:r>
            <a:r>
              <a:rPr lang="en-US" sz="1050" b="1" dirty="0">
                <a:latin typeface="Consolas"/>
                <a:cs typeface="Consolas"/>
              </a:rPr>
              <a:t>int</a:t>
            </a:r>
            <a:r>
              <a:rPr lang="en-US" sz="1050" dirty="0">
                <a:latin typeface="Consolas"/>
                <a:cs typeface="Consolas"/>
              </a:rPr>
              <a:t> x = </a:t>
            </a:r>
            <a:r>
              <a:rPr lang="en-US" sz="1050" dirty="0" err="1">
                <a:latin typeface="Consolas"/>
                <a:cs typeface="Consolas"/>
              </a:rPr>
              <a:t>thisIndex.x</a:t>
            </a:r>
            <a:r>
              <a:rPr lang="en-US" sz="1050" dirty="0">
                <a:latin typeface="Consolas"/>
                <a:cs typeface="Consolas"/>
              </a:rPr>
              <a:t>, y = </a:t>
            </a:r>
            <a:r>
              <a:rPr lang="en-US" sz="1050" dirty="0" err="1">
                <a:latin typeface="Consolas"/>
                <a:cs typeface="Consolas"/>
              </a:rPr>
              <a:t>thisIndex.y</a:t>
            </a:r>
            <a:r>
              <a:rPr lang="en-US" sz="1050" dirty="0">
                <a:latin typeface="Consolas"/>
                <a:cs typeface="Consolas"/>
              </a:rPr>
              <a:t>;</a:t>
            </a:r>
          </a:p>
          <a:p>
            <a:pPr marL="0" indent="0">
              <a:buNone/>
            </a:pPr>
            <a:r>
              <a:rPr lang="en-US" sz="1050" dirty="0">
                <a:latin typeface="Consolas"/>
                <a:cs typeface="Consolas"/>
              </a:rPr>
              <a:t>            </a:t>
            </a:r>
            <a:r>
              <a:rPr lang="en-US" sz="1050" b="1" dirty="0">
                <a:latin typeface="Consolas"/>
                <a:cs typeface="Consolas"/>
              </a:rPr>
              <a:t>int</a:t>
            </a:r>
            <a:r>
              <a:rPr lang="en-US" sz="1050" dirty="0">
                <a:latin typeface="Consolas"/>
                <a:cs typeface="Consolas"/>
              </a:rPr>
              <a:t> </a:t>
            </a:r>
            <a:r>
              <a:rPr lang="en-US" sz="1050" dirty="0" err="1">
                <a:latin typeface="Consolas"/>
                <a:cs typeface="Consolas"/>
              </a:rPr>
              <a:t>bdX</a:t>
            </a:r>
            <a:r>
              <a:rPr lang="en-US" sz="1050" dirty="0">
                <a:latin typeface="Consolas"/>
                <a:cs typeface="Consolas"/>
              </a:rPr>
              <a:t> = </a:t>
            </a:r>
            <a:r>
              <a:rPr lang="en-US" sz="1050" dirty="0" err="1">
                <a:latin typeface="Consolas"/>
                <a:cs typeface="Consolas"/>
              </a:rPr>
              <a:t>blockDimX</a:t>
            </a:r>
            <a:r>
              <a:rPr lang="en-US" sz="1050" dirty="0">
                <a:latin typeface="Consolas"/>
                <a:cs typeface="Consolas"/>
              </a:rPr>
              <a:t>, </a:t>
            </a:r>
            <a:r>
              <a:rPr lang="en-US" sz="1050" dirty="0" err="1">
                <a:latin typeface="Consolas"/>
                <a:cs typeface="Consolas"/>
              </a:rPr>
              <a:t>bdY</a:t>
            </a:r>
            <a:r>
              <a:rPr lang="en-US" sz="1050" dirty="0">
                <a:latin typeface="Consolas"/>
                <a:cs typeface="Consolas"/>
              </a:rPr>
              <a:t> = </a:t>
            </a:r>
            <a:r>
              <a:rPr lang="en-US" sz="1050" dirty="0" err="1">
                <a:latin typeface="Consolas"/>
                <a:cs typeface="Consolas"/>
              </a:rPr>
              <a:t>blockDimY</a:t>
            </a:r>
            <a:r>
              <a:rPr lang="en-US" sz="1050" dirty="0">
                <a:latin typeface="Consolas"/>
                <a:cs typeface="Consolas"/>
              </a:rPr>
              <a:t>; </a:t>
            </a:r>
          </a:p>
          <a:p>
            <a:pPr marL="0" indent="0">
              <a:buNone/>
            </a:pPr>
            <a:r>
              <a:rPr lang="en-US" sz="1050" dirty="0">
                <a:latin typeface="Consolas"/>
                <a:cs typeface="Consolas"/>
              </a:rPr>
              <a:t>            </a:t>
            </a:r>
            <a:r>
              <a:rPr lang="en-US" sz="1050" dirty="0" err="1">
                <a:latin typeface="Consolas"/>
                <a:cs typeface="Consolas"/>
              </a:rPr>
              <a:t>thisProxy</a:t>
            </a:r>
            <a:r>
              <a:rPr lang="en-US" sz="1050" dirty="0">
                <a:latin typeface="Consolas"/>
                <a:cs typeface="Consolas"/>
              </a:rPr>
              <a:t>(</a:t>
            </a:r>
            <a:r>
              <a:rPr lang="en-US" sz="1050" dirty="0" err="1">
                <a:latin typeface="Consolas"/>
                <a:cs typeface="Consolas"/>
              </a:rPr>
              <a:t>wrapX</a:t>
            </a:r>
            <a:r>
              <a:rPr lang="en-US" sz="1050" dirty="0">
                <a:latin typeface="Consolas"/>
                <a:cs typeface="Consolas"/>
              </a:rPr>
              <a:t>(x−1),y).</a:t>
            </a:r>
            <a:r>
              <a:rPr lang="en-US" sz="1050" dirty="0" err="1">
                <a:latin typeface="Consolas"/>
                <a:cs typeface="Consolas"/>
              </a:rPr>
              <a:t>updateGhosts</a:t>
            </a:r>
            <a:r>
              <a:rPr lang="en-US" sz="1050" dirty="0">
                <a:latin typeface="Consolas"/>
                <a:cs typeface="Consolas"/>
              </a:rPr>
              <a:t>(</a:t>
            </a:r>
            <a:r>
              <a:rPr lang="en-US" sz="1050" dirty="0" err="1">
                <a:latin typeface="Consolas"/>
                <a:cs typeface="Consolas"/>
              </a:rPr>
              <a:t>iter</a:t>
            </a:r>
            <a:r>
              <a:rPr lang="en-US" sz="1050" dirty="0">
                <a:latin typeface="Consolas"/>
                <a:cs typeface="Consolas"/>
              </a:rPr>
              <a:t>, RIGHT, </a:t>
            </a:r>
            <a:r>
              <a:rPr lang="en-US" sz="1050" dirty="0" err="1">
                <a:latin typeface="Consolas"/>
                <a:cs typeface="Consolas"/>
              </a:rPr>
              <a:t>bdY</a:t>
            </a:r>
            <a:r>
              <a:rPr lang="en-US" sz="1050" dirty="0">
                <a:latin typeface="Consolas"/>
                <a:cs typeface="Consolas"/>
              </a:rPr>
              <a:t>, </a:t>
            </a:r>
            <a:r>
              <a:rPr lang="en-US" sz="1050" dirty="0" err="1">
                <a:latin typeface="Consolas"/>
                <a:cs typeface="Consolas"/>
              </a:rPr>
              <a:t>rightGhost</a:t>
            </a:r>
            <a:r>
              <a:rPr lang="en-US" sz="1050" dirty="0">
                <a:latin typeface="Consolas"/>
                <a:cs typeface="Consolas"/>
              </a:rPr>
              <a:t>); </a:t>
            </a:r>
          </a:p>
          <a:p>
            <a:pPr marL="0" indent="0">
              <a:buNone/>
            </a:pPr>
            <a:r>
              <a:rPr lang="en-US" sz="1050" dirty="0">
                <a:latin typeface="Consolas"/>
                <a:cs typeface="Consolas"/>
              </a:rPr>
              <a:t>            </a:t>
            </a:r>
            <a:r>
              <a:rPr lang="en-US" sz="1050" dirty="0" err="1">
                <a:latin typeface="Consolas"/>
                <a:cs typeface="Consolas"/>
              </a:rPr>
              <a:t>thisProxy</a:t>
            </a:r>
            <a:r>
              <a:rPr lang="en-US" sz="1050" dirty="0">
                <a:latin typeface="Consolas"/>
                <a:cs typeface="Consolas"/>
              </a:rPr>
              <a:t>(</a:t>
            </a:r>
            <a:r>
              <a:rPr lang="en-US" sz="1050" dirty="0" err="1">
                <a:latin typeface="Consolas"/>
                <a:cs typeface="Consolas"/>
              </a:rPr>
              <a:t>wrapX</a:t>
            </a:r>
            <a:r>
              <a:rPr lang="en-US" sz="1050" dirty="0">
                <a:latin typeface="Consolas"/>
                <a:cs typeface="Consolas"/>
              </a:rPr>
              <a:t>(x+1),y).</a:t>
            </a:r>
            <a:r>
              <a:rPr lang="en-US" sz="1050" dirty="0" err="1">
                <a:latin typeface="Consolas"/>
                <a:cs typeface="Consolas"/>
              </a:rPr>
              <a:t>updateGhosts</a:t>
            </a:r>
            <a:r>
              <a:rPr lang="en-US" sz="1050" dirty="0">
                <a:latin typeface="Consolas"/>
                <a:cs typeface="Consolas"/>
              </a:rPr>
              <a:t>(</a:t>
            </a:r>
            <a:r>
              <a:rPr lang="en-US" sz="1050" dirty="0" err="1">
                <a:latin typeface="Consolas"/>
                <a:cs typeface="Consolas"/>
              </a:rPr>
              <a:t>iter</a:t>
            </a:r>
            <a:r>
              <a:rPr lang="en-US" sz="1050" dirty="0">
                <a:latin typeface="Consolas"/>
                <a:cs typeface="Consolas"/>
              </a:rPr>
              <a:t>, LEFT, </a:t>
            </a:r>
            <a:r>
              <a:rPr lang="en-US" sz="1050" dirty="0" err="1">
                <a:latin typeface="Consolas"/>
                <a:cs typeface="Consolas"/>
              </a:rPr>
              <a:t>bdY</a:t>
            </a:r>
            <a:r>
              <a:rPr lang="en-US" sz="1050" dirty="0">
                <a:latin typeface="Consolas"/>
                <a:cs typeface="Consolas"/>
              </a:rPr>
              <a:t>, </a:t>
            </a:r>
            <a:r>
              <a:rPr lang="en-US" sz="1050" dirty="0" err="1">
                <a:latin typeface="Consolas"/>
                <a:cs typeface="Consolas"/>
              </a:rPr>
              <a:t>leftGhost</a:t>
            </a:r>
            <a:r>
              <a:rPr lang="en-US" sz="1050" dirty="0">
                <a:latin typeface="Consolas"/>
                <a:cs typeface="Consolas"/>
              </a:rPr>
              <a:t>); </a:t>
            </a:r>
          </a:p>
          <a:p>
            <a:pPr marL="0" indent="0">
              <a:buNone/>
            </a:pPr>
            <a:r>
              <a:rPr lang="en-US" sz="1050" dirty="0">
                <a:latin typeface="Consolas"/>
                <a:cs typeface="Consolas"/>
              </a:rPr>
              <a:t>            </a:t>
            </a:r>
            <a:r>
              <a:rPr lang="en-US" sz="1050" dirty="0" err="1">
                <a:latin typeface="Consolas"/>
                <a:cs typeface="Consolas"/>
              </a:rPr>
              <a:t>thisProxy</a:t>
            </a:r>
            <a:r>
              <a:rPr lang="en-US" sz="1050" dirty="0">
                <a:latin typeface="Consolas"/>
                <a:cs typeface="Consolas"/>
              </a:rPr>
              <a:t>(</a:t>
            </a:r>
            <a:r>
              <a:rPr lang="en-US" sz="1050" dirty="0" err="1">
                <a:latin typeface="Consolas"/>
                <a:cs typeface="Consolas"/>
              </a:rPr>
              <a:t>x,wrapY</a:t>
            </a:r>
            <a:r>
              <a:rPr lang="en-US" sz="1050" dirty="0">
                <a:latin typeface="Consolas"/>
                <a:cs typeface="Consolas"/>
              </a:rPr>
              <a:t>(y−1)).</a:t>
            </a:r>
            <a:r>
              <a:rPr lang="en-US" sz="1050" dirty="0" err="1">
                <a:latin typeface="Consolas"/>
                <a:cs typeface="Consolas"/>
              </a:rPr>
              <a:t>updateGhosts</a:t>
            </a:r>
            <a:r>
              <a:rPr lang="en-US" sz="1050" dirty="0">
                <a:latin typeface="Consolas"/>
                <a:cs typeface="Consolas"/>
              </a:rPr>
              <a:t>(</a:t>
            </a:r>
            <a:r>
              <a:rPr lang="en-US" sz="1050" dirty="0" err="1">
                <a:latin typeface="Consolas"/>
                <a:cs typeface="Consolas"/>
              </a:rPr>
              <a:t>iter</a:t>
            </a:r>
            <a:r>
              <a:rPr lang="en-US" sz="1050" dirty="0">
                <a:latin typeface="Consolas"/>
                <a:cs typeface="Consolas"/>
              </a:rPr>
              <a:t>, TOP, </a:t>
            </a:r>
            <a:r>
              <a:rPr lang="en-US" sz="1050" dirty="0" err="1">
                <a:latin typeface="Consolas"/>
                <a:cs typeface="Consolas"/>
              </a:rPr>
              <a:t>bdX</a:t>
            </a:r>
            <a:r>
              <a:rPr lang="en-US" sz="1050" dirty="0">
                <a:latin typeface="Consolas"/>
                <a:cs typeface="Consolas"/>
              </a:rPr>
              <a:t>, </a:t>
            </a:r>
            <a:r>
              <a:rPr lang="en-US" sz="1050" dirty="0" err="1">
                <a:latin typeface="Consolas"/>
                <a:cs typeface="Consolas"/>
              </a:rPr>
              <a:t>topGhost</a:t>
            </a:r>
            <a:r>
              <a:rPr lang="en-US" sz="1050" dirty="0">
                <a:latin typeface="Consolas"/>
                <a:cs typeface="Consolas"/>
              </a:rPr>
              <a:t>); </a:t>
            </a:r>
          </a:p>
          <a:p>
            <a:pPr marL="0" indent="0">
              <a:buNone/>
            </a:pPr>
            <a:r>
              <a:rPr lang="en-US" sz="1050" dirty="0">
                <a:latin typeface="Consolas"/>
                <a:cs typeface="Consolas"/>
              </a:rPr>
              <a:t>            </a:t>
            </a:r>
            <a:r>
              <a:rPr lang="en-US" sz="1050" dirty="0" err="1">
                <a:latin typeface="Consolas"/>
                <a:cs typeface="Consolas"/>
              </a:rPr>
              <a:t>thisProxy</a:t>
            </a:r>
            <a:r>
              <a:rPr lang="en-US" sz="1050" dirty="0">
                <a:latin typeface="Consolas"/>
                <a:cs typeface="Consolas"/>
              </a:rPr>
              <a:t>(</a:t>
            </a:r>
            <a:r>
              <a:rPr lang="en-US" sz="1050" dirty="0" err="1">
                <a:latin typeface="Consolas"/>
                <a:cs typeface="Consolas"/>
              </a:rPr>
              <a:t>x,wrapY</a:t>
            </a:r>
            <a:r>
              <a:rPr lang="en-US" sz="1050" dirty="0">
                <a:latin typeface="Consolas"/>
                <a:cs typeface="Consolas"/>
              </a:rPr>
              <a:t>(y+1)).</a:t>
            </a:r>
            <a:r>
              <a:rPr lang="en-US" sz="1050" dirty="0" err="1">
                <a:latin typeface="Consolas"/>
                <a:cs typeface="Consolas"/>
              </a:rPr>
              <a:t>updateGhosts</a:t>
            </a:r>
            <a:r>
              <a:rPr lang="en-US" sz="1050" dirty="0">
                <a:latin typeface="Consolas"/>
                <a:cs typeface="Consolas"/>
              </a:rPr>
              <a:t>(</a:t>
            </a:r>
            <a:r>
              <a:rPr lang="en-US" sz="1050" dirty="0" err="1">
                <a:latin typeface="Consolas"/>
                <a:cs typeface="Consolas"/>
              </a:rPr>
              <a:t>iter</a:t>
            </a:r>
            <a:r>
              <a:rPr lang="en-US" sz="1050" dirty="0">
                <a:latin typeface="Consolas"/>
                <a:cs typeface="Consolas"/>
              </a:rPr>
              <a:t>, BOTTOM, </a:t>
            </a:r>
            <a:r>
              <a:rPr lang="en-US" sz="1050" dirty="0" err="1">
                <a:latin typeface="Consolas"/>
                <a:cs typeface="Consolas"/>
              </a:rPr>
              <a:t>bdX</a:t>
            </a:r>
            <a:r>
              <a:rPr lang="en-US" sz="1050" dirty="0">
                <a:latin typeface="Consolas"/>
                <a:cs typeface="Consolas"/>
              </a:rPr>
              <a:t>, </a:t>
            </a:r>
            <a:r>
              <a:rPr lang="en-US" sz="1050" dirty="0" err="1">
                <a:latin typeface="Consolas"/>
                <a:cs typeface="Consolas"/>
              </a:rPr>
              <a:t>bottomGhost</a:t>
            </a:r>
            <a:r>
              <a:rPr lang="en-US" sz="1050" dirty="0">
                <a:latin typeface="Consolas"/>
                <a:cs typeface="Consolas"/>
              </a:rPr>
              <a:t>); </a:t>
            </a:r>
          </a:p>
          <a:p>
            <a:pPr marL="0" indent="0">
              <a:buNone/>
            </a:pPr>
            <a:r>
              <a:rPr lang="en-US" sz="1050" dirty="0">
                <a:latin typeface="Consolas"/>
                <a:cs typeface="Consolas"/>
              </a:rPr>
              <a:t>            </a:t>
            </a:r>
            <a:r>
              <a:rPr lang="en-US" sz="1050" dirty="0" err="1">
                <a:latin typeface="Consolas"/>
                <a:cs typeface="Consolas"/>
              </a:rPr>
              <a:t>freeBoundaries</a:t>
            </a:r>
            <a:r>
              <a:rPr lang="en-US" sz="1050" dirty="0">
                <a:latin typeface="Consolas"/>
                <a:cs typeface="Consolas"/>
              </a:rPr>
              <a:t>();</a:t>
            </a:r>
          </a:p>
          <a:p>
            <a:pPr marL="0" indent="0">
              <a:buNone/>
            </a:pPr>
            <a:r>
              <a:rPr lang="en-US" sz="1050" dirty="0">
                <a:latin typeface="Consolas"/>
                <a:cs typeface="Consolas"/>
              </a:rPr>
              <a:t>        }</a:t>
            </a:r>
          </a:p>
          <a:p>
            <a:pPr marL="0" indent="0">
              <a:buNone/>
            </a:pPr>
            <a:r>
              <a:rPr lang="en-US" sz="1050" dirty="0">
                <a:latin typeface="Consolas"/>
                <a:cs typeface="Consolas"/>
              </a:rPr>
              <a:t>        </a:t>
            </a:r>
            <a:r>
              <a:rPr lang="en-US" sz="1050" b="1" dirty="0">
                <a:latin typeface="Consolas"/>
                <a:cs typeface="Consolas"/>
              </a:rPr>
              <a:t>for</a:t>
            </a:r>
            <a:r>
              <a:rPr lang="en-US" sz="1050" dirty="0">
                <a:latin typeface="Consolas"/>
                <a:cs typeface="Consolas"/>
              </a:rPr>
              <a:t> (</a:t>
            </a:r>
            <a:r>
              <a:rPr lang="en-US" sz="1050" dirty="0" err="1">
                <a:latin typeface="Consolas"/>
                <a:cs typeface="Consolas"/>
              </a:rPr>
              <a:t>remoteCount</a:t>
            </a:r>
            <a:r>
              <a:rPr lang="en-US" sz="1050" dirty="0">
                <a:latin typeface="Consolas"/>
                <a:cs typeface="Consolas"/>
              </a:rPr>
              <a:t> = 0; </a:t>
            </a:r>
            <a:r>
              <a:rPr lang="en-US" sz="1050" dirty="0" err="1">
                <a:latin typeface="Consolas"/>
                <a:cs typeface="Consolas"/>
              </a:rPr>
              <a:t>remoteCount</a:t>
            </a:r>
            <a:r>
              <a:rPr lang="en-US" sz="1050" dirty="0">
                <a:latin typeface="Consolas"/>
                <a:cs typeface="Consolas"/>
              </a:rPr>
              <a:t> &lt; 4; </a:t>
            </a:r>
            <a:r>
              <a:rPr lang="en-US" sz="1050" dirty="0" err="1">
                <a:latin typeface="Consolas"/>
                <a:cs typeface="Consolas"/>
              </a:rPr>
              <a:t>remoteCount</a:t>
            </a:r>
            <a:r>
              <a:rPr lang="en-US" sz="1050" dirty="0">
                <a:latin typeface="Consolas"/>
                <a:cs typeface="Consolas"/>
              </a:rPr>
              <a:t>++)</a:t>
            </a:r>
          </a:p>
          <a:p>
            <a:pPr marL="0" indent="0">
              <a:buNone/>
            </a:pPr>
            <a:r>
              <a:rPr lang="en-US" sz="1050" dirty="0">
                <a:latin typeface="Consolas"/>
                <a:cs typeface="Consolas"/>
              </a:rPr>
              <a:t>            </a:t>
            </a:r>
            <a:r>
              <a:rPr lang="en-US" sz="1050" b="1" dirty="0">
                <a:latin typeface="Consolas"/>
                <a:cs typeface="Consolas"/>
              </a:rPr>
              <a:t>when</a:t>
            </a:r>
            <a:r>
              <a:rPr lang="en-US" sz="1050" dirty="0">
                <a:latin typeface="Consolas"/>
                <a:cs typeface="Consolas"/>
              </a:rPr>
              <a:t> </a:t>
            </a:r>
            <a:r>
              <a:rPr lang="en-US" sz="1050" dirty="0" err="1">
                <a:latin typeface="Consolas"/>
                <a:cs typeface="Consolas"/>
              </a:rPr>
              <a:t>updateGhosts</a:t>
            </a:r>
            <a:r>
              <a:rPr lang="en-US" sz="1050" dirty="0">
                <a:latin typeface="Consolas"/>
                <a:cs typeface="Consolas"/>
              </a:rPr>
              <a:t>[</a:t>
            </a:r>
            <a:r>
              <a:rPr lang="en-US" sz="1050" dirty="0" err="1">
                <a:latin typeface="Consolas"/>
                <a:cs typeface="Consolas"/>
              </a:rPr>
              <a:t>iter</a:t>
            </a:r>
            <a:r>
              <a:rPr lang="en-US" sz="1050" dirty="0">
                <a:latin typeface="Consolas"/>
                <a:cs typeface="Consolas"/>
              </a:rPr>
              <a:t>](</a:t>
            </a:r>
            <a:r>
              <a:rPr lang="en-US" sz="1050" b="1" dirty="0">
                <a:latin typeface="Consolas"/>
                <a:cs typeface="Consolas"/>
              </a:rPr>
              <a:t>int </a:t>
            </a:r>
            <a:r>
              <a:rPr lang="en-US" sz="1050" dirty="0">
                <a:latin typeface="Consolas"/>
                <a:cs typeface="Consolas"/>
              </a:rPr>
              <a:t>ref, </a:t>
            </a:r>
            <a:r>
              <a:rPr lang="en-US" sz="1050" b="1" dirty="0">
                <a:latin typeface="Consolas"/>
                <a:cs typeface="Consolas"/>
              </a:rPr>
              <a:t>int</a:t>
            </a:r>
            <a:r>
              <a:rPr lang="en-US" sz="1050" dirty="0">
                <a:latin typeface="Consolas"/>
                <a:cs typeface="Consolas"/>
              </a:rPr>
              <a:t> </a:t>
            </a:r>
            <a:r>
              <a:rPr lang="en-US" sz="1050" dirty="0" err="1">
                <a:latin typeface="Consolas"/>
                <a:cs typeface="Consolas"/>
              </a:rPr>
              <a:t>dir</a:t>
            </a:r>
            <a:r>
              <a:rPr lang="en-US" sz="1050" dirty="0">
                <a:latin typeface="Consolas"/>
                <a:cs typeface="Consolas"/>
              </a:rPr>
              <a:t>, </a:t>
            </a:r>
            <a:r>
              <a:rPr lang="en-US" sz="1050" b="1" dirty="0">
                <a:latin typeface="Consolas"/>
                <a:cs typeface="Consolas"/>
              </a:rPr>
              <a:t>int</a:t>
            </a:r>
            <a:r>
              <a:rPr lang="en-US" sz="1050" dirty="0">
                <a:latin typeface="Consolas"/>
                <a:cs typeface="Consolas"/>
              </a:rPr>
              <a:t> w, </a:t>
            </a:r>
            <a:r>
              <a:rPr lang="en-US" sz="1050" b="1" dirty="0">
                <a:latin typeface="Consolas"/>
                <a:cs typeface="Consolas"/>
              </a:rPr>
              <a:t>double</a:t>
            </a:r>
            <a:r>
              <a:rPr lang="en-US" sz="1050" dirty="0">
                <a:latin typeface="Consolas"/>
                <a:cs typeface="Consolas"/>
              </a:rPr>
              <a:t> </a:t>
            </a:r>
            <a:r>
              <a:rPr lang="en-US" sz="1050" dirty="0" err="1">
                <a:latin typeface="Consolas"/>
                <a:cs typeface="Consolas"/>
              </a:rPr>
              <a:t>buf</a:t>
            </a:r>
            <a:r>
              <a:rPr lang="en-US" sz="1050" dirty="0">
                <a:latin typeface="Consolas"/>
                <a:cs typeface="Consolas"/>
              </a:rPr>
              <a:t>[w]) </a:t>
            </a:r>
            <a:r>
              <a:rPr lang="en-US" sz="1050" b="1" dirty="0">
                <a:latin typeface="Consolas"/>
                <a:cs typeface="Consolas"/>
              </a:rPr>
              <a:t>serial</a:t>
            </a:r>
            <a:r>
              <a:rPr lang="en-US" sz="1050" dirty="0">
                <a:latin typeface="Consolas"/>
                <a:cs typeface="Consolas"/>
              </a:rPr>
              <a:t> {</a:t>
            </a:r>
          </a:p>
          <a:p>
            <a:pPr marL="0" indent="0">
              <a:buNone/>
            </a:pPr>
            <a:r>
              <a:rPr lang="en-US" sz="1050" dirty="0">
                <a:latin typeface="Consolas"/>
                <a:cs typeface="Consolas"/>
              </a:rPr>
              <a:t>                </a:t>
            </a:r>
            <a:r>
              <a:rPr lang="en-US" sz="1050" dirty="0" err="1">
                <a:latin typeface="Consolas"/>
                <a:cs typeface="Consolas"/>
              </a:rPr>
              <a:t>updateBoundary</a:t>
            </a:r>
            <a:r>
              <a:rPr lang="en-US" sz="1050" dirty="0">
                <a:latin typeface="Consolas"/>
                <a:cs typeface="Consolas"/>
              </a:rPr>
              <a:t>(</a:t>
            </a:r>
            <a:r>
              <a:rPr lang="en-US" sz="1050" dirty="0" err="1">
                <a:latin typeface="Consolas"/>
                <a:cs typeface="Consolas"/>
              </a:rPr>
              <a:t>dir</a:t>
            </a:r>
            <a:r>
              <a:rPr lang="en-US" sz="1050" dirty="0">
                <a:latin typeface="Consolas"/>
                <a:cs typeface="Consolas"/>
              </a:rPr>
              <a:t>, w, </a:t>
            </a:r>
            <a:r>
              <a:rPr lang="en-US" sz="1050" dirty="0" err="1">
                <a:latin typeface="Consolas"/>
                <a:cs typeface="Consolas"/>
              </a:rPr>
              <a:t>buf</a:t>
            </a:r>
            <a:r>
              <a:rPr lang="en-US" sz="1050" dirty="0">
                <a:latin typeface="Consolas"/>
                <a:cs typeface="Consolas"/>
              </a:rPr>
              <a:t>);</a:t>
            </a:r>
          </a:p>
          <a:p>
            <a:pPr marL="0" indent="0">
              <a:buNone/>
            </a:pPr>
            <a:r>
              <a:rPr lang="en-US" sz="1050" dirty="0">
                <a:latin typeface="Consolas"/>
                <a:cs typeface="Consolas"/>
              </a:rPr>
              <a:t>            }</a:t>
            </a:r>
          </a:p>
          <a:p>
            <a:pPr marL="0" indent="0">
              <a:buNone/>
            </a:pPr>
            <a:r>
              <a:rPr lang="en-US" sz="1050" dirty="0">
                <a:latin typeface="Consolas"/>
                <a:cs typeface="Consolas"/>
              </a:rPr>
              <a:t>        </a:t>
            </a:r>
            <a:r>
              <a:rPr lang="en-US" sz="1050" b="1" dirty="0">
                <a:latin typeface="Consolas"/>
                <a:cs typeface="Consolas"/>
              </a:rPr>
              <a:t>serial</a:t>
            </a:r>
            <a:r>
              <a:rPr lang="en-US" sz="1050" dirty="0">
                <a:latin typeface="Consolas"/>
                <a:cs typeface="Consolas"/>
              </a:rPr>
              <a:t> {</a:t>
            </a:r>
          </a:p>
          <a:p>
            <a:pPr marL="0" indent="0">
              <a:buNone/>
            </a:pPr>
            <a:r>
              <a:rPr lang="en-US" sz="1050" dirty="0">
                <a:latin typeface="Consolas"/>
                <a:cs typeface="Consolas"/>
              </a:rPr>
              <a:t>            </a:t>
            </a:r>
            <a:r>
              <a:rPr lang="en-US" sz="1050" b="1" dirty="0">
                <a:latin typeface="Consolas"/>
                <a:cs typeface="Consolas"/>
              </a:rPr>
              <a:t>double</a:t>
            </a:r>
            <a:r>
              <a:rPr lang="en-US" sz="1050" dirty="0">
                <a:latin typeface="Consolas"/>
                <a:cs typeface="Consolas"/>
              </a:rPr>
              <a:t> error = </a:t>
            </a:r>
            <a:r>
              <a:rPr lang="en-US" sz="1050" dirty="0" err="1">
                <a:latin typeface="Consolas"/>
                <a:cs typeface="Consolas"/>
              </a:rPr>
              <a:t>computeKernel</a:t>
            </a:r>
            <a:r>
              <a:rPr lang="en-US" sz="1050" dirty="0">
                <a:latin typeface="Consolas"/>
                <a:cs typeface="Consolas"/>
              </a:rPr>
              <a:t>();</a:t>
            </a:r>
          </a:p>
          <a:p>
            <a:pPr marL="0" indent="0">
              <a:buNone/>
            </a:pPr>
            <a:r>
              <a:rPr lang="en-US" sz="1050" dirty="0">
                <a:latin typeface="Consolas"/>
                <a:cs typeface="Consolas"/>
              </a:rPr>
              <a:t>            </a:t>
            </a:r>
            <a:r>
              <a:rPr lang="en-US" sz="1050" b="1" dirty="0">
                <a:latin typeface="Consolas"/>
                <a:cs typeface="Consolas"/>
              </a:rPr>
              <a:t>int</a:t>
            </a:r>
            <a:r>
              <a:rPr lang="en-US" sz="1050" dirty="0">
                <a:latin typeface="Consolas"/>
                <a:cs typeface="Consolas"/>
              </a:rPr>
              <a:t> conv = error &lt; DELTA;</a:t>
            </a:r>
          </a:p>
          <a:p>
            <a:pPr marL="0" indent="0">
              <a:buNone/>
            </a:pPr>
            <a:r>
              <a:rPr lang="en-US" sz="1050" dirty="0">
                <a:latin typeface="Consolas"/>
                <a:cs typeface="Consolas"/>
              </a:rPr>
              <a:t>            </a:t>
            </a:r>
            <a:r>
              <a:rPr lang="en-US" sz="1050" b="1" dirty="0">
                <a:latin typeface="Consolas"/>
                <a:cs typeface="Consolas"/>
              </a:rPr>
              <a:t>if</a:t>
            </a:r>
            <a:r>
              <a:rPr lang="en-US" sz="1050" dirty="0">
                <a:latin typeface="Consolas"/>
                <a:cs typeface="Consolas"/>
              </a:rPr>
              <a:t> (</a:t>
            </a:r>
            <a:r>
              <a:rPr lang="en-US" sz="1050" dirty="0" err="1">
                <a:latin typeface="Consolas"/>
                <a:cs typeface="Consolas"/>
              </a:rPr>
              <a:t>iter</a:t>
            </a:r>
            <a:r>
              <a:rPr lang="en-US" sz="1050" dirty="0">
                <a:latin typeface="Consolas"/>
                <a:cs typeface="Consolas"/>
              </a:rPr>
              <a:t> % 5 == 1)</a:t>
            </a:r>
          </a:p>
          <a:p>
            <a:pPr marL="0" indent="0">
              <a:buNone/>
            </a:pPr>
            <a:r>
              <a:rPr lang="en-US" sz="1050" dirty="0">
                <a:latin typeface="Consolas"/>
                <a:cs typeface="Consolas"/>
              </a:rPr>
              <a:t>              contribute(</a:t>
            </a:r>
            <a:r>
              <a:rPr lang="en-US" sz="1050" b="1" dirty="0" err="1">
                <a:latin typeface="Consolas"/>
                <a:cs typeface="Consolas"/>
              </a:rPr>
              <a:t>sizeof</a:t>
            </a:r>
            <a:r>
              <a:rPr lang="en-US" sz="1050" dirty="0">
                <a:latin typeface="Consolas"/>
                <a:cs typeface="Consolas"/>
              </a:rPr>
              <a:t>(</a:t>
            </a:r>
            <a:r>
              <a:rPr lang="en-US" sz="1050" b="1" dirty="0">
                <a:latin typeface="Consolas"/>
                <a:cs typeface="Consolas"/>
              </a:rPr>
              <a:t>int</a:t>
            </a:r>
            <a:r>
              <a:rPr lang="en-US" sz="1050" dirty="0">
                <a:latin typeface="Consolas"/>
                <a:cs typeface="Consolas"/>
              </a:rPr>
              <a:t>), &amp;conv, </a:t>
            </a:r>
            <a:r>
              <a:rPr lang="en-US" sz="1050" dirty="0" err="1">
                <a:latin typeface="Consolas"/>
                <a:cs typeface="Consolas"/>
              </a:rPr>
              <a:t>CkReduction</a:t>
            </a:r>
            <a:r>
              <a:rPr lang="en-US" sz="1050" dirty="0">
                <a:latin typeface="Consolas"/>
                <a:cs typeface="Consolas"/>
              </a:rPr>
              <a:t>::</a:t>
            </a:r>
            <a:r>
              <a:rPr lang="en-US" sz="1050" dirty="0" err="1">
                <a:latin typeface="Consolas"/>
                <a:cs typeface="Consolas"/>
              </a:rPr>
              <a:t>logical_and</a:t>
            </a:r>
            <a:r>
              <a:rPr lang="en-US" sz="1050" dirty="0">
                <a:latin typeface="Consolas"/>
                <a:cs typeface="Consolas"/>
              </a:rPr>
              <a:t>, </a:t>
            </a:r>
            <a:r>
              <a:rPr lang="en-US" sz="1050" dirty="0" err="1">
                <a:latin typeface="Consolas"/>
                <a:cs typeface="Consolas"/>
              </a:rPr>
              <a:t>CkCallback</a:t>
            </a:r>
            <a:r>
              <a:rPr lang="en-US" sz="1050" dirty="0">
                <a:latin typeface="Consolas"/>
                <a:cs typeface="Consolas"/>
              </a:rPr>
              <a:t>(</a:t>
            </a:r>
            <a:r>
              <a:rPr lang="en-US" sz="1050" dirty="0" err="1">
                <a:latin typeface="Consolas"/>
                <a:cs typeface="Consolas"/>
              </a:rPr>
              <a:t>CkReductionTarget</a:t>
            </a:r>
            <a:r>
              <a:rPr lang="en-US" sz="1050" dirty="0">
                <a:latin typeface="Consolas"/>
                <a:cs typeface="Consolas"/>
              </a:rPr>
              <a:t>(Jacobi, </a:t>
            </a:r>
          </a:p>
          <a:p>
            <a:pPr marL="0" indent="0">
              <a:buNone/>
            </a:pPr>
            <a:r>
              <a:rPr lang="en-US" sz="1050" dirty="0">
                <a:latin typeface="Consolas"/>
                <a:cs typeface="Consolas"/>
              </a:rPr>
              <a:t>                             </a:t>
            </a:r>
            <a:r>
              <a:rPr lang="en-US" sz="1050" dirty="0" err="1">
                <a:latin typeface="Consolas"/>
                <a:cs typeface="Consolas"/>
              </a:rPr>
              <a:t>checkConverged</a:t>
            </a:r>
            <a:r>
              <a:rPr lang="en-US" sz="1050" dirty="0">
                <a:latin typeface="Consolas"/>
                <a:cs typeface="Consolas"/>
              </a:rPr>
              <a:t>), </a:t>
            </a:r>
            <a:r>
              <a:rPr lang="en-US" sz="1050" dirty="0" err="1">
                <a:latin typeface="Consolas"/>
                <a:cs typeface="Consolas"/>
              </a:rPr>
              <a:t>thisProxy</a:t>
            </a:r>
            <a:r>
              <a:rPr lang="en-US" sz="1050" dirty="0">
                <a:latin typeface="Consolas"/>
                <a:cs typeface="Consolas"/>
              </a:rPr>
              <a:t>));</a:t>
            </a:r>
          </a:p>
          <a:p>
            <a:pPr marL="0" indent="0">
              <a:buNone/>
            </a:pPr>
            <a:r>
              <a:rPr lang="en-US" sz="1050" dirty="0">
                <a:latin typeface="Consolas"/>
                <a:cs typeface="Consolas"/>
              </a:rPr>
              <a:t>        }</a:t>
            </a:r>
          </a:p>
          <a:p>
            <a:pPr marL="0" indent="0">
              <a:buNone/>
            </a:pPr>
            <a:r>
              <a:rPr lang="en-US" sz="1050" dirty="0">
                <a:latin typeface="Consolas"/>
                <a:cs typeface="Consolas"/>
              </a:rPr>
              <a:t>        </a:t>
            </a:r>
            <a:r>
              <a:rPr lang="en-US" sz="1050" b="1" dirty="0">
                <a:latin typeface="Consolas"/>
                <a:cs typeface="Consolas"/>
              </a:rPr>
              <a:t>if</a:t>
            </a:r>
            <a:r>
              <a:rPr lang="en-US" sz="1050" dirty="0">
                <a:latin typeface="Consolas"/>
                <a:cs typeface="Consolas"/>
              </a:rPr>
              <a:t> (++</a:t>
            </a:r>
            <a:r>
              <a:rPr lang="en-US" sz="1050" dirty="0" err="1">
                <a:latin typeface="Consolas"/>
                <a:cs typeface="Consolas"/>
              </a:rPr>
              <a:t>iter</a:t>
            </a:r>
            <a:r>
              <a:rPr lang="en-US" sz="1050" dirty="0">
                <a:latin typeface="Consolas"/>
                <a:cs typeface="Consolas"/>
              </a:rPr>
              <a:t> % 5 == 0)</a:t>
            </a:r>
          </a:p>
          <a:p>
            <a:pPr marL="0" indent="0">
              <a:buNone/>
            </a:pPr>
            <a:r>
              <a:rPr lang="en-US" sz="1050" dirty="0">
                <a:latin typeface="Consolas"/>
                <a:cs typeface="Consolas"/>
              </a:rPr>
              <a:t>            </a:t>
            </a:r>
            <a:r>
              <a:rPr lang="en-US" sz="1050" b="1" dirty="0">
                <a:latin typeface="Consolas"/>
                <a:cs typeface="Consolas"/>
              </a:rPr>
              <a:t>when</a:t>
            </a:r>
            <a:r>
              <a:rPr lang="en-US" sz="1050" dirty="0">
                <a:latin typeface="Consolas"/>
                <a:cs typeface="Consolas"/>
              </a:rPr>
              <a:t> </a:t>
            </a:r>
            <a:r>
              <a:rPr lang="en-US" sz="1050" dirty="0" err="1">
                <a:latin typeface="Consolas"/>
                <a:cs typeface="Consolas"/>
              </a:rPr>
              <a:t>checkConverged</a:t>
            </a:r>
            <a:r>
              <a:rPr lang="en-US" sz="1050" dirty="0">
                <a:latin typeface="Consolas"/>
                <a:cs typeface="Consolas"/>
              </a:rPr>
              <a:t>(</a:t>
            </a:r>
            <a:r>
              <a:rPr lang="en-US" sz="1050" b="1" dirty="0">
                <a:latin typeface="Consolas"/>
                <a:cs typeface="Consolas"/>
              </a:rPr>
              <a:t>bool </a:t>
            </a:r>
            <a:r>
              <a:rPr lang="en-US" sz="1050" dirty="0">
                <a:latin typeface="Consolas"/>
                <a:cs typeface="Consolas"/>
              </a:rPr>
              <a:t>result)</a:t>
            </a:r>
          </a:p>
          <a:p>
            <a:pPr marL="0" indent="0">
              <a:buNone/>
            </a:pPr>
            <a:r>
              <a:rPr lang="en-US" sz="1050" dirty="0">
                <a:latin typeface="Consolas"/>
                <a:cs typeface="Consolas"/>
              </a:rPr>
              <a:t>                </a:t>
            </a:r>
            <a:r>
              <a:rPr lang="en-US" sz="1050" b="1" dirty="0">
                <a:latin typeface="Consolas"/>
                <a:cs typeface="Consolas"/>
              </a:rPr>
              <a:t>if</a:t>
            </a:r>
            <a:r>
              <a:rPr lang="en-US" sz="1050" dirty="0">
                <a:latin typeface="Consolas"/>
                <a:cs typeface="Consolas"/>
              </a:rPr>
              <a:t> (result) </a:t>
            </a:r>
            <a:r>
              <a:rPr lang="en-US" sz="1050" b="1" dirty="0">
                <a:latin typeface="Consolas"/>
                <a:cs typeface="Consolas"/>
              </a:rPr>
              <a:t>serial</a:t>
            </a:r>
            <a:r>
              <a:rPr lang="en-US" sz="1050" dirty="0">
                <a:latin typeface="Consolas"/>
                <a:cs typeface="Consolas"/>
              </a:rPr>
              <a:t> { </a:t>
            </a:r>
            <a:r>
              <a:rPr lang="en-US" sz="1050" dirty="0" err="1">
                <a:latin typeface="Consolas"/>
                <a:cs typeface="Consolas"/>
              </a:rPr>
              <a:t>mainProxy.done</a:t>
            </a:r>
            <a:r>
              <a:rPr lang="en-US" sz="1050" dirty="0">
                <a:latin typeface="Consolas"/>
                <a:cs typeface="Consolas"/>
              </a:rPr>
              <a:t>(</a:t>
            </a:r>
            <a:r>
              <a:rPr lang="en-US" sz="1050" dirty="0" err="1">
                <a:latin typeface="Consolas"/>
                <a:cs typeface="Consolas"/>
              </a:rPr>
              <a:t>iter</a:t>
            </a:r>
            <a:r>
              <a:rPr lang="en-US" sz="1050" dirty="0">
                <a:latin typeface="Consolas"/>
                <a:cs typeface="Consolas"/>
              </a:rPr>
              <a:t>); converged = true; }</a:t>
            </a:r>
          </a:p>
          <a:p>
            <a:pPr marL="0" indent="0">
              <a:buNone/>
            </a:pPr>
            <a:r>
              <a:rPr lang="en-US" sz="1050" dirty="0">
                <a:latin typeface="Consolas"/>
                <a:cs typeface="Consolas"/>
              </a:rPr>
              <a:t>        </a:t>
            </a:r>
            <a:r>
              <a:rPr lang="en-US" sz="1050" b="1" dirty="0">
                <a:latin typeface="Consolas"/>
                <a:cs typeface="Consolas"/>
              </a:rPr>
              <a:t>if</a:t>
            </a:r>
            <a:r>
              <a:rPr lang="en-US" sz="1050" dirty="0">
                <a:latin typeface="Consolas"/>
                <a:cs typeface="Consolas"/>
              </a:rPr>
              <a:t> (</a:t>
            </a:r>
            <a:r>
              <a:rPr lang="en-US" sz="1050" dirty="0" err="1">
                <a:latin typeface="Consolas"/>
                <a:cs typeface="Consolas"/>
              </a:rPr>
              <a:t>iter</a:t>
            </a:r>
            <a:r>
              <a:rPr lang="en-US" sz="1050" dirty="0">
                <a:latin typeface="Consolas"/>
                <a:cs typeface="Consolas"/>
              </a:rPr>
              <a:t> % 20 == 0) { </a:t>
            </a:r>
            <a:r>
              <a:rPr lang="en-US" sz="1050" b="1" dirty="0">
                <a:latin typeface="Consolas"/>
                <a:cs typeface="Consolas"/>
              </a:rPr>
              <a:t>serial</a:t>
            </a:r>
            <a:r>
              <a:rPr lang="en-US" sz="1050" dirty="0">
                <a:latin typeface="Consolas"/>
                <a:cs typeface="Consolas"/>
              </a:rPr>
              <a:t> { </a:t>
            </a:r>
            <a:r>
              <a:rPr lang="en-US" sz="1050" b="1" dirty="0" err="1">
                <a:solidFill>
                  <a:srgbClr val="FF0000"/>
                </a:solidFill>
                <a:latin typeface="Consolas"/>
                <a:cs typeface="Consolas"/>
              </a:rPr>
              <a:t>AtSync</a:t>
            </a:r>
            <a:r>
              <a:rPr lang="en-US" sz="1050" b="1" dirty="0">
                <a:solidFill>
                  <a:srgbClr val="FF0000"/>
                </a:solidFill>
                <a:latin typeface="Consolas"/>
                <a:cs typeface="Consolas"/>
              </a:rPr>
              <a:t>()</a:t>
            </a:r>
            <a:r>
              <a:rPr lang="en-US" sz="1050" dirty="0">
                <a:latin typeface="Consolas"/>
                <a:cs typeface="Consolas"/>
              </a:rPr>
              <a:t>; } </a:t>
            </a:r>
          </a:p>
          <a:p>
            <a:pPr marL="0" indent="0">
              <a:buNone/>
            </a:pPr>
            <a:r>
              <a:rPr lang="en-US" sz="1050" dirty="0">
                <a:latin typeface="Consolas"/>
                <a:cs typeface="Consolas"/>
              </a:rPr>
              <a:t>		     </a:t>
            </a:r>
            <a:r>
              <a:rPr lang="en-US" sz="1050" b="1" dirty="0">
                <a:latin typeface="Consolas"/>
                <a:cs typeface="Consolas"/>
              </a:rPr>
              <a:t>when</a:t>
            </a:r>
            <a:r>
              <a:rPr lang="en-US" sz="1050" dirty="0">
                <a:latin typeface="Consolas"/>
                <a:cs typeface="Consolas"/>
              </a:rPr>
              <a:t> </a:t>
            </a:r>
            <a:r>
              <a:rPr lang="en-US" sz="1050" b="1" dirty="0" err="1">
                <a:solidFill>
                  <a:srgbClr val="FF0000"/>
                </a:solidFill>
                <a:latin typeface="Consolas"/>
                <a:cs typeface="Consolas"/>
              </a:rPr>
              <a:t>resumeFromSync</a:t>
            </a:r>
            <a:r>
              <a:rPr lang="en-US" sz="1050" b="1" dirty="0">
                <a:solidFill>
                  <a:srgbClr val="FF0000"/>
                </a:solidFill>
                <a:latin typeface="Consolas"/>
                <a:cs typeface="Consolas"/>
              </a:rPr>
              <a:t>()</a:t>
            </a:r>
            <a:r>
              <a:rPr lang="en-US" sz="1050" dirty="0">
                <a:latin typeface="Consolas"/>
                <a:cs typeface="Consolas"/>
              </a:rPr>
              <a:t> {} }</a:t>
            </a:r>
          </a:p>
          <a:p>
            <a:pPr marL="0" indent="0">
              <a:buNone/>
            </a:pPr>
            <a:r>
              <a:rPr lang="en-US" sz="1050" dirty="0">
                <a:latin typeface="Consolas"/>
                <a:cs typeface="Consolas"/>
              </a:rPr>
              <a:t>    }</a:t>
            </a:r>
          </a:p>
          <a:p>
            <a:pPr marL="0" indent="0">
              <a:buNone/>
            </a:pPr>
            <a:r>
              <a:rPr lang="en-US" sz="1050" dirty="0">
                <a:latin typeface="Consolas"/>
                <a:cs typeface="Consolas"/>
              </a:rPr>
              <a:t>};</a:t>
            </a:r>
          </a:p>
        </p:txBody>
      </p:sp>
      <p:sp>
        <p:nvSpPr>
          <p:cNvPr id="7" name="Footer Placeholder 4">
            <a:extLst>
              <a:ext uri="{FF2B5EF4-FFF2-40B4-BE49-F238E27FC236}">
                <a16:creationId xmlns="" xmlns:a16="http://schemas.microsoft.com/office/drawing/2014/main" id="{878DCEF8-C5C0-4E72-A47B-4A12B02CBBF4}"/>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 xmlns:a16="http://schemas.microsoft.com/office/drawing/2014/main" id="{698260CC-2946-4EC6-9EC3-08039A4A9BC5}"/>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solidFill>
                  <a:schemeClr val="bg1">
                    <a:lumMod val="50000"/>
                  </a:schemeClr>
                </a:solidFill>
                <a:latin typeface="Calibri" panose="020F0502020204030204" pitchFamily="34" charset="0"/>
                <a:cs typeface="Calibri" panose="020F0502020204030204" pitchFamily="34" charset="0"/>
              </a:rPr>
              <a:pPr/>
              <a:t>142</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Date Placeholder 3">
            <a:extLst>
              <a:ext uri="{FF2B5EF4-FFF2-40B4-BE49-F238E27FC236}">
                <a16:creationId xmlns="" xmlns:a16="http://schemas.microsoft.com/office/drawing/2014/main" id="{934B66E8-718C-45DB-9F19-339E32E821EC}"/>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01586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Advanced Concepts</a:t>
            </a:r>
          </a:p>
        </p:txBody>
      </p:sp>
      <p:sp>
        <p:nvSpPr>
          <p:cNvPr id="3" name="Content Placeholder 2"/>
          <p:cNvSpPr>
            <a:spLocks noGrp="1"/>
          </p:cNvSpPr>
          <p:nvPr>
            <p:ph idx="1"/>
          </p:nvPr>
        </p:nvSpPr>
        <p:spPr/>
        <p:txBody>
          <a:bodyPr>
            <a:noAutofit/>
          </a:bodyPr>
          <a:lstStyle/>
          <a:p>
            <a:pPr>
              <a:lnSpc>
                <a:spcPct val="120000"/>
              </a:lnSpc>
            </a:pPr>
            <a:r>
              <a:rPr lang="en-US" sz="2000" dirty="0"/>
              <a:t>Threaded entry methods, Futures, …</a:t>
            </a:r>
          </a:p>
          <a:p>
            <a:pPr>
              <a:lnSpc>
                <a:spcPct val="120000"/>
              </a:lnSpc>
            </a:pPr>
            <a:r>
              <a:rPr lang="en-US" sz="2000" dirty="0"/>
              <a:t>Priorities</a:t>
            </a:r>
          </a:p>
          <a:p>
            <a:pPr>
              <a:lnSpc>
                <a:spcPct val="120000"/>
              </a:lnSpc>
            </a:pPr>
            <a:r>
              <a:rPr lang="en-US" sz="2000" dirty="0"/>
              <a:t>Entry method tags</a:t>
            </a:r>
          </a:p>
          <a:p>
            <a:pPr>
              <a:lnSpc>
                <a:spcPct val="120000"/>
              </a:lnSpc>
            </a:pPr>
            <a:r>
              <a:rPr lang="en-US" sz="2000" dirty="0"/>
              <a:t>Quiescence detection</a:t>
            </a:r>
          </a:p>
          <a:p>
            <a:pPr>
              <a:lnSpc>
                <a:spcPct val="120000"/>
              </a:lnSpc>
            </a:pPr>
            <a:r>
              <a:rPr lang="en-US" sz="2000" dirty="0" err="1"/>
              <a:t>LiveViz</a:t>
            </a:r>
            <a:r>
              <a:rPr lang="en-US" sz="2000" dirty="0"/>
              <a:t>: visualization from a parallel program</a:t>
            </a:r>
          </a:p>
          <a:p>
            <a:pPr>
              <a:lnSpc>
                <a:spcPct val="120000"/>
              </a:lnSpc>
            </a:pPr>
            <a:r>
              <a:rPr lang="en-US" sz="2000" dirty="0" err="1"/>
              <a:t>CharmDebug</a:t>
            </a:r>
            <a:r>
              <a:rPr lang="en-US" sz="2000" dirty="0"/>
              <a:t>: a powerful debugging tool</a:t>
            </a:r>
          </a:p>
          <a:p>
            <a:pPr>
              <a:lnSpc>
                <a:spcPct val="120000"/>
              </a:lnSpc>
            </a:pPr>
            <a:r>
              <a:rPr lang="en-US" sz="2000" dirty="0"/>
              <a:t>Projections: Performance Analysis and Visualization, really nice, and a workhorse tool for Charm++ developers</a:t>
            </a:r>
          </a:p>
          <a:p>
            <a:pPr>
              <a:lnSpc>
                <a:spcPct val="120000"/>
              </a:lnSpc>
            </a:pPr>
            <a:r>
              <a:rPr lang="en-US" sz="2000" dirty="0"/>
              <a:t>Messages (instead of marshalled parameters)</a:t>
            </a:r>
          </a:p>
          <a:p>
            <a:pPr>
              <a:lnSpc>
                <a:spcPct val="120000"/>
              </a:lnSpc>
            </a:pPr>
            <a:r>
              <a:rPr lang="en-US" sz="2000" dirty="0"/>
              <a:t>Processor-aware constructs:</a:t>
            </a:r>
          </a:p>
          <a:p>
            <a:pPr lvl="1">
              <a:lnSpc>
                <a:spcPct val="120000"/>
              </a:lnSpc>
            </a:pPr>
            <a:r>
              <a:rPr lang="en-US" sz="2000" dirty="0"/>
              <a:t>Groups: like a non-migratable chare array with one element on each “core”</a:t>
            </a:r>
          </a:p>
          <a:p>
            <a:pPr lvl="1">
              <a:lnSpc>
                <a:spcPct val="120000"/>
              </a:lnSpc>
            </a:pPr>
            <a:r>
              <a:rPr lang="en-US" sz="2000" dirty="0" err="1"/>
              <a:t>Nodegroups</a:t>
            </a:r>
            <a:r>
              <a:rPr lang="en-US" sz="2000" dirty="0"/>
              <a:t>: one element on each process</a:t>
            </a:r>
          </a:p>
        </p:txBody>
      </p:sp>
      <p:sp>
        <p:nvSpPr>
          <p:cNvPr id="4" name="Date Placeholder 3"/>
          <p:cNvSpPr>
            <a:spLocks noGrp="1"/>
          </p:cNvSpPr>
          <p:nvPr>
            <p:ph type="dt" sz="half" idx="10"/>
          </p:nvPr>
        </p:nvSpPr>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0CFEC368-1D7A-4F81-ABF6-AE0E36BAF64C}" type="slidenum">
              <a:rPr lang="en-US" smtClean="0">
                <a:solidFill>
                  <a:schemeClr val="bg1">
                    <a:lumMod val="50000"/>
                  </a:schemeClr>
                </a:solidFill>
                <a:latin typeface="Calibri" panose="020F0502020204030204" pitchFamily="34" charset="0"/>
                <a:cs typeface="Calibri" panose="020F0502020204030204" pitchFamily="34" charset="0"/>
              </a:rPr>
              <a:pPr/>
              <a:t>143</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6" name="Footer Placeholder 5"/>
          <p:cNvSpPr>
            <a:spLocks noGrp="1"/>
          </p:cNvSpPr>
          <p:nvPr>
            <p:ph type="ftr" sz="quarter" idx="11"/>
          </p:nvPr>
        </p:nvSpPr>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3374899"/>
      </p:ext>
    </p:extLst>
  </p:cSld>
  <p:clrMapOvr>
    <a:masterClrMapping/>
  </p:clrMapOvr>
  <p:transition xmlns:p14="http://schemas.microsoft.com/office/powerpoint/2010/main">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Information</a:t>
            </a:r>
          </a:p>
        </p:txBody>
      </p:sp>
      <p:sp>
        <p:nvSpPr>
          <p:cNvPr id="3" name="Content Placeholder 2"/>
          <p:cNvSpPr>
            <a:spLocks noGrp="1"/>
          </p:cNvSpPr>
          <p:nvPr>
            <p:ph idx="1"/>
          </p:nvPr>
        </p:nvSpPr>
        <p:spPr/>
        <p:txBody>
          <a:bodyPr>
            <a:normAutofit lnSpcReduction="10000"/>
          </a:bodyPr>
          <a:lstStyle/>
          <a:p>
            <a:r>
              <a:rPr lang="en-US" dirty="0">
                <a:hlinkClick r:id="rId2"/>
              </a:rPr>
              <a:t>http://charm.cs.illinois/edu</a:t>
            </a:r>
            <a:endParaRPr lang="en-US" dirty="0"/>
          </a:p>
          <a:p>
            <a:pPr lvl="1"/>
            <a:r>
              <a:rPr lang="en-US" dirty="0"/>
              <a:t>Papers, downloads, manuals</a:t>
            </a:r>
            <a:r>
              <a:rPr lang="en-US"/>
              <a:t>, tools</a:t>
            </a:r>
            <a:endParaRPr lang="en-US" dirty="0"/>
          </a:p>
          <a:p>
            <a:r>
              <a:rPr lang="en-US" dirty="0"/>
              <a:t>Mailing list: </a:t>
            </a:r>
            <a:r>
              <a:rPr lang="en-US" dirty="0">
                <a:hlinkClick r:id="rId3"/>
              </a:rPr>
              <a:t>charm@lists.cs.illinois.edu</a:t>
            </a:r>
            <a:endParaRPr lang="en-US" dirty="0"/>
          </a:p>
          <a:p>
            <a:pPr lvl="1"/>
            <a:r>
              <a:rPr lang="en-US" dirty="0">
                <a:hlinkClick r:id="rId4"/>
              </a:rPr>
              <a:t>https://lists.cs.illinois.edu/lists/info/charm</a:t>
            </a:r>
            <a:endParaRPr lang="en-US" dirty="0"/>
          </a:p>
          <a:p>
            <a:r>
              <a:rPr lang="en-US" dirty="0">
                <a:hlinkClick r:id="rId5"/>
              </a:rPr>
              <a:t>http://charmplusplus.org</a:t>
            </a:r>
            <a:r>
              <a:rPr lang="en-US" dirty="0"/>
              <a:t> </a:t>
            </a:r>
          </a:p>
          <a:p>
            <a:pPr lvl="1"/>
            <a:r>
              <a:rPr lang="en-US" dirty="0"/>
              <a:t>Tutorial material, mini apps, ...</a:t>
            </a:r>
          </a:p>
          <a:p>
            <a:pPr lvl="1"/>
            <a:r>
              <a:rPr lang="en-US" dirty="0"/>
              <a:t>A series of programming exercises designed to teach basic concepts in Charm++</a:t>
            </a:r>
          </a:p>
          <a:p>
            <a:pPr lvl="2"/>
            <a:r>
              <a:rPr lang="en-US" dirty="0">
                <a:hlinkClick r:id="rId6"/>
              </a:rPr>
              <a:t>http://charmplusplus.org/exercises/</a:t>
            </a:r>
            <a:endParaRPr lang="en-US" dirty="0"/>
          </a:p>
          <a:p>
            <a:r>
              <a:rPr lang="en-US" dirty="0">
                <a:hlinkClick r:id="rId7"/>
              </a:rPr>
              <a:t>http://charmplusplus.com</a:t>
            </a:r>
            <a:endParaRPr lang="en-US" dirty="0"/>
          </a:p>
          <a:p>
            <a:pPr lvl="1"/>
            <a:r>
              <a:rPr lang="en-US" dirty="0" err="1"/>
              <a:t>Charmworks</a:t>
            </a:r>
            <a:r>
              <a:rPr lang="en-US" dirty="0"/>
              <a:t> Inc., supporting Charm++</a:t>
            </a:r>
          </a:p>
          <a:p>
            <a:pPr lvl="1"/>
            <a:endParaRPr lang="en-US" dirty="0"/>
          </a:p>
          <a:p>
            <a:pPr lvl="1"/>
            <a:endParaRPr lang="en-US" dirty="0"/>
          </a:p>
        </p:txBody>
      </p:sp>
      <p:sp>
        <p:nvSpPr>
          <p:cNvPr id="6" name="TextBox 5"/>
          <p:cNvSpPr txBox="1"/>
          <p:nvPr/>
        </p:nvSpPr>
        <p:spPr>
          <a:xfrm>
            <a:off x="5532474" y="2939902"/>
            <a:ext cx="914400" cy="369332"/>
          </a:xfrm>
          <a:prstGeom prst="rect">
            <a:avLst/>
          </a:prstGeom>
          <a:noFill/>
        </p:spPr>
        <p:txBody>
          <a:bodyPr wrap="square" rtlCol="0">
            <a:spAutoFit/>
          </a:bodyPr>
          <a:lstStyle/>
          <a:p>
            <a:endParaRPr lang="en-US"/>
          </a:p>
        </p:txBody>
      </p:sp>
      <p:sp>
        <p:nvSpPr>
          <p:cNvPr id="8" name="Date Placeholder 3">
            <a:extLst>
              <a:ext uri="{FF2B5EF4-FFF2-40B4-BE49-F238E27FC236}">
                <a16:creationId xmlns="" xmlns:a16="http://schemas.microsoft.com/office/drawing/2014/main" id="{8E042912-9C44-4F6D-9989-D625DC5F055B}"/>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Slide Number Placeholder 4">
            <a:extLst>
              <a:ext uri="{FF2B5EF4-FFF2-40B4-BE49-F238E27FC236}">
                <a16:creationId xmlns="" xmlns:a16="http://schemas.microsoft.com/office/drawing/2014/main" id="{25B47367-CC1B-4E1F-9C06-14F08438A1FD}"/>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solidFill>
                  <a:schemeClr val="bg1">
                    <a:lumMod val="50000"/>
                  </a:schemeClr>
                </a:solidFill>
                <a:latin typeface="Calibri" panose="020F0502020204030204" pitchFamily="34" charset="0"/>
                <a:cs typeface="Calibri" panose="020F0502020204030204" pitchFamily="34" charset="0"/>
              </a:rPr>
              <a:pPr/>
              <a:t>144</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0" name="Footer Placeholder 5">
            <a:extLst>
              <a:ext uri="{FF2B5EF4-FFF2-40B4-BE49-F238E27FC236}">
                <a16:creationId xmlns="" xmlns:a16="http://schemas.microsoft.com/office/drawing/2014/main" id="{897D655B-1377-4D29-B4A9-565B62C0F4F5}"/>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3751316"/>
      </p:ext>
    </p:extLst>
  </p:cSld>
  <p:clrMapOvr>
    <a:masterClrMapping/>
  </p:clrMapOvr>
  <p:transition xmlns:p14="http://schemas.microsoft.com/office/powerpoint/2010/main">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pPr fontAlgn="base">
              <a:spcAft>
                <a:spcPct val="0"/>
              </a:spcAft>
            </a:pPr>
            <a:r>
              <a:rPr lang="en-US" dirty="0">
                <a:solidFill>
                  <a:prstClr val="black"/>
                </a:solidFill>
                <a:latin typeface="Times New Roman" pitchFamily="18" charset="0"/>
              </a:rPr>
              <a:t>Charm++ Applications </a:t>
            </a:r>
            <a:br>
              <a:rPr lang="en-US" dirty="0">
                <a:solidFill>
                  <a:prstClr val="black"/>
                </a:solidFill>
                <a:latin typeface="Times New Roman" pitchFamily="18" charset="0"/>
              </a:rPr>
            </a:br>
            <a:r>
              <a:rPr lang="en-US" dirty="0">
                <a:solidFill>
                  <a:prstClr val="black"/>
                </a:solidFill>
                <a:latin typeface="Times New Roman" pitchFamily="18" charset="0"/>
              </a:rPr>
              <a:t>as case studies</a:t>
            </a:r>
            <a:endParaRPr lang="en-US" dirty="0"/>
          </a:p>
        </p:txBody>
      </p:sp>
      <p:sp>
        <p:nvSpPr>
          <p:cNvPr id="7" name="Subtitle 6"/>
          <p:cNvSpPr>
            <a:spLocks noGrp="1"/>
          </p:cNvSpPr>
          <p:nvPr>
            <p:ph type="subTitle" idx="1"/>
          </p:nvPr>
        </p:nvSpPr>
        <p:spPr/>
        <p:txBody>
          <a:bodyPr/>
          <a:lstStyle/>
          <a:p>
            <a:r>
              <a:rPr lang="en-US" dirty="0">
                <a:solidFill>
                  <a:prstClr val="black"/>
                </a:solidFill>
                <a:latin typeface="Times New Roman" pitchFamily="18" charset="0"/>
              </a:rPr>
              <a:t>Only brief overview today</a:t>
            </a:r>
          </a:p>
          <a:p>
            <a:endParaRPr lang="en-US" dirty="0"/>
          </a:p>
        </p:txBody>
      </p:sp>
      <p:sp>
        <p:nvSpPr>
          <p:cNvPr id="2" name="Footer Placeholder 1"/>
          <p:cNvSpPr>
            <a:spLocks noGrp="1"/>
          </p:cNvSpPr>
          <p:nvPr>
            <p:ph type="ftr" sz="quarter" idx="11"/>
          </p:nvPr>
        </p:nvSpPr>
        <p:spPr/>
        <p:txBody>
          <a:bodyPr/>
          <a:lstStyle/>
          <a:p>
            <a:pPr>
              <a:defRPr/>
            </a:pPr>
            <a:r>
              <a:rPr lang="fr-FR" smtClean="0">
                <a:solidFill>
                  <a:srgbClr val="575F6D">
                    <a:lumMod val="40000"/>
                    <a:lumOff val="60000"/>
                  </a:srgbClr>
                </a:solidFill>
              </a:rPr>
              <a:t>Charm Workshop '18</a:t>
            </a:r>
            <a:endParaRPr lang="en-US" dirty="0">
              <a:solidFill>
                <a:srgbClr val="575F6D">
                  <a:lumMod val="40000"/>
                  <a:lumOff val="60000"/>
                </a:srgbClr>
              </a:solidFill>
            </a:endParaRPr>
          </a:p>
        </p:txBody>
      </p:sp>
      <p:sp>
        <p:nvSpPr>
          <p:cNvPr id="4" name="Slide Number Placeholder 3"/>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rPr>
              <a:pPr>
                <a:defRPr/>
              </a:pPr>
              <a:t>145</a:t>
            </a:fld>
            <a:endParaRPr lang="en-US" dirty="0">
              <a:solidFill>
                <a:prstClr val="black">
                  <a:tint val="75000"/>
                </a:prstClr>
              </a:solidFill>
            </a:endParaRP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4/10/18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2313964278"/>
      </p:ext>
    </p:extLst>
  </p:cSld>
  <p:clrMapOvr>
    <a:masterClrMapping/>
  </p:clrMapOvr>
  <p:transition xmlns:p14="http://schemas.microsoft.com/office/powerpoint/2010/main">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NAMD: </a:t>
            </a:r>
            <a:r>
              <a:rPr lang="en-US" dirty="0" err="1"/>
              <a:t>Biomolecular</a:t>
            </a:r>
            <a:r>
              <a:rPr lang="en-US" dirty="0"/>
              <a:t> Simulations</a:t>
            </a:r>
          </a:p>
        </p:txBody>
      </p:sp>
      <p:sp>
        <p:nvSpPr>
          <p:cNvPr id="6" name="Content Placeholder 5"/>
          <p:cNvSpPr>
            <a:spLocks noGrp="1"/>
          </p:cNvSpPr>
          <p:nvPr>
            <p:ph sz="half" idx="1"/>
          </p:nvPr>
        </p:nvSpPr>
        <p:spPr/>
        <p:txBody>
          <a:bodyPr>
            <a:normAutofit lnSpcReduction="10000"/>
          </a:bodyPr>
          <a:lstStyle/>
          <a:p>
            <a:r>
              <a:rPr lang="en-US" dirty="0"/>
              <a:t>Collaboration with K. </a:t>
            </a:r>
            <a:r>
              <a:rPr lang="en-US" dirty="0" err="1"/>
              <a:t>Schulten</a:t>
            </a:r>
            <a:endParaRPr lang="en-US" dirty="0"/>
          </a:p>
          <a:p>
            <a:r>
              <a:rPr lang="en-US" dirty="0"/>
              <a:t>With over 50,000 registered users</a:t>
            </a:r>
          </a:p>
          <a:p>
            <a:r>
              <a:rPr lang="en-US" dirty="0"/>
              <a:t>Scaled to most top US supercomputers</a:t>
            </a:r>
          </a:p>
          <a:p>
            <a:r>
              <a:rPr lang="en-US" dirty="0"/>
              <a:t>In production use on supercomputers and clusters and desktops</a:t>
            </a:r>
          </a:p>
          <a:p>
            <a:r>
              <a:rPr lang="en-US" dirty="0"/>
              <a:t>Gordon Bell award in 2002</a:t>
            </a:r>
          </a:p>
        </p:txBody>
      </p:sp>
      <p:pic>
        <p:nvPicPr>
          <p:cNvPr id="10" name="Picture 9" descr="HIV-background-news.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92800" y="1371600"/>
            <a:ext cx="5791200" cy="2443162"/>
          </a:xfrm>
          <a:prstGeom prst="rect">
            <a:avLst/>
          </a:prstGeom>
        </p:spPr>
      </p:pic>
      <p:sp>
        <p:nvSpPr>
          <p:cNvPr id="11" name="TextBox 10"/>
          <p:cNvSpPr txBox="1"/>
          <p:nvPr/>
        </p:nvSpPr>
        <p:spPr>
          <a:xfrm>
            <a:off x="6705600" y="3852208"/>
            <a:ext cx="5080000" cy="1569660"/>
          </a:xfrm>
          <a:prstGeom prst="rect">
            <a:avLst/>
          </a:prstGeom>
          <a:noFill/>
        </p:spPr>
        <p:txBody>
          <a:bodyPr wrap="square" rtlCol="0">
            <a:spAutoFit/>
          </a:bodyPr>
          <a:lstStyle/>
          <a:p>
            <a:pPr defTabSz="914400" fontAlgn="base">
              <a:spcBef>
                <a:spcPct val="0"/>
              </a:spcBef>
              <a:spcAft>
                <a:spcPct val="0"/>
              </a:spcAft>
            </a:pPr>
            <a:r>
              <a:rPr lang="en-US" sz="2400" dirty="0">
                <a:solidFill>
                  <a:srgbClr val="008000"/>
                </a:solidFill>
                <a:latin typeface="Lucida Sans Unicode"/>
              </a:rPr>
              <a:t>Recent success: Determination of the structure of HIV capsid by researchers including Prof </a:t>
            </a:r>
            <a:r>
              <a:rPr lang="en-US" sz="2400" dirty="0" err="1">
                <a:solidFill>
                  <a:srgbClr val="008000"/>
                </a:solidFill>
                <a:latin typeface="Lucida Sans Unicode"/>
              </a:rPr>
              <a:t>Schulten</a:t>
            </a:r>
            <a:r>
              <a:rPr lang="en-US" sz="2400" dirty="0">
                <a:solidFill>
                  <a:srgbClr val="008000"/>
                </a:solidFill>
                <a:latin typeface="Lucida Sans Unicode"/>
              </a:rPr>
              <a:t> </a:t>
            </a:r>
          </a:p>
        </p:txBody>
      </p:sp>
      <p:sp>
        <p:nvSpPr>
          <p:cNvPr id="2" name="Slide Number Placeholder 1"/>
          <p:cNvSpPr>
            <a:spLocks noGrp="1"/>
          </p:cNvSpPr>
          <p:nvPr>
            <p:ph type="sldNum" sz="quarter" idx="12"/>
          </p:nvPr>
        </p:nvSpPr>
        <p:spPr/>
        <p:txBody>
          <a:bodyPr/>
          <a:lstStyle/>
          <a:p>
            <a:pPr>
              <a:defRPr/>
            </a:pPr>
            <a:fld id="{247C39AB-C319-403C-8545-69BA255C32C6}" type="slidenum">
              <a:rPr lang="en-US" smtClean="0">
                <a:solidFill>
                  <a:prstClr val="black">
                    <a:tint val="75000"/>
                  </a:prstClr>
                </a:solidFill>
              </a:rPr>
              <a:pPr>
                <a:defRPr/>
              </a:pPr>
              <a:t>146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fr-FR" smtClean="0">
                <a:solidFill>
                  <a:srgbClr val="575F6D">
                    <a:lumMod val="40000"/>
                    <a:lumOff val="60000"/>
                  </a:srgbClr>
                </a:solidFill>
              </a:rPr>
              <a:t>Charm Workshop '18</a:t>
            </a:r>
            <a:endParaRPr lang="en-US" dirty="0">
              <a:solidFill>
                <a:srgbClr val="575F6D">
                  <a:lumMod val="40000"/>
                  <a:lumOff val="60000"/>
                </a:srgbClr>
              </a:solidFill>
            </a:endParaRPr>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Tree>
    <p:extLst>
      <p:ext uri="{BB962C8B-B14F-4D97-AF65-F5344CB8AC3E}">
        <p14:creationId xmlns:p14="http://schemas.microsoft.com/office/powerpoint/2010/main" val="73562792"/>
      </p:ext>
    </p:extLst>
  </p:cSld>
  <p:clrMapOvr>
    <a:masterClrMapping/>
  </p:clrMapOvr>
  <p:transition xmlns:p14="http://schemas.microsoft.com/office/powerpoint/2010/main">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dirty="0"/>
              <a:t>Parallelization using Charm++</a:t>
            </a:r>
          </a:p>
        </p:txBody>
      </p:sp>
      <p:sp>
        <p:nvSpPr>
          <p:cNvPr id="27652" name="Footer Placeholder 4"/>
          <p:cNvSpPr>
            <a:spLocks noGrp="1"/>
          </p:cNvSpPr>
          <p:nvPr>
            <p:ph type="ftr" sz="quarter" idx="11"/>
          </p:nvPr>
        </p:nvSpPr>
        <p:spPr>
          <a:noFill/>
        </p:spPr>
        <p:txBody>
          <a:bodyPr/>
          <a:lstStyle/>
          <a:p>
            <a:r>
              <a:rPr lang="fr-FR" smtClean="0">
                <a:solidFill>
                  <a:srgbClr val="575F6D">
                    <a:lumMod val="40000"/>
                    <a:lumOff val="60000"/>
                  </a:srgbClr>
                </a:solidFill>
              </a:rPr>
              <a:t>Charm Workshop '18</a:t>
            </a:r>
            <a:endParaRPr lang="en-US" dirty="0">
              <a:solidFill>
                <a:srgbClr val="575F6D">
                  <a:lumMod val="40000"/>
                  <a:lumOff val="60000"/>
                </a:srgbClr>
              </a:solidFill>
            </a:endParaRPr>
          </a:p>
        </p:txBody>
      </p:sp>
      <p:sp>
        <p:nvSpPr>
          <p:cNvPr id="27653" name="Slide Number Placeholder 3"/>
          <p:cNvSpPr>
            <a:spLocks noGrp="1"/>
          </p:cNvSpPr>
          <p:nvPr>
            <p:ph type="sldNum" sz="quarter" idx="12"/>
          </p:nvPr>
        </p:nvSpPr>
        <p:spPr>
          <a:noFill/>
        </p:spPr>
        <p:txBody>
          <a:bodyPr/>
          <a:lstStyle/>
          <a:p>
            <a:fld id="{172A2166-46F5-4F64-832F-9710E81F95E2}" type="slidenum">
              <a:rPr lang="en-US" smtClean="0">
                <a:solidFill>
                  <a:prstClr val="black">
                    <a:tint val="75000"/>
                  </a:prstClr>
                </a:solidFill>
              </a:rPr>
              <a:pPr/>
              <a:t>147</a:t>
            </a:fld>
            <a:endParaRPr lang="en-US" dirty="0">
              <a:solidFill>
                <a:prstClr val="black">
                  <a:tint val="75000"/>
                </a:prstClr>
              </a:solidFill>
            </a:endParaRPr>
          </a:p>
        </p:txBody>
      </p:sp>
      <p:pic>
        <p:nvPicPr>
          <p:cNvPr id="27654" name="Picture 8"/>
          <p:cNvPicPr>
            <a:picLocks noChangeAspect="1" noChangeArrowheads="1"/>
          </p:cNvPicPr>
          <p:nvPr/>
        </p:nvPicPr>
        <p:blipFill>
          <a:blip r:embed="rId3"/>
          <a:srcRect/>
          <a:stretch>
            <a:fillRect/>
          </a:stretch>
        </p:blipFill>
        <p:spPr bwMode="auto">
          <a:xfrm>
            <a:off x="1320800" y="1524001"/>
            <a:ext cx="9956800" cy="3635375"/>
          </a:xfrm>
          <a:prstGeom prst="rect">
            <a:avLst/>
          </a:prstGeom>
          <a:noFill/>
          <a:ln w="12700">
            <a:noFill/>
            <a:miter lim="800000"/>
            <a:headEnd type="none" w="sm" len="sm"/>
            <a:tailEnd type="none" w="sm" len="sm"/>
          </a:ln>
        </p:spPr>
      </p:pic>
      <p:sp>
        <p:nvSpPr>
          <p:cNvPr id="10" name="Rounded Rectangle 9"/>
          <p:cNvSpPr/>
          <p:nvPr/>
        </p:nvSpPr>
        <p:spPr>
          <a:xfrm>
            <a:off x="4165600" y="2819400"/>
            <a:ext cx="2743200" cy="914400"/>
          </a:xfrm>
          <a:prstGeom prst="roundRect">
            <a:avLst/>
          </a:prstGeom>
          <a:solidFill>
            <a:srgbClr val="FF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a:defRPr/>
            </a:pPr>
            <a:endParaRPr lang="en-US" sz="2400" dirty="0">
              <a:solidFill>
                <a:prstClr val="white"/>
              </a:solidFill>
              <a:latin typeface="Lucida Sans Unicode"/>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Tree>
    <p:extLst>
      <p:ext uri="{BB962C8B-B14F-4D97-AF65-F5344CB8AC3E}">
        <p14:creationId xmlns:p14="http://schemas.microsoft.com/office/powerpoint/2010/main" val="226587365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Grainsize</a:t>
            </a:r>
            <a:r>
              <a:rPr lang="en-US" dirty="0"/>
              <a:t> example: NAMD</a:t>
            </a:r>
          </a:p>
        </p:txBody>
      </p:sp>
      <p:sp>
        <p:nvSpPr>
          <p:cNvPr id="3" name="Content Placeholder 2"/>
          <p:cNvSpPr>
            <a:spLocks noGrp="1"/>
          </p:cNvSpPr>
          <p:nvPr>
            <p:ph idx="1"/>
          </p:nvPr>
        </p:nvSpPr>
        <p:spPr/>
        <p:txBody>
          <a:bodyPr>
            <a:normAutofit/>
          </a:bodyPr>
          <a:lstStyle/>
          <a:p>
            <a:r>
              <a:rPr lang="en-US" sz="2600" dirty="0"/>
              <a:t>High performing examples (objects are the work-data units in Charm++):</a:t>
            </a:r>
          </a:p>
          <a:p>
            <a:r>
              <a:rPr lang="en-US" sz="2600" dirty="0"/>
              <a:t>On Blue Waters, 100M atom simulation  </a:t>
            </a:r>
          </a:p>
          <a:p>
            <a:pPr lvl="1"/>
            <a:r>
              <a:rPr lang="en-US" dirty="0"/>
              <a:t>128K cores (4K nodes): 5,510,202 objects </a:t>
            </a:r>
          </a:p>
          <a:p>
            <a:r>
              <a:rPr lang="en-US" sz="2600" dirty="0"/>
              <a:t>Edison, </a:t>
            </a:r>
            <a:r>
              <a:rPr lang="en-US" sz="2200" dirty="0"/>
              <a:t>Apoa1 (92K atoms)  </a:t>
            </a:r>
          </a:p>
          <a:p>
            <a:pPr lvl="1"/>
            <a:r>
              <a:rPr lang="en-US" dirty="0"/>
              <a:t>4K cores:  33,124 objects</a:t>
            </a:r>
          </a:p>
          <a:p>
            <a:r>
              <a:rPr lang="en-US" sz="2600" dirty="0"/>
              <a:t>Hopper, STMV (1M atoms)</a:t>
            </a:r>
          </a:p>
          <a:p>
            <a:pPr lvl="1"/>
            <a:r>
              <a:rPr lang="en-US" dirty="0"/>
              <a:t>15,360</a:t>
            </a:r>
            <a:r>
              <a:rPr lang="en-US" sz="2200" dirty="0"/>
              <a:t> cores:  430,612 </a:t>
            </a:r>
            <a:r>
              <a:rPr lang="en-US" sz="2000" dirty="0"/>
              <a:t>objects</a:t>
            </a:r>
          </a:p>
          <a:p>
            <a:pPr lvl="1"/>
            <a:endParaRPr lang="en-US" sz="2200" dirty="0"/>
          </a:p>
          <a:p>
            <a:endParaRPr lang="en-US" dirty="0"/>
          </a:p>
        </p:txBody>
      </p:sp>
      <p:sp>
        <p:nvSpPr>
          <p:cNvPr id="5" name="Footer Placeholder 4"/>
          <p:cNvSpPr>
            <a:spLocks noGrp="1"/>
          </p:cNvSpPr>
          <p:nvPr>
            <p:ph type="ftr" sz="quarter" idx="11"/>
          </p:nvPr>
        </p:nvSpPr>
        <p:spPr/>
        <p:txBody>
          <a:bodyPr/>
          <a:lstStyle/>
          <a:p>
            <a:pPr>
              <a:defRPr/>
            </a:pPr>
            <a:r>
              <a:rPr lang="fr-FR" smtClean="0">
                <a:solidFill>
                  <a:srgbClr val="575F6D">
                    <a:lumMod val="40000"/>
                    <a:lumOff val="60000"/>
                  </a:srgbClr>
                </a:solidFill>
              </a:rPr>
              <a:t>Charm Workshop '18</a:t>
            </a:r>
            <a:endParaRPr lang="en-US" dirty="0">
              <a:solidFill>
                <a:srgbClr val="575F6D">
                  <a:lumMod val="40000"/>
                  <a:lumOff val="60000"/>
                </a:srgbClr>
              </a:solidFill>
            </a:endParaRPr>
          </a:p>
        </p:txBody>
      </p:sp>
      <p:sp>
        <p:nvSpPr>
          <p:cNvPr id="6" name="Slide Number Placeholder 5"/>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rPr>
              <a:pPr>
                <a:defRPr/>
              </a:pPr>
              <a:t>148</a:t>
            </a:fld>
            <a:endParaRPr lang="en-US" dirty="0">
              <a:solidFill>
                <a:prstClr val="black">
                  <a:tint val="75000"/>
                </a:prstClr>
              </a:solidFill>
            </a:endParaRPr>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Tree>
    <p:extLst>
      <p:ext uri="{BB962C8B-B14F-4D97-AF65-F5344CB8AC3E}">
        <p14:creationId xmlns:p14="http://schemas.microsoft.com/office/powerpoint/2010/main" val="2618923296"/>
      </p:ext>
    </p:extLst>
  </p:cSld>
  <p:clrMapOvr>
    <a:masterClrMapping/>
  </p:clrMapOvr>
  <p:transition xmlns:p14="http://schemas.microsoft.com/office/powerpoint/2010/main">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001552" y="5852938"/>
            <a:ext cx="10363200" cy="771599"/>
          </a:xfrm>
        </p:spPr>
        <p:txBody>
          <a:bodyPr/>
          <a:lstStyle/>
          <a:p>
            <a:r>
              <a:rPr lang="en-US" sz="1800" dirty="0"/>
              <a:t>NAMD strong scaling on Titan Cray XK7, Blue Waters Cray XE6, and Mira IBM Blue Gene/Q for 21M and 224M atom benchmarks</a:t>
            </a:r>
          </a:p>
        </p:txBody>
      </p:sp>
      <p:pic>
        <p:nvPicPr>
          <p:cNvPr id="9" name="Picture 8" descr="crossplat.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5165" y="694994"/>
            <a:ext cx="9835772" cy="5163780"/>
          </a:xfrm>
          <a:prstGeom prst="rect">
            <a:avLst/>
          </a:prstGeom>
        </p:spPr>
      </p:pic>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149</a:t>
            </a:fld>
            <a:endParaRPr lang="en-US">
              <a:solidFill>
                <a:prstClr val="black">
                  <a:tint val="75000"/>
                </a:prstClr>
              </a:solidFill>
              <a:latin typeface="Calibri"/>
            </a:endParaRPr>
          </a:p>
        </p:txBody>
      </p:sp>
    </p:spTree>
    <p:extLst>
      <p:ext uri="{BB962C8B-B14F-4D97-AF65-F5344CB8AC3E}">
        <p14:creationId xmlns:p14="http://schemas.microsoft.com/office/powerpoint/2010/main" val="1024547544"/>
      </p:ext>
    </p:extLst>
  </p:cSld>
  <p:clrMapOvr>
    <a:masterClrMapping/>
  </p:clrMapOvr>
  <p:transition xmlns:p14="http://schemas.microsoft.com/office/powerpoint/2010/mai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a:bodyPr>
          <a:lstStyle/>
          <a:p>
            <a:r>
              <a:rPr lang="en-US"/>
              <a:t>Charm++ and CSE Applications</a:t>
            </a:r>
          </a:p>
        </p:txBody>
      </p:sp>
      <p:sp>
        <p:nvSpPr>
          <p:cNvPr id="13" name="Date Placeholder 12"/>
          <p:cNvSpPr>
            <a:spLocks noGrp="1"/>
          </p:cNvSpPr>
          <p:nvPr>
            <p:ph type="dt" sz="half" idx="10"/>
          </p:nvPr>
        </p:nvSpPr>
        <p:spPr/>
        <p:txBody>
          <a:bodyPr/>
          <a:lstStyle/>
          <a:p>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14" name="Slide Number Placeholder 13"/>
          <p:cNvSpPr>
            <a:spLocks noGrp="1"/>
          </p:cNvSpPr>
          <p:nvPr>
            <p:ph type="sldNum" sz="quarter" idx="12"/>
          </p:nvPr>
        </p:nvSpPr>
        <p:spPr/>
        <p:txBody>
          <a:bodyPr/>
          <a:lstStyle/>
          <a:p>
            <a:fld id="{AB45D6F5-C874-4283-99EA-D93D3B58E0B5}" type="slidenum">
              <a:rPr lang="en-US" smtClean="0"/>
              <a:pPr/>
              <a:t>15</a:t>
            </a:fld>
            <a:endParaRPr lang="en-US" dirty="0"/>
          </a:p>
        </p:txBody>
      </p:sp>
      <p:pic>
        <p:nvPicPr>
          <p:cNvPr id="5" name="Picture 18" descr="E:\kunzman\ParallelProgrammingCharm_all.png"/>
          <p:cNvPicPr>
            <a:picLocks noChangeAspect="1" noChangeArrowheads="1"/>
          </p:cNvPicPr>
          <p:nvPr/>
        </p:nvPicPr>
        <p:blipFill>
          <a:blip r:embed="rId3" cstate="print"/>
          <a:srcRect/>
          <a:stretch>
            <a:fillRect/>
          </a:stretch>
        </p:blipFill>
        <p:spPr bwMode="auto">
          <a:xfrm>
            <a:off x="2391521" y="1498213"/>
            <a:ext cx="7083425" cy="4657725"/>
          </a:xfrm>
          <a:prstGeom prst="rect">
            <a:avLst/>
          </a:prstGeom>
          <a:noFill/>
          <a:ln w="9525">
            <a:noFill/>
            <a:miter lim="800000"/>
            <a:headEnd/>
            <a:tailEnd/>
          </a:ln>
        </p:spPr>
      </p:pic>
      <p:sp>
        <p:nvSpPr>
          <p:cNvPr id="6" name="Text Box 7"/>
          <p:cNvSpPr txBox="1">
            <a:spLocks noChangeArrowheads="1"/>
          </p:cNvSpPr>
          <p:nvPr/>
        </p:nvSpPr>
        <p:spPr bwMode="auto">
          <a:xfrm>
            <a:off x="2362200" y="3124200"/>
            <a:ext cx="7620000" cy="711200"/>
          </a:xfrm>
          <a:prstGeom prst="rect">
            <a:avLst/>
          </a:prstGeom>
          <a:solidFill>
            <a:srgbClr val="FFFF99"/>
          </a:solidFill>
          <a:ln w="9525">
            <a:solidFill>
              <a:srgbClr val="808000"/>
            </a:solidFill>
            <a:miter lim="800000"/>
            <a:headEnd/>
            <a:tailEnd/>
          </a:ln>
        </p:spPr>
        <p:txBody>
          <a:bodyPr>
            <a:spAutoFit/>
          </a:bodyPr>
          <a:lstStyle/>
          <a:p>
            <a:pPr algn="ctr">
              <a:spcBef>
                <a:spcPct val="50000"/>
              </a:spcBef>
            </a:pPr>
            <a:r>
              <a:rPr lang="en-US" sz="2000">
                <a:solidFill>
                  <a:srgbClr val="003399"/>
                </a:solidFill>
                <a:latin typeface="Calibri" pitchFamily="34" charset="0"/>
              </a:rPr>
              <a:t>Enabling CS technology of parallel objects and intelligent runtime systems has led to several CSE collaborative applications</a:t>
            </a:r>
          </a:p>
        </p:txBody>
      </p:sp>
      <p:sp>
        <p:nvSpPr>
          <p:cNvPr id="7" name="Text Box 20"/>
          <p:cNvSpPr txBox="1">
            <a:spLocks noChangeArrowheads="1"/>
          </p:cNvSpPr>
          <p:nvPr/>
        </p:nvSpPr>
        <p:spPr bwMode="auto">
          <a:xfrm>
            <a:off x="4677520" y="2488813"/>
            <a:ext cx="1600200" cy="519113"/>
          </a:xfrm>
          <a:prstGeom prst="rect">
            <a:avLst/>
          </a:prstGeom>
          <a:solidFill>
            <a:srgbClr val="CCFFFF"/>
          </a:solidFill>
          <a:ln w="9525">
            <a:noFill/>
            <a:miter lim="800000"/>
            <a:headEnd/>
            <a:tailEnd/>
          </a:ln>
        </p:spPr>
        <p:txBody>
          <a:bodyPr>
            <a:spAutoFit/>
          </a:bodyPr>
          <a:lstStyle/>
          <a:p>
            <a:pPr algn="ctr">
              <a:spcBef>
                <a:spcPct val="50000"/>
              </a:spcBef>
            </a:pPr>
            <a:r>
              <a:rPr lang="en-US" sz="2800" dirty="0">
                <a:latin typeface="Calibri" pitchFamily="34" charset="0"/>
              </a:rPr>
              <a:t>Synergy</a:t>
            </a:r>
          </a:p>
        </p:txBody>
      </p:sp>
      <p:sp>
        <p:nvSpPr>
          <p:cNvPr id="8" name="Text Box 20"/>
          <p:cNvSpPr txBox="1">
            <a:spLocks noChangeArrowheads="1"/>
          </p:cNvSpPr>
          <p:nvPr/>
        </p:nvSpPr>
        <p:spPr bwMode="auto">
          <a:xfrm>
            <a:off x="7801720" y="1193413"/>
            <a:ext cx="3200400" cy="1158875"/>
          </a:xfrm>
          <a:prstGeom prst="rect">
            <a:avLst/>
          </a:prstGeom>
          <a:solidFill>
            <a:srgbClr val="CCFFFF"/>
          </a:solidFill>
          <a:ln w="9525">
            <a:noFill/>
            <a:miter lim="800000"/>
            <a:headEnd/>
            <a:tailEnd/>
          </a:ln>
        </p:spPr>
        <p:txBody>
          <a:bodyPr>
            <a:spAutoFit/>
          </a:bodyPr>
          <a:lstStyle/>
          <a:p>
            <a:pPr>
              <a:spcBef>
                <a:spcPct val="50000"/>
              </a:spcBef>
            </a:pPr>
            <a:r>
              <a:rPr lang="en-US" sz="2000" dirty="0">
                <a:latin typeface="Calibri" pitchFamily="34" charset="0"/>
              </a:rPr>
              <a:t>Well-known Biophysics Molecular Simulation App </a:t>
            </a:r>
          </a:p>
          <a:p>
            <a:pPr>
              <a:spcBef>
                <a:spcPct val="50000"/>
              </a:spcBef>
            </a:pPr>
            <a:r>
              <a:rPr lang="en-US" sz="2000" dirty="0">
                <a:latin typeface="Calibri" pitchFamily="34" charset="0"/>
              </a:rPr>
              <a:t>Gordon Bell Award, 2002</a:t>
            </a:r>
          </a:p>
        </p:txBody>
      </p:sp>
      <p:sp>
        <p:nvSpPr>
          <p:cNvPr id="10" name="Text Box 20"/>
          <p:cNvSpPr txBox="1">
            <a:spLocks noChangeArrowheads="1"/>
          </p:cNvSpPr>
          <p:nvPr/>
        </p:nvSpPr>
        <p:spPr bwMode="auto">
          <a:xfrm>
            <a:off x="1821225" y="5015238"/>
            <a:ext cx="2057400" cy="701675"/>
          </a:xfrm>
          <a:prstGeom prst="rect">
            <a:avLst/>
          </a:prstGeom>
          <a:solidFill>
            <a:srgbClr val="CCFFFF"/>
          </a:solidFill>
          <a:ln w="9525">
            <a:noFill/>
            <a:miter lim="800000"/>
            <a:headEnd/>
            <a:tailEnd/>
          </a:ln>
        </p:spPr>
        <p:txBody>
          <a:bodyPr>
            <a:spAutoFit/>
          </a:bodyPr>
          <a:lstStyle/>
          <a:p>
            <a:pPr>
              <a:spcBef>
                <a:spcPct val="50000"/>
              </a:spcBef>
            </a:pPr>
            <a:r>
              <a:rPr lang="en-US" sz="2000">
                <a:latin typeface="Calibri" pitchFamily="34" charset="0"/>
              </a:rPr>
              <a:t>Computational Astronomy</a:t>
            </a:r>
          </a:p>
        </p:txBody>
      </p:sp>
      <p:sp>
        <p:nvSpPr>
          <p:cNvPr id="11" name="Text Box 20"/>
          <p:cNvSpPr txBox="1">
            <a:spLocks noChangeArrowheads="1"/>
          </p:cNvSpPr>
          <p:nvPr/>
        </p:nvSpPr>
        <p:spPr bwMode="auto">
          <a:xfrm>
            <a:off x="2391520" y="1803013"/>
            <a:ext cx="1919086" cy="396875"/>
          </a:xfrm>
          <a:prstGeom prst="rect">
            <a:avLst/>
          </a:prstGeom>
          <a:solidFill>
            <a:srgbClr val="CCFFFF"/>
          </a:solidFill>
          <a:ln w="9525">
            <a:noFill/>
            <a:miter lim="800000"/>
            <a:headEnd/>
            <a:tailEnd/>
          </a:ln>
        </p:spPr>
        <p:txBody>
          <a:bodyPr wrap="square">
            <a:spAutoFit/>
          </a:bodyPr>
          <a:lstStyle/>
          <a:p>
            <a:pPr>
              <a:spcBef>
                <a:spcPct val="50000"/>
              </a:spcBef>
            </a:pPr>
            <a:r>
              <a:rPr lang="en-US" sz="2000" dirty="0">
                <a:latin typeface="Calibri" pitchFamily="34" charset="0"/>
              </a:rPr>
              <a:t>Nano-Materials</a:t>
            </a:r>
          </a:p>
        </p:txBody>
      </p:sp>
      <p:sp>
        <p:nvSpPr>
          <p:cNvPr id="3" name="Footer Placeholder 2"/>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319578692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par>
                          <p:cTn id="13" fill="hold">
                            <p:stCondLst>
                              <p:cond delay="500"/>
                            </p:stCondLst>
                            <p:childTnLst>
                              <p:par>
                                <p:cTn id="14" presetID="1" presetClass="entr" presetSubtype="0" fill="hold" grpId="1"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500"/>
                            </p:stCondLst>
                            <p:childTnLst>
                              <p:par>
                                <p:cTn id="17" presetID="0" presetClass="path" presetSubtype="0" accel="50000" decel="50000" fill="hold" grpId="0" nodeType="afterEffect">
                                  <p:stCondLst>
                                    <p:cond delay="0"/>
                                  </p:stCondLst>
                                  <p:childTnLst>
                                    <p:animMotion origin="layout" path="M 0.05364 -0.02546 C 0.09935 -0.01597 0.14518 -0.00671 0.16823 0.01088 C 0.19114 0.02848 0.19583 0.04514 0.19206 0.07894 C 0.18841 0.11366 0.17825 0.18727 0.14544 0.21598 C 0.11289 0.24491 0.04206 0.26158 -0.00417 0.25209 C -0.05039 0.2426 -0.1168 0.19931 -0.13138 0.16019 C -0.14583 0.12153 -0.11302 0.04885 -0.09115 0.01806 C -0.06914 -0.01296 -0.00521 0.0044 0.00065 -0.02546 C 0.00677 -0.05509 -0.04544 -0.13773 -0.05469 -0.16018 " pathEditMode="relative" rAng="0" ptsTypes="AAAAAAAAA">
                                      <p:cBhvr>
                                        <p:cTn id="18" dur="2000" fill="hold"/>
                                        <p:tgtEl>
                                          <p:spTgt spid="7"/>
                                        </p:tgtEl>
                                        <p:attrNameLst>
                                          <p:attrName>ppt_x</p:attrName>
                                          <p:attrName>ppt_y</p:attrName>
                                        </p:attrNameLst>
                                      </p:cBhvr>
                                      <p:rCtr x="-2461" y="7269"/>
                                    </p:animMotion>
                                  </p:childTnLst>
                                </p:cTn>
                              </p:par>
                            </p:childTnLst>
                          </p:cTn>
                        </p:par>
                        <p:par>
                          <p:cTn id="19" fill="hold">
                            <p:stCondLst>
                              <p:cond delay="2500"/>
                            </p:stCondLst>
                            <p:childTnLst>
                              <p:par>
                                <p:cTn id="20" presetID="18" presetClass="entr" presetSubtype="6"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trips(downRight)">
                                      <p:cBhvr>
                                        <p:cTn id="22" dur="1000"/>
                                        <p:tgtEl>
                                          <p:spTgt spid="8"/>
                                        </p:tgtEl>
                                      </p:cBhvr>
                                    </p:animEffect>
                                  </p:childTnLst>
                                </p:cTn>
                              </p:par>
                            </p:childTnLst>
                          </p:cTn>
                        </p:par>
                        <p:par>
                          <p:cTn id="23" fill="hold">
                            <p:stCondLst>
                              <p:cond delay="3500"/>
                            </p:stCondLst>
                            <p:childTnLst>
                              <p:par>
                                <p:cTn id="24" presetID="18" presetClass="entr" presetSubtype="6" fill="hold" grpId="0" nodeType="afterEffect">
                                  <p:stCondLst>
                                    <p:cond delay="2000"/>
                                  </p:stCondLst>
                                  <p:childTnLst>
                                    <p:set>
                                      <p:cBhvr>
                                        <p:cTn id="25" dur="1" fill="hold">
                                          <p:stCondLst>
                                            <p:cond delay="0"/>
                                          </p:stCondLst>
                                        </p:cTn>
                                        <p:tgtEl>
                                          <p:spTgt spid="10"/>
                                        </p:tgtEl>
                                        <p:attrNameLst>
                                          <p:attrName>style.visibility</p:attrName>
                                        </p:attrNameLst>
                                      </p:cBhvr>
                                      <p:to>
                                        <p:strVal val="visible"/>
                                      </p:to>
                                    </p:set>
                                    <p:animEffect transition="in" filter="strips(downRight)">
                                      <p:cBhvr>
                                        <p:cTn id="26" dur="500"/>
                                        <p:tgtEl>
                                          <p:spTgt spid="10"/>
                                        </p:tgtEl>
                                      </p:cBhvr>
                                    </p:animEffect>
                                  </p:childTnLst>
                                </p:cTn>
                              </p:par>
                            </p:childTnLst>
                          </p:cTn>
                        </p:par>
                        <p:par>
                          <p:cTn id="27" fill="hold">
                            <p:stCondLst>
                              <p:cond delay="6000"/>
                            </p:stCondLst>
                            <p:childTnLst>
                              <p:par>
                                <p:cTn id="28" presetID="18" presetClass="entr" presetSubtype="6" fill="hold" grpId="0" nodeType="afterEffect">
                                  <p:stCondLst>
                                    <p:cond delay="1000"/>
                                  </p:stCondLst>
                                  <p:childTnLst>
                                    <p:set>
                                      <p:cBhvr>
                                        <p:cTn id="29" dur="1" fill="hold">
                                          <p:stCondLst>
                                            <p:cond delay="0"/>
                                          </p:stCondLst>
                                        </p:cTn>
                                        <p:tgtEl>
                                          <p:spTgt spid="11"/>
                                        </p:tgtEl>
                                        <p:attrNameLst>
                                          <p:attrName>style.visibility</p:attrName>
                                        </p:attrNameLst>
                                      </p:cBhvr>
                                      <p:to>
                                        <p:strVal val="visible"/>
                                      </p:to>
                                    </p:set>
                                    <p:animEffect transition="in" filter="strips(downRight)">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10" grpId="0" animBg="1"/>
      <p:bldP spid="11"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986.nmtest.mpg">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4630400" cy="6858000"/>
          </a:xfrm>
          <a:prstGeom prst="rect">
            <a:avLst/>
          </a:prstGeom>
        </p:spPr>
      </p:pic>
      <p:sp>
        <p:nvSpPr>
          <p:cNvPr id="2" name="Rectangle 2"/>
          <p:cNvSpPr>
            <a:spLocks noGrp="1" noChangeArrowheads="1"/>
          </p:cNvSpPr>
          <p:nvPr>
            <p:ph type="title"/>
          </p:nvPr>
        </p:nvSpPr>
        <p:spPr>
          <a:xfrm>
            <a:off x="203200" y="152400"/>
            <a:ext cx="6400800" cy="1265238"/>
          </a:xfrm>
        </p:spPr>
        <p:txBody>
          <a:bodyPr>
            <a:normAutofit/>
          </a:bodyPr>
          <a:lstStyle/>
          <a:p>
            <a:r>
              <a:rPr lang="en-US" sz="2800" dirty="0">
                <a:solidFill>
                  <a:schemeClr val="accent3">
                    <a:lumMod val="40000"/>
                    <a:lumOff val="60000"/>
                  </a:schemeClr>
                </a:solidFill>
              </a:rPr>
              <a:t>ChaNGa: Parallel Gravity</a:t>
            </a:r>
          </a:p>
        </p:txBody>
      </p:sp>
      <p:sp>
        <p:nvSpPr>
          <p:cNvPr id="30724" name="Rectangle 3"/>
          <p:cNvSpPr>
            <a:spLocks noGrp="1" noChangeArrowheads="1"/>
          </p:cNvSpPr>
          <p:nvPr>
            <p:ph idx="1"/>
          </p:nvPr>
        </p:nvSpPr>
        <p:spPr>
          <a:xfrm>
            <a:off x="203200" y="1143000"/>
            <a:ext cx="6197600" cy="5410200"/>
          </a:xfrm>
        </p:spPr>
        <p:txBody>
          <a:bodyPr>
            <a:normAutofit fontScale="92500"/>
          </a:bodyPr>
          <a:lstStyle/>
          <a:p>
            <a:r>
              <a:rPr lang="en-US" dirty="0">
                <a:solidFill>
                  <a:schemeClr val="tx2">
                    <a:lumMod val="60000"/>
                    <a:lumOff val="40000"/>
                  </a:schemeClr>
                </a:solidFill>
              </a:rPr>
              <a:t>Collaborative project (NSF)</a:t>
            </a:r>
          </a:p>
          <a:p>
            <a:pPr lvl="1"/>
            <a:r>
              <a:rPr lang="en-US" dirty="0">
                <a:solidFill>
                  <a:schemeClr val="accent2">
                    <a:lumMod val="60000"/>
                    <a:lumOff val="40000"/>
                  </a:schemeClr>
                </a:solidFill>
              </a:rPr>
              <a:t>with Tom Quinn, Univ. of Washington</a:t>
            </a:r>
          </a:p>
          <a:p>
            <a:r>
              <a:rPr lang="en-US" dirty="0">
                <a:solidFill>
                  <a:schemeClr val="tx2">
                    <a:lumMod val="60000"/>
                    <a:lumOff val="40000"/>
                  </a:schemeClr>
                </a:solidFill>
              </a:rPr>
              <a:t>Gravity, gas dynamics</a:t>
            </a:r>
          </a:p>
          <a:p>
            <a:r>
              <a:rPr lang="en-US" dirty="0">
                <a:solidFill>
                  <a:schemeClr val="tx2">
                    <a:lumMod val="60000"/>
                    <a:lumOff val="40000"/>
                  </a:schemeClr>
                </a:solidFill>
              </a:rPr>
              <a:t>Barnes-Hut tree codes</a:t>
            </a:r>
          </a:p>
          <a:p>
            <a:pPr lvl="1"/>
            <a:r>
              <a:rPr lang="en-US" dirty="0">
                <a:solidFill>
                  <a:schemeClr val="accent2">
                    <a:lumMod val="60000"/>
                    <a:lumOff val="40000"/>
                  </a:schemeClr>
                </a:solidFill>
              </a:rPr>
              <a:t>Oct tree is natural </a:t>
            </a:r>
            <a:r>
              <a:rPr lang="en-US" dirty="0" err="1">
                <a:solidFill>
                  <a:schemeClr val="accent2">
                    <a:lumMod val="60000"/>
                    <a:lumOff val="40000"/>
                  </a:schemeClr>
                </a:solidFill>
              </a:rPr>
              <a:t>decomp</a:t>
            </a:r>
            <a:endParaRPr lang="en-US" dirty="0">
              <a:solidFill>
                <a:schemeClr val="accent2">
                  <a:lumMod val="60000"/>
                  <a:lumOff val="40000"/>
                </a:schemeClr>
              </a:solidFill>
            </a:endParaRPr>
          </a:p>
          <a:p>
            <a:pPr lvl="1"/>
            <a:r>
              <a:rPr lang="en-US" dirty="0">
                <a:solidFill>
                  <a:schemeClr val="accent2">
                    <a:lumMod val="60000"/>
                    <a:lumOff val="40000"/>
                  </a:schemeClr>
                </a:solidFill>
              </a:rPr>
              <a:t>Geometry has better aspect ratios, so you “open” up fewer nodes</a:t>
            </a:r>
          </a:p>
          <a:p>
            <a:pPr lvl="1"/>
            <a:r>
              <a:rPr lang="en-US" dirty="0">
                <a:solidFill>
                  <a:schemeClr val="accent2">
                    <a:lumMod val="60000"/>
                    <a:lumOff val="40000"/>
                  </a:schemeClr>
                </a:solidFill>
              </a:rPr>
              <a:t>But is not used because it leads to bad load balance</a:t>
            </a:r>
          </a:p>
          <a:p>
            <a:pPr lvl="1"/>
            <a:r>
              <a:rPr lang="en-US" dirty="0">
                <a:solidFill>
                  <a:schemeClr val="accent2">
                    <a:lumMod val="60000"/>
                    <a:lumOff val="40000"/>
                  </a:schemeClr>
                </a:solidFill>
              </a:rPr>
              <a:t>Assumption: one-to-one map between sub-trees and PEs</a:t>
            </a:r>
          </a:p>
          <a:p>
            <a:pPr lvl="1"/>
            <a:r>
              <a:rPr lang="en-US" dirty="0">
                <a:solidFill>
                  <a:schemeClr val="accent2">
                    <a:lumMod val="60000"/>
                    <a:lumOff val="40000"/>
                  </a:schemeClr>
                </a:solidFill>
              </a:rPr>
              <a:t>Binary trees are considered better load balanced</a:t>
            </a:r>
          </a:p>
          <a:p>
            <a:pPr lvl="1"/>
            <a:endParaRPr lang="en-US" dirty="0"/>
          </a:p>
        </p:txBody>
      </p:sp>
      <p:sp>
        <p:nvSpPr>
          <p:cNvPr id="43015" name="Footer Placeholder 5"/>
          <p:cNvSpPr>
            <a:spLocks noGrp="1"/>
          </p:cNvSpPr>
          <p:nvPr>
            <p:ph type="ftr" sz="quarter" idx="11"/>
          </p:nvPr>
        </p:nvSpPr>
        <p:spPr/>
        <p:txBody>
          <a:bodyPr/>
          <a:lstStyle/>
          <a:p>
            <a:r>
              <a:rPr lang="fr-FR" smtClean="0">
                <a:solidFill>
                  <a:srgbClr val="575F6D">
                    <a:lumMod val="40000"/>
                    <a:lumOff val="60000"/>
                  </a:srgbClr>
                </a:solidFill>
              </a:rPr>
              <a:t>Charm Workshop '18</a:t>
            </a:r>
            <a:endParaRPr lang="en-US" dirty="0">
              <a:solidFill>
                <a:srgbClr val="575F6D">
                  <a:lumMod val="40000"/>
                  <a:lumOff val="60000"/>
                </a:srgbClr>
              </a:solidFill>
            </a:endParaRPr>
          </a:p>
        </p:txBody>
      </p:sp>
      <p:sp>
        <p:nvSpPr>
          <p:cNvPr id="12" name="Slide Number Placeholder 11"/>
          <p:cNvSpPr>
            <a:spLocks noGrp="1"/>
          </p:cNvSpPr>
          <p:nvPr>
            <p:ph type="sldNum" sz="quarter" idx="12"/>
          </p:nvPr>
        </p:nvSpPr>
        <p:spPr/>
        <p:txBody>
          <a:bodyPr/>
          <a:lstStyle/>
          <a:p>
            <a:fld id="{3EF9F3CA-D42A-4F16-9502-7E916E4DA7FE}" type="slidenum">
              <a:rPr lang="en-US" smtClean="0">
                <a:solidFill>
                  <a:prstClr val="black">
                    <a:tint val="75000"/>
                  </a:prstClr>
                </a:solidFill>
              </a:rPr>
              <a:pPr/>
              <a:t>150</a:t>
            </a:fld>
            <a:endParaRPr lang="en-US" dirty="0">
              <a:solidFill>
                <a:prstClr val="black">
                  <a:tint val="75000"/>
                </a:prstClr>
              </a:solidFill>
            </a:endParaRPr>
          </a:p>
        </p:txBody>
      </p:sp>
      <p:sp>
        <p:nvSpPr>
          <p:cNvPr id="8" name="TextBox 7"/>
          <p:cNvSpPr txBox="1"/>
          <p:nvPr/>
        </p:nvSpPr>
        <p:spPr>
          <a:xfrm>
            <a:off x="6604000" y="5105400"/>
            <a:ext cx="5588000" cy="651460"/>
          </a:xfrm>
          <a:prstGeom prst="rect">
            <a:avLst/>
          </a:prstGeom>
          <a:solidFill>
            <a:schemeClr val="accent2">
              <a:lumMod val="60000"/>
              <a:lumOff val="40000"/>
            </a:schemeClr>
          </a:solidFill>
        </p:spPr>
        <p:txBody>
          <a:bodyPr wrap="square">
            <a:spAutoFit/>
          </a:bodyPr>
          <a:lstStyle/>
          <a:p>
            <a:pPr lvl="1" defTabSz="914400" fontAlgn="base">
              <a:lnSpc>
                <a:spcPct val="90000"/>
              </a:lnSpc>
              <a:spcBef>
                <a:spcPct val="0"/>
              </a:spcBef>
              <a:spcAft>
                <a:spcPct val="0"/>
              </a:spcAft>
              <a:defRPr/>
            </a:pPr>
            <a:r>
              <a:rPr lang="en-US" sz="2000" dirty="0">
                <a:solidFill>
                  <a:prstClr val="black"/>
                </a:solidFill>
                <a:latin typeface="Times New Roman" pitchFamily="18" charset="0"/>
              </a:rPr>
              <a:t>With Charm++: Use Oct-Tree, and let Charm++ map subtrees to processors</a:t>
            </a:r>
          </a:p>
        </p:txBody>
      </p:sp>
      <p:sp>
        <p:nvSpPr>
          <p:cNvPr id="10" name="TextBox 9"/>
          <p:cNvSpPr txBox="1"/>
          <p:nvPr/>
        </p:nvSpPr>
        <p:spPr>
          <a:xfrm>
            <a:off x="6604000" y="457201"/>
            <a:ext cx="5181600" cy="830263"/>
          </a:xfrm>
          <a:prstGeom prst="rect">
            <a:avLst/>
          </a:prstGeom>
          <a:solidFill>
            <a:schemeClr val="tx1"/>
          </a:solidFill>
        </p:spPr>
        <p:txBody>
          <a:bodyPr>
            <a:spAutoFit/>
          </a:bodyPr>
          <a:lstStyle/>
          <a:p>
            <a:pPr defTabSz="914400" fontAlgn="base">
              <a:spcBef>
                <a:spcPct val="0"/>
              </a:spcBef>
              <a:spcAft>
                <a:spcPct val="0"/>
              </a:spcAft>
              <a:defRPr/>
            </a:pPr>
            <a:r>
              <a:rPr lang="en-US" sz="2400" dirty="0">
                <a:solidFill>
                  <a:srgbClr val="777C84">
                    <a:lumMod val="40000"/>
                    <a:lumOff val="60000"/>
                  </a:srgbClr>
                </a:solidFill>
                <a:latin typeface="Times New Roman" pitchFamily="18" charset="0"/>
              </a:rPr>
              <a:t>Evolution of Universe and Galaxy Formation</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Tree>
    <p:custDataLst>
      <p:tags r:id="rId1"/>
    </p:custDataLst>
    <p:extLst>
      <p:ext uri="{BB962C8B-B14F-4D97-AF65-F5344CB8AC3E}">
        <p14:creationId xmlns:p14="http://schemas.microsoft.com/office/powerpoint/2010/main" val="2720545402"/>
      </p:ext>
    </p:extLst>
  </p:cSld>
  <p:clrMapOvr>
    <a:masterClrMapping/>
  </p:clrMapOvr>
  <p:transition xmlns:p14="http://schemas.microsoft.com/office/powerpoint/2010/main" advTm="113989">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video>
              <p:cMediaNode vol="80000">
                <p:cTn id="13" fill="hold" display="0">
                  <p:stCondLst>
                    <p:cond delay="indefinite"/>
                  </p:stCondLst>
                </p:cTn>
                <p:tgtEl>
                  <p:spTgt spid="13"/>
                </p:tgtEl>
              </p:cMediaNode>
            </p:video>
          </p:childTnLst>
        </p:cTn>
      </p:par>
    </p:tnLst>
    <p:bldLst>
      <p:bldP spid="8"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ChaNGa : a recent result</a:t>
            </a:r>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63651" y="1676401"/>
            <a:ext cx="9664700" cy="431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1"/>
          </p:nvPr>
        </p:nvSpPr>
        <p:spPr/>
        <p:txBody>
          <a:bodyPr/>
          <a:lstStyle/>
          <a:p>
            <a:pPr>
              <a:defRPr/>
            </a:pPr>
            <a:r>
              <a:rPr lang="fr-FR" smtClean="0">
                <a:solidFill>
                  <a:srgbClr val="575F6D">
                    <a:lumMod val="40000"/>
                    <a:lumOff val="60000"/>
                  </a:srgbClr>
                </a:solidFill>
              </a:rPr>
              <a:t>Charm Workshop '18</a:t>
            </a:r>
            <a:endParaRPr lang="en-US" dirty="0">
              <a:solidFill>
                <a:srgbClr val="575F6D">
                  <a:lumMod val="40000"/>
                  <a:lumOff val="60000"/>
                </a:srgbClr>
              </a:solidFill>
            </a:endParaRPr>
          </a:p>
        </p:txBody>
      </p:sp>
      <p:sp>
        <p:nvSpPr>
          <p:cNvPr id="5" name="Slide Number Placeholder 4"/>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rPr>
              <a:pPr>
                <a:defRPr/>
              </a:pPr>
              <a:t>151</a:t>
            </a:fld>
            <a:endParaRPr lang="en-US" dirty="0">
              <a:solidFill>
                <a:prstClr val="black">
                  <a:tint val="75000"/>
                </a:prstClr>
              </a:solidFill>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Tree>
    <p:extLst>
      <p:ext uri="{BB962C8B-B14F-4D97-AF65-F5344CB8AC3E}">
        <p14:creationId xmlns:p14="http://schemas.microsoft.com/office/powerpoint/2010/main" val="3302149882"/>
      </p:ext>
    </p:extLst>
  </p:cSld>
  <p:clrMapOvr>
    <a:masterClrMapping/>
  </p:clrMapOvr>
  <p:transition xmlns:p14="http://schemas.microsoft.com/office/powerpoint/2010/main">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Episimdemics</a:t>
            </a:r>
            <a:endParaRPr lang="en-US" dirty="0"/>
          </a:p>
        </p:txBody>
      </p:sp>
      <p:sp>
        <p:nvSpPr>
          <p:cNvPr id="3" name="Content Placeholder 2"/>
          <p:cNvSpPr>
            <a:spLocks noGrp="1"/>
          </p:cNvSpPr>
          <p:nvPr>
            <p:ph idx="1"/>
          </p:nvPr>
        </p:nvSpPr>
        <p:spPr/>
        <p:txBody>
          <a:bodyPr/>
          <a:lstStyle/>
          <a:p>
            <a:r>
              <a:rPr lang="en-US" dirty="0"/>
              <a:t>Simulation of spread of contagion</a:t>
            </a:r>
          </a:p>
          <a:p>
            <a:pPr lvl="1"/>
            <a:r>
              <a:rPr lang="en-US" dirty="0"/>
              <a:t>Code by </a:t>
            </a:r>
            <a:r>
              <a:rPr lang="en-US" dirty="0" err="1"/>
              <a:t>Madhav</a:t>
            </a:r>
            <a:r>
              <a:rPr lang="en-US" dirty="0"/>
              <a:t> </a:t>
            </a:r>
            <a:r>
              <a:rPr lang="en-US" dirty="0" err="1"/>
              <a:t>Marathe</a:t>
            </a:r>
            <a:r>
              <a:rPr lang="en-US" dirty="0"/>
              <a:t>, Keith </a:t>
            </a:r>
            <a:r>
              <a:rPr lang="en-US" dirty="0" err="1"/>
              <a:t>Bisset</a:t>
            </a:r>
            <a:r>
              <a:rPr lang="en-US" dirty="0"/>
              <a:t>, .. </a:t>
            </a:r>
            <a:r>
              <a:rPr lang="en-US" dirty="0" err="1"/>
              <a:t>Vtech</a:t>
            </a:r>
            <a:endParaRPr lang="en-US" dirty="0"/>
          </a:p>
          <a:p>
            <a:pPr lvl="1"/>
            <a:r>
              <a:rPr lang="en-US" dirty="0"/>
              <a:t>Original was in MPI</a:t>
            </a:r>
          </a:p>
          <a:p>
            <a:r>
              <a:rPr lang="en-US" dirty="0"/>
              <a:t>Converted to Charm++</a:t>
            </a:r>
          </a:p>
          <a:p>
            <a:pPr lvl="1"/>
            <a:r>
              <a:rPr lang="en-US" dirty="0"/>
              <a:t>Benefits: asynchronous reductions improved performance considerably</a:t>
            </a:r>
          </a:p>
          <a:p>
            <a:pPr lvl="1"/>
            <a:endParaRPr lang="en-US" dirty="0"/>
          </a:p>
        </p:txBody>
      </p:sp>
      <p:sp>
        <p:nvSpPr>
          <p:cNvPr id="4" name="Slide Number Placeholder 3"/>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rPr>
              <a:pPr>
                <a:defRPr/>
              </a:pPr>
              <a:t>152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fr-FR" smtClean="0">
                <a:solidFill>
                  <a:srgbClr val="575F6D">
                    <a:lumMod val="40000"/>
                    <a:lumOff val="60000"/>
                  </a:srgbClr>
                </a:solidFill>
              </a:rPr>
              <a:t>Charm Workshop '18</a:t>
            </a:r>
            <a:endParaRPr lang="en-US" dirty="0">
              <a:solidFill>
                <a:srgbClr val="575F6D">
                  <a:lumMod val="40000"/>
                  <a:lumOff val="60000"/>
                </a:srgbClr>
              </a:solidFill>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Tree>
    <p:extLst>
      <p:ext uri="{BB962C8B-B14F-4D97-AF65-F5344CB8AC3E}">
        <p14:creationId xmlns:p14="http://schemas.microsoft.com/office/powerpoint/2010/main" val="2094755211"/>
      </p:ext>
    </p:extLst>
  </p:cSld>
  <p:clrMapOvr>
    <a:masterClrMapping/>
  </p:clrMapOvr>
  <p:transition xmlns:p14="http://schemas.microsoft.com/office/powerpoint/2010/main">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rPr>
              <a:pPr>
                <a:defRPr/>
              </a:pPr>
              <a:t>153</a:t>
            </a:fld>
            <a:endParaRPr lang="en-US" dirty="0">
              <a:solidFill>
                <a:prstClr val="black">
                  <a:tint val="75000"/>
                </a:prstClr>
              </a:solidFill>
            </a:endParaRPr>
          </a:p>
        </p:txBody>
      </p:sp>
      <p:pic>
        <p:nvPicPr>
          <p:cNvPr id="5" name="Picture 4" descr="EpisimdemicsIntro.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800" y="228601"/>
            <a:ext cx="11698069" cy="6574121"/>
          </a:xfrm>
          <a:prstGeom prst="rect">
            <a:avLst/>
          </a:prstGeom>
        </p:spPr>
      </p:pic>
      <p:sp>
        <p:nvSpPr>
          <p:cNvPr id="2" name="Footer Placeholder 1"/>
          <p:cNvSpPr>
            <a:spLocks noGrp="1"/>
          </p:cNvSpPr>
          <p:nvPr>
            <p:ph type="ftr" sz="quarter" idx="11"/>
          </p:nvPr>
        </p:nvSpPr>
        <p:spPr/>
        <p:txBody>
          <a:bodyPr/>
          <a:lstStyle/>
          <a:p>
            <a:pPr>
              <a:defRPr/>
            </a:pPr>
            <a:r>
              <a:rPr lang="fr-FR" smtClean="0">
                <a:solidFill>
                  <a:srgbClr val="575F6D">
                    <a:lumMod val="40000"/>
                    <a:lumOff val="60000"/>
                  </a:srgbClr>
                </a:solidFill>
              </a:rPr>
              <a:t>Charm Workshop '18</a:t>
            </a:r>
            <a:endParaRPr lang="en-US" dirty="0">
              <a:solidFill>
                <a:srgbClr val="575F6D">
                  <a:lumMod val="40000"/>
                  <a:lumOff val="60000"/>
                </a:srgbClr>
              </a:solidFil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Tree>
    <p:extLst>
      <p:ext uri="{BB962C8B-B14F-4D97-AF65-F5344CB8AC3E}">
        <p14:creationId xmlns:p14="http://schemas.microsoft.com/office/powerpoint/2010/main" val="1204374504"/>
      </p:ext>
    </p:extLst>
  </p:cSld>
  <p:clrMapOvr>
    <a:masterClrMapping/>
  </p:clrMapOvr>
  <p:transition xmlns:p14="http://schemas.microsoft.com/office/powerpoint/2010/main">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FFC72E0-3E7F-4709-B8DF-5EC8A0346E37}" type="slidenum">
              <a:rPr lang="en-US" smtClean="0">
                <a:solidFill>
                  <a:prstClr val="black">
                    <a:tint val="75000"/>
                  </a:prstClr>
                </a:solidFill>
              </a:rPr>
              <a:pPr>
                <a:defRPr/>
              </a:pPr>
              <a:t>154</a:t>
            </a:fld>
            <a:endParaRPr lang="en-US" dirty="0">
              <a:solidFill>
                <a:prstClr val="black">
                  <a:tint val="75000"/>
                </a:prstClr>
              </a:solidFill>
            </a:endParaRPr>
          </a:p>
        </p:txBody>
      </p:sp>
      <p:pic>
        <p:nvPicPr>
          <p:cNvPr id="3" name="Picture 2" descr="EpisimPerf.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927" y="76200"/>
            <a:ext cx="12067616" cy="6781800"/>
          </a:xfrm>
          <a:prstGeom prst="rect">
            <a:avLst/>
          </a:prstGeom>
        </p:spPr>
      </p:pic>
      <p:sp>
        <p:nvSpPr>
          <p:cNvPr id="4" name="Footer Placeholder 3"/>
          <p:cNvSpPr>
            <a:spLocks noGrp="1"/>
          </p:cNvSpPr>
          <p:nvPr>
            <p:ph type="ftr" sz="quarter" idx="11"/>
          </p:nvPr>
        </p:nvSpPr>
        <p:spPr/>
        <p:txBody>
          <a:bodyPr/>
          <a:lstStyle/>
          <a:p>
            <a:pPr>
              <a:defRPr/>
            </a:pPr>
            <a:r>
              <a:rPr lang="fr-FR" smtClean="0">
                <a:solidFill>
                  <a:srgbClr val="575F6D">
                    <a:lumMod val="40000"/>
                    <a:lumOff val="60000"/>
                  </a:srgbClr>
                </a:solidFill>
              </a:rPr>
              <a:t>Charm Workshop '18</a:t>
            </a:r>
            <a:endParaRPr lang="en-US" dirty="0">
              <a:solidFill>
                <a:srgbClr val="575F6D">
                  <a:lumMod val="40000"/>
                  <a:lumOff val="60000"/>
                </a:srgbClr>
              </a:solidFill>
            </a:endParaRP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Tree>
    <p:extLst>
      <p:ext uri="{BB962C8B-B14F-4D97-AF65-F5344CB8AC3E}">
        <p14:creationId xmlns:p14="http://schemas.microsoft.com/office/powerpoint/2010/main" val="91616690"/>
      </p:ext>
    </p:extLst>
  </p:cSld>
  <p:clrMapOvr>
    <a:masterClrMapping/>
  </p:clrMapOvr>
  <p:transition xmlns:p14="http://schemas.microsoft.com/office/powerpoint/2010/main">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ChangeArrowheads="1"/>
          </p:cNvSpPr>
          <p:nvPr/>
        </p:nvSpPr>
        <p:spPr bwMode="auto">
          <a:xfrm>
            <a:off x="0" y="152400"/>
            <a:ext cx="12192000" cy="1524000"/>
          </a:xfrm>
          <a:prstGeom prst="rect">
            <a:avLst/>
          </a:prstGeom>
          <a:noFill/>
          <a:ln w="9525">
            <a:noFill/>
            <a:miter lim="800000"/>
            <a:headEnd/>
            <a:tailEnd/>
          </a:ln>
        </p:spPr>
        <p:txBody>
          <a:bodyPr wrap="none" anchor="ctr"/>
          <a:lstStyle/>
          <a:p>
            <a:pPr algn="ctr" defTabSz="914400" fontAlgn="base">
              <a:spcBef>
                <a:spcPct val="0"/>
              </a:spcBef>
              <a:spcAft>
                <a:spcPct val="0"/>
              </a:spcAft>
            </a:pPr>
            <a:r>
              <a:rPr lang="en-US" sz="3600" i="1" dirty="0" err="1">
                <a:solidFill>
                  <a:srgbClr val="B32C16">
                    <a:lumMod val="50000"/>
                  </a:srgbClr>
                </a:solidFill>
                <a:latin typeface="Lucida Sans Unicode"/>
              </a:rPr>
              <a:t>OpenAtom</a:t>
            </a:r>
            <a:endParaRPr lang="en-US" sz="3600" i="1" dirty="0">
              <a:solidFill>
                <a:srgbClr val="B32C16">
                  <a:lumMod val="50000"/>
                </a:srgbClr>
              </a:solidFill>
              <a:latin typeface="Lucida Sans Unicode"/>
            </a:endParaRPr>
          </a:p>
          <a:p>
            <a:pPr algn="ctr" defTabSz="914400" fontAlgn="base">
              <a:spcBef>
                <a:spcPct val="0"/>
              </a:spcBef>
              <a:spcAft>
                <a:spcPct val="0"/>
              </a:spcAft>
            </a:pPr>
            <a:r>
              <a:rPr lang="en-US" sz="2800" dirty="0">
                <a:solidFill>
                  <a:srgbClr val="FFF39D">
                    <a:lumMod val="10000"/>
                  </a:srgbClr>
                </a:solidFill>
                <a:latin typeface="Lucida Sans Unicode"/>
              </a:rPr>
              <a:t>Car-</a:t>
            </a:r>
            <a:r>
              <a:rPr lang="en-US" sz="2800" dirty="0" err="1">
                <a:solidFill>
                  <a:srgbClr val="FFF39D">
                    <a:lumMod val="10000"/>
                  </a:srgbClr>
                </a:solidFill>
                <a:latin typeface="Lucida Sans Unicode"/>
              </a:rPr>
              <a:t>Parinello</a:t>
            </a:r>
            <a:r>
              <a:rPr lang="en-US" sz="2800" dirty="0">
                <a:solidFill>
                  <a:srgbClr val="FFF39D">
                    <a:lumMod val="10000"/>
                  </a:srgbClr>
                </a:solidFill>
                <a:latin typeface="Lucida Sans Unicode"/>
              </a:rPr>
              <a:t> Molecular Dynamics</a:t>
            </a:r>
          </a:p>
          <a:p>
            <a:pPr algn="ctr" defTabSz="914400" fontAlgn="base">
              <a:spcBef>
                <a:spcPct val="0"/>
              </a:spcBef>
              <a:spcAft>
                <a:spcPct val="0"/>
              </a:spcAft>
            </a:pPr>
            <a:r>
              <a:rPr lang="en-US" sz="2400" dirty="0">
                <a:solidFill>
                  <a:srgbClr val="FFF39D">
                    <a:lumMod val="10000"/>
                  </a:srgbClr>
                </a:solidFill>
                <a:latin typeface="Lucida Sans Unicode"/>
              </a:rPr>
              <a:t>NSF ITR 2001-2007, IBM, DOE,NSF </a:t>
            </a:r>
          </a:p>
        </p:txBody>
      </p:sp>
      <p:sp>
        <p:nvSpPr>
          <p:cNvPr id="48133" name="Footer Placeholder 9"/>
          <p:cNvSpPr>
            <a:spLocks noGrp="1"/>
          </p:cNvSpPr>
          <p:nvPr>
            <p:ph type="ftr" sz="quarter" idx="11"/>
          </p:nvPr>
        </p:nvSpPr>
        <p:spPr/>
        <p:txBody>
          <a:bodyPr/>
          <a:lstStyle/>
          <a:p>
            <a:r>
              <a:rPr lang="fr-FR" smtClean="0">
                <a:solidFill>
                  <a:srgbClr val="575F6D">
                    <a:lumMod val="40000"/>
                    <a:lumOff val="60000"/>
                  </a:srgbClr>
                </a:solidFill>
              </a:rPr>
              <a:t>Charm Workshop '18</a:t>
            </a:r>
            <a:endParaRPr lang="en-US" dirty="0">
              <a:solidFill>
                <a:srgbClr val="575F6D">
                  <a:lumMod val="40000"/>
                  <a:lumOff val="60000"/>
                </a:srgbClr>
              </a:solidFill>
            </a:endParaRPr>
          </a:p>
        </p:txBody>
      </p:sp>
      <p:sp>
        <p:nvSpPr>
          <p:cNvPr id="17" name="Slide Number Placeholder 16"/>
          <p:cNvSpPr>
            <a:spLocks noGrp="1"/>
          </p:cNvSpPr>
          <p:nvPr>
            <p:ph type="sldNum" sz="quarter" idx="12"/>
          </p:nvPr>
        </p:nvSpPr>
        <p:spPr/>
        <p:txBody>
          <a:bodyPr/>
          <a:lstStyle/>
          <a:p>
            <a:fld id="{BFFC72E0-3E7F-4709-B8DF-5EC8A0346E37}" type="slidenum">
              <a:rPr lang="en-US" smtClean="0">
                <a:solidFill>
                  <a:prstClr val="black">
                    <a:tint val="75000"/>
                  </a:prstClr>
                </a:solidFill>
              </a:rPr>
              <a:pPr/>
              <a:t>155</a:t>
            </a:fld>
            <a:endParaRPr lang="en-US" dirty="0">
              <a:solidFill>
                <a:prstClr val="black">
                  <a:tint val="75000"/>
                </a:prstClr>
              </a:solidFill>
            </a:endParaRPr>
          </a:p>
        </p:txBody>
      </p:sp>
      <p:grpSp>
        <p:nvGrpSpPr>
          <p:cNvPr id="48134" name="Group 19"/>
          <p:cNvGrpSpPr>
            <a:grpSpLocks/>
          </p:cNvGrpSpPr>
          <p:nvPr/>
        </p:nvGrpSpPr>
        <p:grpSpPr bwMode="auto">
          <a:xfrm>
            <a:off x="812801" y="1676400"/>
            <a:ext cx="9904232" cy="4953000"/>
            <a:chOff x="530225" y="1219200"/>
            <a:chExt cx="7546975" cy="5638800"/>
          </a:xfrm>
        </p:grpSpPr>
        <p:sp>
          <p:nvSpPr>
            <p:cNvPr id="48136" name="Text Box 5"/>
            <p:cNvSpPr txBox="1">
              <a:spLocks noChangeArrowheads="1"/>
            </p:cNvSpPr>
            <p:nvPr/>
          </p:nvSpPr>
          <p:spPr bwMode="auto">
            <a:xfrm>
              <a:off x="655638" y="1219200"/>
              <a:ext cx="2380752" cy="469019"/>
            </a:xfrm>
            <a:prstGeom prst="rect">
              <a:avLst/>
            </a:prstGeom>
            <a:noFill/>
            <a:ln w="9525">
              <a:noFill/>
              <a:round/>
              <a:headEnd/>
              <a:tailEnd/>
            </a:ln>
          </p:spPr>
          <p:txBody>
            <a:bodyPr wrap="none" lIns="81639" tIns="42452" rIns="81639" bIns="42452">
              <a:spAutoFit/>
            </a:bodyPr>
            <a:lstStyle/>
            <a:p>
              <a:pPr defTabSz="914400" fontAlgn="base">
                <a:lnSpc>
                  <a:spcPct val="86000"/>
                </a:lnSpc>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pPr>
              <a:r>
                <a:rPr lang="en-GB" sz="2400" dirty="0">
                  <a:solidFill>
                    <a:srgbClr val="B32C16">
                      <a:lumMod val="50000"/>
                    </a:srgbClr>
                  </a:solidFill>
                  <a:latin typeface="Lucida Sans Unicode"/>
                </a:rPr>
                <a:t>Molecular Clusters :</a:t>
              </a:r>
            </a:p>
          </p:txBody>
        </p:sp>
        <p:pic>
          <p:nvPicPr>
            <p:cNvPr id="48137" name="Picture 2"/>
            <p:cNvPicPr>
              <a:picLocks noChangeAspect="1" noChangeArrowheads="1"/>
            </p:cNvPicPr>
            <p:nvPr/>
          </p:nvPicPr>
          <p:blipFill>
            <a:blip r:embed="rId3" cstate="print"/>
            <a:srcRect/>
            <a:stretch>
              <a:fillRect/>
            </a:stretch>
          </p:blipFill>
          <p:spPr bwMode="auto">
            <a:xfrm>
              <a:off x="5949533" y="1826455"/>
              <a:ext cx="2047875" cy="2135188"/>
            </a:xfrm>
            <a:prstGeom prst="rect">
              <a:avLst/>
            </a:prstGeom>
            <a:noFill/>
            <a:ln w="9525">
              <a:noFill/>
              <a:round/>
              <a:headEnd/>
              <a:tailEnd/>
            </a:ln>
          </p:spPr>
        </p:pic>
        <p:pic>
          <p:nvPicPr>
            <p:cNvPr id="48138" name="Picture 3"/>
            <p:cNvPicPr>
              <a:picLocks noChangeAspect="1" noChangeArrowheads="1"/>
            </p:cNvPicPr>
            <p:nvPr/>
          </p:nvPicPr>
          <p:blipFill>
            <a:blip r:embed="rId4" cstate="print"/>
            <a:srcRect/>
            <a:stretch>
              <a:fillRect/>
            </a:stretch>
          </p:blipFill>
          <p:spPr bwMode="auto">
            <a:xfrm>
              <a:off x="685800" y="4724400"/>
              <a:ext cx="2127250" cy="2133600"/>
            </a:xfrm>
            <a:prstGeom prst="rect">
              <a:avLst/>
            </a:prstGeom>
            <a:noFill/>
            <a:ln w="9525">
              <a:noFill/>
              <a:round/>
              <a:headEnd/>
              <a:tailEnd/>
            </a:ln>
          </p:spPr>
        </p:pic>
        <p:pic>
          <p:nvPicPr>
            <p:cNvPr id="48139" name="Picture 4"/>
            <p:cNvPicPr>
              <a:picLocks noChangeAspect="1" noChangeArrowheads="1"/>
            </p:cNvPicPr>
            <p:nvPr/>
          </p:nvPicPr>
          <p:blipFill>
            <a:blip r:embed="rId5" cstate="print"/>
            <a:srcRect/>
            <a:stretch>
              <a:fillRect/>
            </a:stretch>
          </p:blipFill>
          <p:spPr bwMode="auto">
            <a:xfrm>
              <a:off x="685062" y="1826455"/>
              <a:ext cx="2014538" cy="2287588"/>
            </a:xfrm>
            <a:prstGeom prst="rect">
              <a:avLst/>
            </a:prstGeom>
            <a:noFill/>
            <a:ln w="9525">
              <a:noFill/>
              <a:round/>
              <a:headEnd/>
              <a:tailEnd/>
            </a:ln>
          </p:spPr>
        </p:pic>
        <p:sp>
          <p:nvSpPr>
            <p:cNvPr id="48140" name="Text Box 6"/>
            <p:cNvSpPr txBox="1">
              <a:spLocks noChangeArrowheads="1"/>
            </p:cNvSpPr>
            <p:nvPr/>
          </p:nvSpPr>
          <p:spPr bwMode="auto">
            <a:xfrm>
              <a:off x="6242050" y="1295400"/>
              <a:ext cx="1386886" cy="469019"/>
            </a:xfrm>
            <a:prstGeom prst="rect">
              <a:avLst/>
            </a:prstGeom>
            <a:noFill/>
            <a:ln w="9525">
              <a:noFill/>
              <a:round/>
              <a:headEnd/>
              <a:tailEnd/>
            </a:ln>
          </p:spPr>
          <p:txBody>
            <a:bodyPr wrap="none" lIns="81639" tIns="42452" rIns="81639" bIns="42452">
              <a:spAutoFit/>
            </a:bodyPr>
            <a:lstStyle/>
            <a:p>
              <a:pPr defTabSz="914400" fontAlgn="base">
                <a:lnSpc>
                  <a:spcPct val="86000"/>
                </a:lnSpc>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pPr>
              <a:r>
                <a:rPr lang="en-GB" sz="2400" dirty="0" err="1">
                  <a:solidFill>
                    <a:srgbClr val="B32C16">
                      <a:lumMod val="50000"/>
                    </a:srgbClr>
                  </a:solidFill>
                  <a:latin typeface="Lucida Sans Unicode"/>
                </a:rPr>
                <a:t>Nanowires</a:t>
              </a:r>
              <a:r>
                <a:rPr lang="en-GB" sz="2400" dirty="0">
                  <a:solidFill>
                    <a:srgbClr val="B32C16">
                      <a:lumMod val="50000"/>
                    </a:srgbClr>
                  </a:solidFill>
                  <a:latin typeface="Lucida Sans Unicode"/>
                </a:rPr>
                <a:t>:</a:t>
              </a:r>
            </a:p>
          </p:txBody>
        </p:sp>
        <p:sp>
          <p:nvSpPr>
            <p:cNvPr id="48141" name="Text Box 7"/>
            <p:cNvSpPr txBox="1">
              <a:spLocks noChangeArrowheads="1"/>
            </p:cNvSpPr>
            <p:nvPr/>
          </p:nvSpPr>
          <p:spPr bwMode="auto">
            <a:xfrm>
              <a:off x="530225" y="4191000"/>
              <a:ext cx="2922401" cy="469019"/>
            </a:xfrm>
            <a:prstGeom prst="rect">
              <a:avLst/>
            </a:prstGeom>
            <a:noFill/>
            <a:ln w="9525">
              <a:noFill/>
              <a:round/>
              <a:headEnd/>
              <a:tailEnd/>
            </a:ln>
          </p:spPr>
          <p:txBody>
            <a:bodyPr wrap="none" lIns="81639" tIns="42452" rIns="81639" bIns="42452">
              <a:spAutoFit/>
            </a:bodyPr>
            <a:lstStyle/>
            <a:p>
              <a:pPr defTabSz="914400" fontAlgn="base">
                <a:lnSpc>
                  <a:spcPct val="86000"/>
                </a:lnSpc>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pPr>
              <a:r>
                <a:rPr lang="en-GB" sz="2400" dirty="0">
                  <a:solidFill>
                    <a:srgbClr val="B32C16">
                      <a:lumMod val="50000"/>
                    </a:srgbClr>
                  </a:solidFill>
                  <a:latin typeface="Lucida Sans Unicode"/>
                </a:rPr>
                <a:t>Semiconductor Surfaces:</a:t>
              </a:r>
            </a:p>
          </p:txBody>
        </p:sp>
        <p:sp>
          <p:nvSpPr>
            <p:cNvPr id="48142" name="Text Box 8"/>
            <p:cNvSpPr txBox="1">
              <a:spLocks noChangeArrowheads="1"/>
            </p:cNvSpPr>
            <p:nvPr/>
          </p:nvSpPr>
          <p:spPr bwMode="auto">
            <a:xfrm>
              <a:off x="5672139" y="4114800"/>
              <a:ext cx="2276544" cy="469019"/>
            </a:xfrm>
            <a:prstGeom prst="rect">
              <a:avLst/>
            </a:prstGeom>
            <a:noFill/>
            <a:ln w="9525">
              <a:noFill/>
              <a:round/>
              <a:headEnd/>
              <a:tailEnd/>
            </a:ln>
          </p:spPr>
          <p:txBody>
            <a:bodyPr wrap="none" lIns="81639" tIns="42452" rIns="81639" bIns="42452">
              <a:spAutoFit/>
            </a:bodyPr>
            <a:lstStyle/>
            <a:p>
              <a:pPr defTabSz="914400" fontAlgn="base">
                <a:lnSpc>
                  <a:spcPct val="86000"/>
                </a:lnSpc>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pPr>
              <a:r>
                <a:rPr lang="en-GB" sz="2400" dirty="0">
                  <a:solidFill>
                    <a:srgbClr val="B32C16">
                      <a:lumMod val="50000"/>
                    </a:srgbClr>
                  </a:solidFill>
                  <a:latin typeface="Lucida Sans Unicode"/>
                </a:rPr>
                <a:t>3D-Solids/Liquids:</a:t>
              </a:r>
            </a:p>
          </p:txBody>
        </p:sp>
        <p:pic>
          <p:nvPicPr>
            <p:cNvPr id="48143" name="Picture 9"/>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637213" y="4548188"/>
              <a:ext cx="2439987" cy="2157412"/>
            </a:xfrm>
            <a:prstGeom prst="rect">
              <a:avLst/>
            </a:prstGeom>
            <a:noFill/>
            <a:ln w="9525">
              <a:noFill/>
              <a:round/>
              <a:headEnd/>
              <a:tailEnd/>
            </a:ln>
          </p:spPr>
        </p:pic>
      </p:grpSp>
      <p:sp>
        <p:nvSpPr>
          <p:cNvPr id="29" name="Rectangle 2"/>
          <p:cNvSpPr>
            <a:spLocks noChangeArrowheads="1"/>
          </p:cNvSpPr>
          <p:nvPr/>
        </p:nvSpPr>
        <p:spPr bwMode="auto">
          <a:xfrm>
            <a:off x="3860800" y="2362200"/>
            <a:ext cx="3962400" cy="1676400"/>
          </a:xfrm>
          <a:prstGeom prst="rect">
            <a:avLst/>
          </a:prstGeom>
          <a:solidFill>
            <a:schemeClr val="accent1">
              <a:lumMod val="20000"/>
              <a:lumOff val="80000"/>
              <a:alpha val="51000"/>
            </a:schemeClr>
          </a:solidFill>
          <a:ln w="9525">
            <a:solidFill>
              <a:schemeClr val="tx1"/>
            </a:solidFill>
            <a:miter lim="800000"/>
            <a:headEnd/>
            <a:tailEnd/>
          </a:ln>
        </p:spPr>
        <p:txBody>
          <a:bodyPr wrap="none" anchor="ctr"/>
          <a:lstStyle/>
          <a:p>
            <a:pPr algn="ctr" defTabSz="914400" fontAlgn="base">
              <a:spcBef>
                <a:spcPct val="0"/>
              </a:spcBef>
              <a:spcAft>
                <a:spcPct val="0"/>
              </a:spcAft>
              <a:defRPr/>
            </a:pPr>
            <a:r>
              <a:rPr lang="en-US" sz="2000" dirty="0">
                <a:solidFill>
                  <a:prstClr val="black"/>
                </a:solidFill>
                <a:latin typeface="Book Antiqua" pitchFamily="18" charset="0"/>
              </a:rPr>
              <a:t>Recent NSF SSI-SI2 grant</a:t>
            </a:r>
          </a:p>
          <a:p>
            <a:pPr algn="ctr" defTabSz="914400" fontAlgn="base">
              <a:spcBef>
                <a:spcPct val="0"/>
              </a:spcBef>
              <a:spcAft>
                <a:spcPct val="0"/>
              </a:spcAft>
              <a:defRPr/>
            </a:pPr>
            <a:r>
              <a:rPr lang="en-US" sz="2000" dirty="0">
                <a:solidFill>
                  <a:prstClr val="black"/>
                </a:solidFill>
                <a:latin typeface="Book Antiqua" pitchFamily="18" charset="0"/>
              </a:rPr>
              <a:t>With</a:t>
            </a:r>
          </a:p>
          <a:p>
            <a:pPr algn="ctr" defTabSz="914400" fontAlgn="base">
              <a:spcBef>
                <a:spcPct val="0"/>
              </a:spcBef>
              <a:spcAft>
                <a:spcPct val="0"/>
              </a:spcAft>
              <a:defRPr/>
            </a:pPr>
            <a:r>
              <a:rPr lang="en-US" sz="2000" dirty="0">
                <a:solidFill>
                  <a:prstClr val="black"/>
                </a:solidFill>
                <a:latin typeface="Book Antiqua" pitchFamily="18" charset="0"/>
              </a:rPr>
              <a:t>G. Martyna (IBM) </a:t>
            </a:r>
          </a:p>
          <a:p>
            <a:pPr algn="ctr" defTabSz="914400" fontAlgn="base">
              <a:spcBef>
                <a:spcPct val="0"/>
              </a:spcBef>
              <a:spcAft>
                <a:spcPct val="0"/>
              </a:spcAft>
              <a:defRPr/>
            </a:pPr>
            <a:r>
              <a:rPr lang="en-US" sz="2000" dirty="0" err="1">
                <a:solidFill>
                  <a:prstClr val="black"/>
                </a:solidFill>
                <a:latin typeface="Book Antiqua" pitchFamily="18" charset="0"/>
              </a:rPr>
              <a:t>Sohrab</a:t>
            </a:r>
            <a:r>
              <a:rPr lang="en-US" sz="2000" dirty="0">
                <a:solidFill>
                  <a:prstClr val="black"/>
                </a:solidFill>
                <a:latin typeface="Book Antiqua" pitchFamily="18" charset="0"/>
              </a:rPr>
              <a:t> Ismail-</a:t>
            </a:r>
            <a:r>
              <a:rPr lang="en-US" sz="2000" dirty="0" err="1">
                <a:solidFill>
                  <a:prstClr val="black"/>
                </a:solidFill>
                <a:latin typeface="Book Antiqua" pitchFamily="18" charset="0"/>
              </a:rPr>
              <a:t>Beigi</a:t>
            </a:r>
            <a:endParaRPr lang="en-US" sz="2000" dirty="0">
              <a:solidFill>
                <a:prstClr val="black"/>
              </a:solidFill>
              <a:latin typeface="Book Antiqua" pitchFamily="18" charset="0"/>
            </a:endParaRPr>
          </a:p>
        </p:txBody>
      </p:sp>
      <p:sp>
        <p:nvSpPr>
          <p:cNvPr id="2" name="TextBox 1"/>
          <p:cNvSpPr txBox="1"/>
          <p:nvPr/>
        </p:nvSpPr>
        <p:spPr>
          <a:xfrm>
            <a:off x="508000" y="4953001"/>
            <a:ext cx="10972800" cy="954107"/>
          </a:xfrm>
          <a:prstGeom prst="rect">
            <a:avLst/>
          </a:prstGeom>
          <a:solidFill>
            <a:schemeClr val="accent1">
              <a:lumMod val="40000"/>
              <a:lumOff val="60000"/>
              <a:alpha val="91000"/>
            </a:schemeClr>
          </a:solidFill>
        </p:spPr>
        <p:txBody>
          <a:bodyPr wrap="square" rtlCol="0">
            <a:spAutoFit/>
          </a:bodyPr>
          <a:lstStyle/>
          <a:p>
            <a:pPr defTabSz="914400" fontAlgn="base">
              <a:spcBef>
                <a:spcPct val="0"/>
              </a:spcBef>
              <a:spcAft>
                <a:spcPct val="0"/>
              </a:spcAft>
            </a:pPr>
            <a:r>
              <a:rPr lang="en-GB" sz="2800" dirty="0">
                <a:solidFill>
                  <a:prstClr val="black"/>
                </a:solidFill>
                <a:latin typeface="Times New Roman" pitchFamily="18" charset="0"/>
              </a:rPr>
              <a:t>Using Charm++ virtualization, we can efficiently scale small (32 molecule) systems to thousands of processors</a:t>
            </a:r>
            <a:endParaRPr lang="en-US" sz="2800" dirty="0">
              <a:solidFill>
                <a:prstClr val="black"/>
              </a:solidFill>
              <a:latin typeface="Times New Roman" pitchFamily="18" charset="0"/>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Tree>
    <p:extLst>
      <p:ext uri="{BB962C8B-B14F-4D97-AF65-F5344CB8AC3E}">
        <p14:creationId xmlns:p14="http://schemas.microsoft.com/office/powerpoint/2010/main" val="282224793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3*#ppt_w"/>
                                          </p:val>
                                        </p:tav>
                                        <p:tav tm="100000">
                                          <p:val>
                                            <p:strVal val="#ppt_w"/>
                                          </p:val>
                                        </p:tav>
                                      </p:tavLst>
                                    </p:anim>
                                    <p:anim calcmode="lin" valueType="num">
                                      <p:cBhvr>
                                        <p:cTn id="8" dur="500" fill="hold"/>
                                        <p:tgtEl>
                                          <p:spTgt spid="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17"/>
          <p:cNvSpPr>
            <a:spLocks noGrp="1" noChangeArrowheads="1"/>
          </p:cNvSpPr>
          <p:nvPr>
            <p:ph type="title"/>
          </p:nvPr>
        </p:nvSpPr>
        <p:spPr>
          <a:xfrm>
            <a:off x="69703" y="-62100"/>
            <a:ext cx="12090400" cy="2057400"/>
          </a:xfrm>
        </p:spPr>
        <p:txBody>
          <a:bodyPr/>
          <a:lstStyle/>
          <a:p>
            <a:pPr algn="just" eaLnBrk="1" hangingPunct="1"/>
            <a:r>
              <a:rPr lang="en-US" altLang="en-US" sz="3200" dirty="0" err="1">
                <a:solidFill>
                  <a:srgbClr val="555459"/>
                </a:solidFill>
                <a:latin typeface="Helvetica Neue"/>
              </a:rPr>
              <a:t>OpenAtom</a:t>
            </a:r>
            <a:r>
              <a:rPr lang="en-US" altLang="en-US" sz="3200" dirty="0">
                <a:solidFill>
                  <a:srgbClr val="555459"/>
                </a:solidFill>
                <a:latin typeface="Helvetica Neue"/>
              </a:rPr>
              <a:t>: On the fly ab initio molecular dynamics on the ground state surface with instantaneous GW-BSE level spectra</a:t>
            </a:r>
            <a:endParaRPr lang="en-US" altLang="en-US" sz="3200" dirty="0"/>
          </a:p>
        </p:txBody>
      </p:sp>
      <p:sp>
        <p:nvSpPr>
          <p:cNvPr id="2" name="TextBox 1"/>
          <p:cNvSpPr txBox="1"/>
          <p:nvPr/>
        </p:nvSpPr>
        <p:spPr>
          <a:xfrm>
            <a:off x="37804" y="2066934"/>
            <a:ext cx="12154197" cy="1200329"/>
          </a:xfrm>
          <a:prstGeom prst="rect">
            <a:avLst/>
          </a:prstGeom>
          <a:noFill/>
        </p:spPr>
        <p:txBody>
          <a:bodyPr wrap="square" rtlCol="0">
            <a:spAutoFit/>
          </a:bodyPr>
          <a:lstStyle/>
          <a:p>
            <a:r>
              <a:rPr lang="en-US" altLang="en-US" b="1" dirty="0"/>
              <a:t>    PIs:</a:t>
            </a:r>
            <a:r>
              <a:rPr lang="en-US" altLang="en-US" dirty="0"/>
              <a:t> G.J. Martyna, IBM; S. Ismail-</a:t>
            </a:r>
            <a:r>
              <a:rPr lang="en-US" altLang="en-US" dirty="0" err="1"/>
              <a:t>Beigi</a:t>
            </a:r>
            <a:r>
              <a:rPr lang="en-US" altLang="en-US" dirty="0"/>
              <a:t>, Yale; L. Kale, UIUC;</a:t>
            </a:r>
          </a:p>
          <a:p>
            <a:r>
              <a:rPr lang="en-US" b="1" dirty="0"/>
              <a:t>Team:</a:t>
            </a:r>
            <a:r>
              <a:rPr lang="en-US" dirty="0"/>
              <a:t> Q. Li, IBM, </a:t>
            </a:r>
            <a:r>
              <a:rPr lang="en-US" altLang="en-US" dirty="0"/>
              <a:t>M. Kim, Yale; S. Mandal, Yale; </a:t>
            </a:r>
          </a:p>
          <a:p>
            <a:r>
              <a:rPr lang="en-US" altLang="en-US" dirty="0"/>
              <a:t>            E. Bohm, UIUC; N. Jain, UIUC; M. Robson, UIUC; </a:t>
            </a:r>
            <a:br>
              <a:rPr lang="en-US" altLang="en-US" dirty="0"/>
            </a:br>
            <a:r>
              <a:rPr lang="en-US" altLang="en-US" dirty="0"/>
              <a:t>            E. </a:t>
            </a:r>
            <a:r>
              <a:rPr lang="en-US" altLang="en-US" dirty="0" err="1"/>
              <a:t>Mikida</a:t>
            </a:r>
            <a:r>
              <a:rPr lang="en-US" altLang="en-US" dirty="0"/>
              <a:t>, UIUC; P. Jindal, UIUC; T. </a:t>
            </a:r>
            <a:r>
              <a:rPr lang="en-US" altLang="en-US" dirty="0" err="1"/>
              <a:t>Wicky</a:t>
            </a:r>
            <a:r>
              <a:rPr lang="en-US" altLang="en-US" dirty="0"/>
              <a:t>, UIUC.</a:t>
            </a:r>
          </a:p>
        </p:txBody>
      </p:sp>
      <p:pic>
        <p:nvPicPr>
          <p:cNvPr id="10" name="Picture 2" descr="hca"/>
          <p:cNvPicPr>
            <a:picLocks noChangeAspect="1" noChangeArrowheads="1"/>
          </p:cNvPicPr>
          <p:nvPr/>
        </p:nvPicPr>
        <p:blipFill>
          <a:blip r:embed="rId2">
            <a:extLst>
              <a:ext uri="{28A0092B-C50C-407E-A947-70E740481C1C}">
                <a14:useLocalDpi xmlns:a14="http://schemas.microsoft.com/office/drawing/2010/main" val="0"/>
              </a:ext>
            </a:extLst>
          </a:blip>
          <a:srcRect l="1634" t="7971" b="24568"/>
          <a:stretch>
            <a:fillRect/>
          </a:stretch>
        </p:blipFill>
        <p:spPr bwMode="auto">
          <a:xfrm>
            <a:off x="97786" y="4126611"/>
            <a:ext cx="3700500" cy="2462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58"/>
          <p:cNvGrpSpPr>
            <a:grpSpLocks/>
          </p:cNvGrpSpPr>
          <p:nvPr/>
        </p:nvGrpSpPr>
        <p:grpSpPr bwMode="auto">
          <a:xfrm>
            <a:off x="4009370" y="4191001"/>
            <a:ext cx="4054493" cy="2398077"/>
            <a:chOff x="4080" y="2784"/>
            <a:chExt cx="1680" cy="1218"/>
          </a:xfrm>
        </p:grpSpPr>
        <p:sp>
          <p:nvSpPr>
            <p:cNvPr id="12" name="Rectangle 45"/>
            <p:cNvSpPr>
              <a:spLocks noChangeArrowheads="1"/>
            </p:cNvSpPr>
            <p:nvPr/>
          </p:nvSpPr>
          <p:spPr bwMode="auto">
            <a:xfrm>
              <a:off x="5001" y="2988"/>
              <a:ext cx="358" cy="22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3" name="Rectangle 46"/>
            <p:cNvSpPr>
              <a:spLocks noChangeArrowheads="1"/>
            </p:cNvSpPr>
            <p:nvPr/>
          </p:nvSpPr>
          <p:spPr bwMode="auto">
            <a:xfrm>
              <a:off x="4982" y="3672"/>
              <a:ext cx="438" cy="22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pic>
          <p:nvPicPr>
            <p:cNvPr id="15"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98" t="3229" r="7385" b="14370"/>
            <a:stretch/>
          </p:blipFill>
          <p:spPr bwMode="auto">
            <a:xfrm>
              <a:off x="4080" y="2784"/>
              <a:ext cx="1680" cy="1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11707389" y="6496631"/>
            <a:ext cx="314409" cy="338554"/>
          </a:xfrm>
          <a:prstGeom prst="rect">
            <a:avLst/>
          </a:prstGeom>
          <a:noFill/>
        </p:spPr>
        <p:txBody>
          <a:bodyPr wrap="none" rtlCol="0">
            <a:spAutoFit/>
          </a:bodyPr>
          <a:lstStyle/>
          <a:p>
            <a:r>
              <a:rPr lang="en-US" sz="1600" dirty="0"/>
              <a:t>1</a:t>
            </a:r>
          </a:p>
        </p:txBody>
      </p:sp>
      <p:grpSp>
        <p:nvGrpSpPr>
          <p:cNvPr id="22" name="Group 48"/>
          <p:cNvGrpSpPr>
            <a:grpSpLocks/>
          </p:cNvGrpSpPr>
          <p:nvPr/>
        </p:nvGrpSpPr>
        <p:grpSpPr bwMode="auto">
          <a:xfrm>
            <a:off x="8065087" y="4287215"/>
            <a:ext cx="3829051" cy="2236788"/>
            <a:chOff x="793" y="709"/>
            <a:chExt cx="4037" cy="2812"/>
          </a:xfrm>
        </p:grpSpPr>
        <p:pic>
          <p:nvPicPr>
            <p:cNvPr id="23" name="Picture 49" descr="aSi_solarce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 y="709"/>
              <a:ext cx="3992" cy="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24" name="Rectangle 50"/>
            <p:cNvSpPr>
              <a:spLocks noChangeArrowheads="1"/>
            </p:cNvSpPr>
            <p:nvPr/>
          </p:nvSpPr>
          <p:spPr bwMode="auto">
            <a:xfrm>
              <a:off x="889" y="1434"/>
              <a:ext cx="948" cy="43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25" name="Rectangle 51"/>
            <p:cNvSpPr>
              <a:spLocks noChangeArrowheads="1"/>
            </p:cNvSpPr>
            <p:nvPr/>
          </p:nvSpPr>
          <p:spPr bwMode="auto">
            <a:xfrm>
              <a:off x="793" y="2966"/>
              <a:ext cx="1083" cy="18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26" name="Rectangle 52"/>
            <p:cNvSpPr>
              <a:spLocks noChangeArrowheads="1"/>
            </p:cNvSpPr>
            <p:nvPr/>
          </p:nvSpPr>
          <p:spPr bwMode="auto">
            <a:xfrm>
              <a:off x="3651" y="1434"/>
              <a:ext cx="998" cy="43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27" name="Rectangle 53"/>
            <p:cNvSpPr>
              <a:spLocks noChangeArrowheads="1"/>
            </p:cNvSpPr>
            <p:nvPr/>
          </p:nvSpPr>
          <p:spPr bwMode="auto">
            <a:xfrm>
              <a:off x="3606" y="2592"/>
              <a:ext cx="1224" cy="43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28" name="Rectangle 54"/>
            <p:cNvSpPr>
              <a:spLocks noChangeArrowheads="1"/>
            </p:cNvSpPr>
            <p:nvPr/>
          </p:nvSpPr>
          <p:spPr bwMode="auto">
            <a:xfrm>
              <a:off x="3470" y="3070"/>
              <a:ext cx="1224" cy="43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grpSp>
      <p:sp>
        <p:nvSpPr>
          <p:cNvPr id="29" name="TextBox 28"/>
          <p:cNvSpPr txBox="1"/>
          <p:nvPr/>
        </p:nvSpPr>
        <p:spPr>
          <a:xfrm>
            <a:off x="9242049" y="4115485"/>
            <a:ext cx="918274" cy="369332"/>
          </a:xfrm>
          <a:prstGeom prst="rect">
            <a:avLst/>
          </a:prstGeom>
          <a:solidFill>
            <a:schemeClr val="bg1"/>
          </a:solidFill>
        </p:spPr>
        <p:txBody>
          <a:bodyPr wrap="none" rtlCol="0">
            <a:spAutoFit/>
          </a:bodyPr>
          <a:lstStyle/>
          <a:p>
            <a:r>
              <a:rPr lang="en-US" dirty="0">
                <a:solidFill>
                  <a:srgbClr val="E6AF00"/>
                </a:solidFill>
                <a:latin typeface="Monotype Corsiva" panose="03010101010201010101" pitchFamily="66" charset="0"/>
              </a:rPr>
              <a:t>Light in</a:t>
            </a:r>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156</a:t>
            </a:fld>
            <a:endParaRPr lang="en-US">
              <a:solidFill>
                <a:prstClr val="black">
                  <a:tint val="75000"/>
                </a:prstClr>
              </a:solidFill>
              <a:latin typeface="Calibri"/>
            </a:endParaRPr>
          </a:p>
        </p:txBody>
      </p:sp>
    </p:spTree>
    <p:extLst>
      <p:ext uri="{BB962C8B-B14F-4D97-AF65-F5344CB8AC3E}">
        <p14:creationId xmlns:p14="http://schemas.microsoft.com/office/powerpoint/2010/main" val="2914121834"/>
      </p:ext>
    </p:extLst>
  </p:cSld>
  <p:clrMapOvr>
    <a:masterClrMapping/>
  </p:clrMapOvr>
  <p:transition xmlns:p14="http://schemas.microsoft.com/office/powerpoint/2010/main">
    <p:fade/>
  </p:transition>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2" descr="hca"/>
          <p:cNvPicPr>
            <a:picLocks noChangeAspect="1" noChangeArrowheads="1"/>
          </p:cNvPicPr>
          <p:nvPr/>
        </p:nvPicPr>
        <p:blipFill>
          <a:blip r:embed="rId2">
            <a:extLst>
              <a:ext uri="{28A0092B-C50C-407E-A947-70E740481C1C}">
                <a14:useLocalDpi xmlns:a14="http://schemas.microsoft.com/office/drawing/2010/main" val="0"/>
              </a:ext>
            </a:extLst>
          </a:blip>
          <a:srcRect l="1634" t="7971" b="24568"/>
          <a:stretch>
            <a:fillRect/>
          </a:stretch>
        </p:blipFill>
        <p:spPr bwMode="auto">
          <a:xfrm>
            <a:off x="101600" y="1066800"/>
            <a:ext cx="518160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3"/>
          <p:cNvSpPr txBox="1">
            <a:spLocks noChangeArrowheads="1"/>
          </p:cNvSpPr>
          <p:nvPr/>
        </p:nvSpPr>
        <p:spPr bwMode="auto">
          <a:xfrm>
            <a:off x="0" y="0"/>
            <a:ext cx="12700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r>
              <a:rPr lang="en-US" altLang="en-US" sz="3000" b="1" dirty="0">
                <a:latin typeface="Times New Roman" panose="02020603050405020304" pitchFamily="18" charset="0"/>
              </a:rPr>
              <a:t>Goal : The accurate treatment of complex heterogeneous   </a:t>
            </a:r>
          </a:p>
          <a:p>
            <a:pPr eaLnBrk="1" hangingPunct="1">
              <a:spcBef>
                <a:spcPct val="0"/>
              </a:spcBef>
              <a:buFontTx/>
              <a:buNone/>
            </a:pPr>
            <a:r>
              <a:rPr lang="en-US" altLang="en-US" sz="3000" b="1" dirty="0">
                <a:latin typeface="Times New Roman" panose="02020603050405020304" pitchFamily="18" charset="0"/>
              </a:rPr>
              <a:t>            systems to gain physical insight.</a:t>
            </a:r>
          </a:p>
        </p:txBody>
      </p:sp>
      <p:sp>
        <p:nvSpPr>
          <p:cNvPr id="13316" name="Rectangle 8"/>
          <p:cNvSpPr>
            <a:spLocks noChangeArrowheads="1"/>
          </p:cNvSpPr>
          <p:nvPr/>
        </p:nvSpPr>
        <p:spPr bwMode="auto">
          <a:xfrm>
            <a:off x="8085667" y="3581400"/>
            <a:ext cx="965200" cy="155575"/>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3317" name="Rectangle 9"/>
          <p:cNvSpPr>
            <a:spLocks noChangeArrowheads="1"/>
          </p:cNvSpPr>
          <p:nvPr/>
        </p:nvSpPr>
        <p:spPr bwMode="auto">
          <a:xfrm>
            <a:off x="8686800" y="3581401"/>
            <a:ext cx="1735667" cy="258763"/>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3318" name="Rectangle 11"/>
          <p:cNvSpPr>
            <a:spLocks noChangeArrowheads="1"/>
          </p:cNvSpPr>
          <p:nvPr/>
        </p:nvSpPr>
        <p:spPr bwMode="auto">
          <a:xfrm>
            <a:off x="6436785" y="4238625"/>
            <a:ext cx="1060449" cy="312738"/>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3319" name="Rectangle 13"/>
          <p:cNvSpPr>
            <a:spLocks noChangeArrowheads="1"/>
          </p:cNvSpPr>
          <p:nvPr/>
        </p:nvSpPr>
        <p:spPr bwMode="auto">
          <a:xfrm>
            <a:off x="8858251" y="3783014"/>
            <a:ext cx="192616" cy="155575"/>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3320" name="Rectangle 14"/>
          <p:cNvSpPr>
            <a:spLocks noChangeArrowheads="1"/>
          </p:cNvSpPr>
          <p:nvPr/>
        </p:nvSpPr>
        <p:spPr bwMode="auto">
          <a:xfrm>
            <a:off x="9222318" y="3783014"/>
            <a:ext cx="194733" cy="155575"/>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3321" name="Rectangle 43"/>
          <p:cNvSpPr>
            <a:spLocks noChangeArrowheads="1"/>
          </p:cNvSpPr>
          <p:nvPr/>
        </p:nvSpPr>
        <p:spPr bwMode="auto">
          <a:xfrm>
            <a:off x="8013700" y="4743451"/>
            <a:ext cx="719667" cy="3524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3322" name="Rectangle 44"/>
          <p:cNvSpPr>
            <a:spLocks noChangeArrowheads="1"/>
          </p:cNvSpPr>
          <p:nvPr/>
        </p:nvSpPr>
        <p:spPr bwMode="auto">
          <a:xfrm>
            <a:off x="7924800" y="6149976"/>
            <a:ext cx="821267" cy="1492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grpSp>
        <p:nvGrpSpPr>
          <p:cNvPr id="13323" name="Group 48"/>
          <p:cNvGrpSpPr>
            <a:grpSpLocks/>
          </p:cNvGrpSpPr>
          <p:nvPr/>
        </p:nvGrpSpPr>
        <p:grpSpPr bwMode="auto">
          <a:xfrm>
            <a:off x="7040033" y="4480074"/>
            <a:ext cx="3829051" cy="2236788"/>
            <a:chOff x="793" y="709"/>
            <a:chExt cx="4037" cy="2812"/>
          </a:xfrm>
        </p:grpSpPr>
        <p:pic>
          <p:nvPicPr>
            <p:cNvPr id="13332" name="Picture 49" descr="aSi_solarc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 y="709"/>
              <a:ext cx="3992" cy="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13333" name="Rectangle 50"/>
            <p:cNvSpPr>
              <a:spLocks noChangeArrowheads="1"/>
            </p:cNvSpPr>
            <p:nvPr/>
          </p:nvSpPr>
          <p:spPr bwMode="auto">
            <a:xfrm>
              <a:off x="889" y="1434"/>
              <a:ext cx="948" cy="43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3334" name="Rectangle 51"/>
            <p:cNvSpPr>
              <a:spLocks noChangeArrowheads="1"/>
            </p:cNvSpPr>
            <p:nvPr/>
          </p:nvSpPr>
          <p:spPr bwMode="auto">
            <a:xfrm>
              <a:off x="793" y="2966"/>
              <a:ext cx="1083" cy="18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3335" name="Rectangle 52"/>
            <p:cNvSpPr>
              <a:spLocks noChangeArrowheads="1"/>
            </p:cNvSpPr>
            <p:nvPr/>
          </p:nvSpPr>
          <p:spPr bwMode="auto">
            <a:xfrm>
              <a:off x="3651" y="1434"/>
              <a:ext cx="998" cy="43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3336" name="Rectangle 53"/>
            <p:cNvSpPr>
              <a:spLocks noChangeArrowheads="1"/>
            </p:cNvSpPr>
            <p:nvPr/>
          </p:nvSpPr>
          <p:spPr bwMode="auto">
            <a:xfrm>
              <a:off x="3606" y="2592"/>
              <a:ext cx="1224" cy="43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3337" name="Rectangle 54"/>
            <p:cNvSpPr>
              <a:spLocks noChangeArrowheads="1"/>
            </p:cNvSpPr>
            <p:nvPr/>
          </p:nvSpPr>
          <p:spPr bwMode="auto">
            <a:xfrm>
              <a:off x="3470" y="3070"/>
              <a:ext cx="1224" cy="43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grpSp>
      <p:pic>
        <p:nvPicPr>
          <p:cNvPr id="133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00" y="4607148"/>
            <a:ext cx="6323657" cy="205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25" name="Group 58"/>
          <p:cNvGrpSpPr>
            <a:grpSpLocks/>
          </p:cNvGrpSpPr>
          <p:nvPr/>
        </p:nvGrpSpPr>
        <p:grpSpPr bwMode="auto">
          <a:xfrm>
            <a:off x="6248930" y="1172531"/>
            <a:ext cx="5218641" cy="2981863"/>
            <a:chOff x="4080" y="2784"/>
            <a:chExt cx="1680" cy="1200"/>
          </a:xfrm>
        </p:grpSpPr>
        <p:sp>
          <p:nvSpPr>
            <p:cNvPr id="13327" name="Rectangle 45"/>
            <p:cNvSpPr>
              <a:spLocks noChangeArrowheads="1"/>
            </p:cNvSpPr>
            <p:nvPr/>
          </p:nvSpPr>
          <p:spPr bwMode="auto">
            <a:xfrm>
              <a:off x="5001" y="2988"/>
              <a:ext cx="358" cy="22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3328" name="Rectangle 46"/>
            <p:cNvSpPr>
              <a:spLocks noChangeArrowheads="1"/>
            </p:cNvSpPr>
            <p:nvPr/>
          </p:nvSpPr>
          <p:spPr bwMode="auto">
            <a:xfrm>
              <a:off x="4982" y="3672"/>
              <a:ext cx="438" cy="22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pic>
          <p:nvPicPr>
            <p:cNvPr id="13330" name="Picture 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98" t="3229" r="7385" b="15588"/>
            <a:stretch/>
          </p:blipFill>
          <p:spPr bwMode="auto">
            <a:xfrm>
              <a:off x="4080" y="2784"/>
              <a:ext cx="1680"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TextBox 23"/>
          <p:cNvSpPr txBox="1"/>
          <p:nvPr/>
        </p:nvSpPr>
        <p:spPr>
          <a:xfrm>
            <a:off x="8216995" y="4306574"/>
            <a:ext cx="918274" cy="369332"/>
          </a:xfrm>
          <a:prstGeom prst="rect">
            <a:avLst/>
          </a:prstGeom>
          <a:solidFill>
            <a:schemeClr val="bg1"/>
          </a:solidFill>
        </p:spPr>
        <p:txBody>
          <a:bodyPr wrap="none" rtlCol="0">
            <a:spAutoFit/>
          </a:bodyPr>
          <a:lstStyle/>
          <a:p>
            <a:r>
              <a:rPr lang="en-US" dirty="0">
                <a:solidFill>
                  <a:srgbClr val="E6AF00"/>
                </a:solidFill>
                <a:latin typeface="Monotype Corsiva" panose="03010101010201010101" pitchFamily="66" charset="0"/>
              </a:rPr>
              <a:t>Light in</a:t>
            </a:r>
          </a:p>
        </p:txBody>
      </p:sp>
      <p:sp>
        <p:nvSpPr>
          <p:cNvPr id="26" name="TextBox 25"/>
          <p:cNvSpPr txBox="1"/>
          <p:nvPr/>
        </p:nvSpPr>
        <p:spPr>
          <a:xfrm>
            <a:off x="11748436" y="6467259"/>
            <a:ext cx="314409" cy="338554"/>
          </a:xfrm>
          <a:prstGeom prst="rect">
            <a:avLst/>
          </a:prstGeom>
          <a:noFill/>
        </p:spPr>
        <p:txBody>
          <a:bodyPr wrap="none" rtlCol="0">
            <a:spAutoFit/>
          </a:bodyPr>
          <a:lstStyle/>
          <a:p>
            <a:r>
              <a:rPr lang="en-US" sz="1600" dirty="0"/>
              <a:t>7</a:t>
            </a:r>
          </a:p>
        </p:txBody>
      </p:sp>
      <p:sp>
        <p:nvSpPr>
          <p:cNvPr id="2" name="Oval 1"/>
          <p:cNvSpPr/>
          <p:nvPr/>
        </p:nvSpPr>
        <p:spPr>
          <a:xfrm>
            <a:off x="6022586" y="4643662"/>
            <a:ext cx="414199" cy="309338"/>
          </a:xfrm>
          <a:prstGeom prst="ellipse">
            <a:avLst/>
          </a:prstGeom>
          <a:blipFill dpi="0" rotWithShape="1">
            <a:blip r:embed="rId6">
              <a:alphaModFix amt="96000"/>
            </a:blip>
            <a:srcRect/>
            <a:tile tx="0" ty="0" sx="100000" sy="100000" flip="none" algn="tl"/>
          </a:blipFill>
          <a:ln>
            <a:noFill/>
          </a:ln>
          <a:effectLst>
            <a:outerShdw blurRad="50800" dist="50800" dir="5400000" algn="ctr" rotWithShape="0">
              <a:schemeClr val="bg2"/>
            </a:outerShdw>
            <a:reflection stA="45000" endPos="0" dist="50800" dir="5400000" sy="-100000" algn="bl" rotWithShape="0"/>
          </a:effectLst>
          <a:scene3d>
            <a:camera prst="orthographicFront"/>
            <a:lightRig rig="two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157</a:t>
            </a:fld>
            <a:endParaRPr lang="en-US">
              <a:solidFill>
                <a:prstClr val="black">
                  <a:tint val="75000"/>
                </a:prstClr>
              </a:solidFill>
              <a:latin typeface="Calibri"/>
            </a:endParaRPr>
          </a:p>
        </p:txBody>
      </p:sp>
    </p:spTree>
    <p:extLst>
      <p:ext uri="{BB962C8B-B14F-4D97-AF65-F5344CB8AC3E}">
        <p14:creationId xmlns:p14="http://schemas.microsoft.com/office/powerpoint/2010/main" val="894139917"/>
      </p:ext>
    </p:extLst>
  </p:cSld>
  <p:clrMapOvr>
    <a:masterClrMapping/>
  </p:clrMapOvr>
  <p:transition xmlns:p14="http://schemas.microsoft.com/office/powerpoint/2010/main">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p:txBody>
          <a:bodyPr>
            <a:normAutofit/>
          </a:bodyPr>
          <a:lstStyle/>
          <a:p>
            <a:r>
              <a:rPr lang="en-US"/>
              <a:t>Decomposition and Computation Flow</a:t>
            </a:r>
            <a:endParaRPr lang="en-US" dirty="0"/>
          </a:p>
        </p:txBody>
      </p:sp>
      <p:sp>
        <p:nvSpPr>
          <p:cNvPr id="50182" name="Footer Placeholder 5"/>
          <p:cNvSpPr>
            <a:spLocks noGrp="1"/>
          </p:cNvSpPr>
          <p:nvPr>
            <p:ph type="ftr" sz="quarter" idx="11"/>
          </p:nvPr>
        </p:nvSpPr>
        <p:spPr/>
        <p:txBody>
          <a:bodyPr/>
          <a:lstStyle/>
          <a:p>
            <a:r>
              <a:rPr lang="fr-FR" smtClean="0">
                <a:solidFill>
                  <a:srgbClr val="575F6D">
                    <a:lumMod val="40000"/>
                    <a:lumOff val="60000"/>
                  </a:srgbClr>
                </a:solidFill>
              </a:rPr>
              <a:t>Charm Workshop '18</a:t>
            </a:r>
            <a:endParaRPr lang="en-US" dirty="0">
              <a:solidFill>
                <a:srgbClr val="575F6D">
                  <a:lumMod val="40000"/>
                  <a:lumOff val="60000"/>
                </a:srgbClr>
              </a:solidFill>
            </a:endParaRPr>
          </a:p>
        </p:txBody>
      </p:sp>
      <p:sp>
        <p:nvSpPr>
          <p:cNvPr id="8" name="Slide Number Placeholder 7"/>
          <p:cNvSpPr>
            <a:spLocks noGrp="1"/>
          </p:cNvSpPr>
          <p:nvPr>
            <p:ph type="sldNum" sz="quarter" idx="12"/>
          </p:nvPr>
        </p:nvSpPr>
        <p:spPr/>
        <p:txBody>
          <a:bodyPr/>
          <a:lstStyle/>
          <a:p>
            <a:fld id="{AB45D6F5-C874-4283-99EA-D93D3B58E0B5}" type="slidenum">
              <a:rPr lang="en-US" smtClean="0">
                <a:solidFill>
                  <a:prstClr val="black">
                    <a:tint val="75000"/>
                  </a:prstClr>
                </a:solidFill>
              </a:rPr>
              <a:pPr/>
              <a:t>158</a:t>
            </a:fld>
            <a:endParaRPr lang="en-US" dirty="0">
              <a:solidFill>
                <a:prstClr val="black">
                  <a:tint val="75000"/>
                </a:prstClr>
              </a:solidFill>
            </a:endParaRPr>
          </a:p>
        </p:txBody>
      </p:sp>
      <p:pic>
        <p:nvPicPr>
          <p:cNvPr id="50180" name="Picture 2"/>
          <p:cNvPicPr>
            <a:picLocks noChangeAspect="1" noChangeArrowheads="1"/>
          </p:cNvPicPr>
          <p:nvPr/>
        </p:nvPicPr>
        <p:blipFill>
          <a:blip r:embed="rId3" cstate="print"/>
          <a:srcRect/>
          <a:stretch>
            <a:fillRect/>
          </a:stretch>
        </p:blipFill>
        <p:spPr bwMode="auto">
          <a:xfrm>
            <a:off x="2117" y="838200"/>
            <a:ext cx="12189883" cy="5524500"/>
          </a:xfrm>
          <a:prstGeom prst="rect">
            <a:avLst/>
          </a:prstGeom>
          <a:noFill/>
          <a:ln w="9525">
            <a:noFill/>
            <a:round/>
            <a:headEnd/>
            <a:tailEnd/>
          </a:ln>
        </p:spPr>
      </p:pic>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Tree>
    <p:extLst>
      <p:ext uri="{BB962C8B-B14F-4D97-AF65-F5344CB8AC3E}">
        <p14:creationId xmlns:p14="http://schemas.microsoft.com/office/powerpoint/2010/main" val="183946982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0" y="274638"/>
            <a:ext cx="12192000" cy="1143000"/>
          </a:xfrm>
        </p:spPr>
        <p:txBody>
          <a:bodyPr>
            <a:normAutofit/>
          </a:bodyPr>
          <a:lstStyle/>
          <a:p>
            <a:r>
              <a:rPr lang="en-US" dirty="0"/>
              <a:t>Topology Aware Mapping of Objects</a:t>
            </a:r>
          </a:p>
        </p:txBody>
      </p:sp>
      <p:pic>
        <p:nvPicPr>
          <p:cNvPr id="51203" name="Content Placeholder 3" descr="mapping2.png"/>
          <p:cNvPicPr>
            <a:picLocks noGrp="1" noChangeAspect="1"/>
          </p:cNvPicPr>
          <p:nvPr>
            <p:ph idx="1"/>
          </p:nvPr>
        </p:nvPicPr>
        <p:blipFill>
          <a:blip r:embed="rId3" cstate="print"/>
          <a:stretch>
            <a:fillRect/>
          </a:stretch>
        </p:blipFill>
        <p:spPr>
          <a:xfrm>
            <a:off x="3120599" y="1600201"/>
            <a:ext cx="5950803" cy="4525963"/>
          </a:xfrm>
        </p:spPr>
      </p:pic>
      <p:sp>
        <p:nvSpPr>
          <p:cNvPr id="51206" name="Footer Placeholder 5"/>
          <p:cNvSpPr>
            <a:spLocks noGrp="1"/>
          </p:cNvSpPr>
          <p:nvPr>
            <p:ph type="ftr" sz="quarter" idx="11"/>
          </p:nvPr>
        </p:nvSpPr>
        <p:spPr/>
        <p:txBody>
          <a:bodyPr/>
          <a:lstStyle/>
          <a:p>
            <a:r>
              <a:rPr lang="fr-FR" smtClean="0">
                <a:solidFill>
                  <a:srgbClr val="575F6D">
                    <a:lumMod val="40000"/>
                    <a:lumOff val="60000"/>
                  </a:srgbClr>
                </a:solidFill>
              </a:rPr>
              <a:t>Charm Workshop '18</a:t>
            </a:r>
            <a:endParaRPr lang="en-US" dirty="0">
              <a:solidFill>
                <a:srgbClr val="575F6D">
                  <a:lumMod val="40000"/>
                  <a:lumOff val="60000"/>
                </a:srgbClr>
              </a:solidFill>
            </a:endParaRPr>
          </a:p>
        </p:txBody>
      </p:sp>
      <p:sp>
        <p:nvSpPr>
          <p:cNvPr id="8" name="Slide Number Placeholder 7"/>
          <p:cNvSpPr>
            <a:spLocks noGrp="1"/>
          </p:cNvSpPr>
          <p:nvPr>
            <p:ph type="sldNum" sz="quarter" idx="12"/>
          </p:nvPr>
        </p:nvSpPr>
        <p:spPr/>
        <p:txBody>
          <a:bodyPr/>
          <a:lstStyle/>
          <a:p>
            <a:fld id="{3EF9F3CA-D42A-4F16-9502-7E916E4DA7FE}" type="slidenum">
              <a:rPr lang="en-US" smtClean="0">
                <a:solidFill>
                  <a:prstClr val="black">
                    <a:tint val="75000"/>
                  </a:prstClr>
                </a:solidFill>
              </a:rPr>
              <a:pPr/>
              <a:t>159</a:t>
            </a:fld>
            <a:endParaRPr lang="en-US" dirty="0">
              <a:solidFill>
                <a:prstClr val="black">
                  <a:tint val="75000"/>
                </a:prstClr>
              </a:solidFil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Tree>
    <p:extLst>
      <p:ext uri="{BB962C8B-B14F-4D97-AF65-F5344CB8AC3E}">
        <p14:creationId xmlns:p14="http://schemas.microsoft.com/office/powerpoint/2010/main" val="498845298"/>
      </p:ext>
    </p:extLst>
  </p:cSld>
  <p:clrMapOvr>
    <a:masterClrMapping/>
  </p:clrMapOvr>
  <p:transition xmlns:p14="http://schemas.microsoft.com/office/powerpoint/2010/mai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What is Charm++?</a:t>
            </a:r>
          </a:p>
        </p:txBody>
      </p:sp>
      <p:sp>
        <p:nvSpPr>
          <p:cNvPr id="3" name="Content Placeholder 2"/>
          <p:cNvSpPr>
            <a:spLocks noGrp="1"/>
          </p:cNvSpPr>
          <p:nvPr>
            <p:ph idx="1"/>
          </p:nvPr>
        </p:nvSpPr>
        <p:spPr/>
        <p:txBody>
          <a:bodyPr>
            <a:normAutofit/>
          </a:bodyPr>
          <a:lstStyle/>
          <a:p>
            <a:r>
              <a:rPr lang="en-US" dirty="0"/>
              <a:t>Charm++ is a way of </a:t>
            </a:r>
            <a:r>
              <a:rPr lang="en-US"/>
              <a:t>parallel programming</a:t>
            </a:r>
            <a:endParaRPr lang="en-US" dirty="0"/>
          </a:p>
          <a:p>
            <a:r>
              <a:rPr lang="en-US" dirty="0"/>
              <a:t>It is based on:</a:t>
            </a:r>
          </a:p>
          <a:p>
            <a:pPr lvl="1"/>
            <a:r>
              <a:rPr lang="en-US" dirty="0"/>
              <a:t>Objects</a:t>
            </a:r>
          </a:p>
          <a:p>
            <a:pPr lvl="1"/>
            <a:r>
              <a:rPr lang="en-US" dirty="0" err="1"/>
              <a:t>Overdecomposition</a:t>
            </a:r>
            <a:endParaRPr lang="en-US" dirty="0"/>
          </a:p>
          <a:p>
            <a:pPr lvl="1"/>
            <a:r>
              <a:rPr lang="en-US" dirty="0"/>
              <a:t>Asynchrony </a:t>
            </a:r>
          </a:p>
          <a:p>
            <a:pPr lvl="2"/>
            <a:r>
              <a:rPr lang="en-US" dirty="0"/>
              <a:t>Asynchronous method invocations</a:t>
            </a:r>
          </a:p>
          <a:p>
            <a:pPr lvl="1"/>
            <a:r>
              <a:rPr lang="en-US" dirty="0" err="1"/>
              <a:t>Migratability</a:t>
            </a:r>
            <a:endParaRPr lang="en-US" dirty="0"/>
          </a:p>
          <a:p>
            <a:pPr lvl="1"/>
            <a:r>
              <a:rPr lang="en-US" dirty="0"/>
              <a:t>Adaptive runtime system</a:t>
            </a:r>
          </a:p>
          <a:p>
            <a:r>
              <a:rPr lang="en-US" dirty="0"/>
              <a:t>It has been co-developed synergistically with multiple CSE applications</a:t>
            </a:r>
          </a:p>
          <a:p>
            <a:pPr lvl="1"/>
            <a:endParaRPr lang="en-US" dirty="0"/>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latin typeface="Calibri"/>
              </a:rPr>
              <a:pPr>
                <a:defRPr/>
              </a:pPr>
              <a:t>16</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1663297772"/>
      </p:ext>
    </p:extLst>
  </p:cSld>
  <p:clrMapOvr>
    <a:masterClrMapping/>
  </p:clrMapOvr>
  <p:transition xmlns:p14="http://schemas.microsoft.com/office/powerpoint/2010/main">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09600" y="274638"/>
            <a:ext cx="10972800" cy="1630362"/>
          </a:xfrm>
        </p:spPr>
        <p:txBody>
          <a:bodyPr>
            <a:noAutofit/>
          </a:bodyPr>
          <a:lstStyle/>
          <a:p>
            <a:r>
              <a:rPr lang="en-US" sz="3200" dirty="0"/>
              <a:t>Improvements by topological aware mapping of computation to processors</a:t>
            </a:r>
          </a:p>
        </p:txBody>
      </p:sp>
      <p:pic>
        <p:nvPicPr>
          <p:cNvPr id="52229" name="Picture 5" descr="w256Topo8kvn2scaled"/>
          <p:cNvPicPr>
            <a:picLocks noGrp="1" noChangeAspect="1" noChangeArrowheads="1"/>
          </p:cNvPicPr>
          <p:nvPr>
            <p:ph sz="half" idx="1"/>
          </p:nvPr>
        </p:nvPicPr>
        <p:blipFill>
          <a:blip r:embed="rId2" cstate="print"/>
          <a:stretch>
            <a:fillRect/>
          </a:stretch>
        </p:blipFill>
        <p:spPr>
          <a:xfrm>
            <a:off x="7518401" y="122238"/>
            <a:ext cx="6223404" cy="6126163"/>
          </a:xfrm>
        </p:spPr>
      </p:pic>
      <p:pic>
        <p:nvPicPr>
          <p:cNvPr id="52227" name="Picture 3" descr="w256notopo8kvn"/>
          <p:cNvPicPr>
            <a:picLocks noGrp="1" noChangeAspect="1" noChangeArrowheads="1"/>
          </p:cNvPicPr>
          <p:nvPr>
            <p:ph sz="half" idx="2"/>
          </p:nvPr>
        </p:nvPicPr>
        <p:blipFill>
          <a:blip r:embed="rId3" cstate="print"/>
          <a:stretch>
            <a:fillRect/>
          </a:stretch>
        </p:blipFill>
        <p:spPr>
          <a:xfrm>
            <a:off x="609600" y="457200"/>
            <a:ext cx="6192763" cy="6096000"/>
          </a:xfrm>
        </p:spPr>
      </p:pic>
      <p:sp>
        <p:nvSpPr>
          <p:cNvPr id="52232" name="Footer Placeholder 7"/>
          <p:cNvSpPr>
            <a:spLocks noGrp="1"/>
          </p:cNvSpPr>
          <p:nvPr>
            <p:ph type="ftr" sz="quarter" idx="11"/>
          </p:nvPr>
        </p:nvSpPr>
        <p:spPr/>
        <p:txBody>
          <a:bodyPr/>
          <a:lstStyle/>
          <a:p>
            <a:r>
              <a:rPr lang="fr-FR" smtClean="0">
                <a:solidFill>
                  <a:srgbClr val="575F6D">
                    <a:lumMod val="40000"/>
                    <a:lumOff val="60000"/>
                  </a:srgbClr>
                </a:solidFill>
              </a:rPr>
              <a:t>Charm Workshop '18</a:t>
            </a:r>
            <a:endParaRPr lang="en-US" dirty="0">
              <a:solidFill>
                <a:srgbClr val="575F6D">
                  <a:lumMod val="40000"/>
                  <a:lumOff val="60000"/>
                </a:srgbClr>
              </a:solidFill>
            </a:endParaRPr>
          </a:p>
        </p:txBody>
      </p:sp>
      <p:sp>
        <p:nvSpPr>
          <p:cNvPr id="10" name="Slide Number Placeholder 9"/>
          <p:cNvSpPr>
            <a:spLocks noGrp="1"/>
          </p:cNvSpPr>
          <p:nvPr>
            <p:ph type="sldNum" sz="quarter" idx="12"/>
          </p:nvPr>
        </p:nvSpPr>
        <p:spPr/>
        <p:txBody>
          <a:bodyPr/>
          <a:lstStyle/>
          <a:p>
            <a:fld id="{247C39AB-C319-403C-8545-69BA255C32C6}" type="slidenum">
              <a:rPr lang="en-US" smtClean="0">
                <a:solidFill>
                  <a:prstClr val="black">
                    <a:tint val="75000"/>
                  </a:prstClr>
                </a:solidFill>
              </a:rPr>
              <a:pPr/>
              <a:t>160</a:t>
            </a:fld>
            <a:endParaRPr lang="en-US" dirty="0">
              <a:solidFill>
                <a:prstClr val="black">
                  <a:tint val="75000"/>
                </a:prstClr>
              </a:solidFill>
            </a:endParaRPr>
          </a:p>
        </p:txBody>
      </p:sp>
      <p:sp>
        <p:nvSpPr>
          <p:cNvPr id="52228" name="Text Box 4"/>
          <p:cNvSpPr txBox="1">
            <a:spLocks noChangeArrowheads="1"/>
          </p:cNvSpPr>
          <p:nvPr/>
        </p:nvSpPr>
        <p:spPr bwMode="auto">
          <a:xfrm>
            <a:off x="203200" y="5334001"/>
            <a:ext cx="11684000" cy="923330"/>
          </a:xfrm>
          <a:prstGeom prst="rect">
            <a:avLst/>
          </a:prstGeom>
          <a:noFill/>
          <a:ln w="9525">
            <a:noFill/>
            <a:miter lim="800000"/>
            <a:headEnd/>
            <a:tailEnd/>
          </a:ln>
        </p:spPr>
        <p:txBody>
          <a:bodyPr wrap="square">
            <a:spAutoFit/>
          </a:bodyPr>
          <a:lstStyle/>
          <a:p>
            <a:pPr defTabSz="914400" fontAlgn="base">
              <a:spcBef>
                <a:spcPct val="0"/>
              </a:spcBef>
              <a:spcAft>
                <a:spcPct val="0"/>
              </a:spcAft>
            </a:pPr>
            <a:r>
              <a:rPr lang="en-US" dirty="0">
                <a:solidFill>
                  <a:srgbClr val="F5CD2D">
                    <a:lumMod val="50000"/>
                  </a:srgbClr>
                </a:solidFill>
                <a:latin typeface="Times New Roman" pitchFamily="18" charset="0"/>
              </a:rPr>
              <a:t>The simulation of the left panel, maps computational work to processors taking the network connectivity into account while the right panel simulation does not. The “black’’ or idle time processors spent waiting for computational work to arrive on processors is significantly reduced at left. (256waters, 70R, on BG/L 4096 cores)</a:t>
            </a:r>
          </a:p>
        </p:txBody>
      </p:sp>
      <p:sp>
        <p:nvSpPr>
          <p:cNvPr id="2" name="TextBox 1"/>
          <p:cNvSpPr txBox="1"/>
          <p:nvPr/>
        </p:nvSpPr>
        <p:spPr>
          <a:xfrm>
            <a:off x="203200" y="4267201"/>
            <a:ext cx="11319933" cy="830997"/>
          </a:xfrm>
          <a:prstGeom prst="rect">
            <a:avLst/>
          </a:prstGeom>
          <a:blipFill rotWithShape="1">
            <a:blip r:embed="rId4"/>
            <a:tile tx="0" ty="0" sx="100000" sy="100000" flip="none" algn="tl"/>
          </a:blipFill>
        </p:spPr>
        <p:txBody>
          <a:bodyPr wrap="square" rtlCol="0">
            <a:spAutoFit/>
          </a:bodyPr>
          <a:lstStyle/>
          <a:p>
            <a:pPr defTabSz="914400" fontAlgn="base">
              <a:spcBef>
                <a:spcPct val="0"/>
              </a:spcBef>
              <a:spcAft>
                <a:spcPct val="0"/>
              </a:spcAft>
            </a:pPr>
            <a:r>
              <a:rPr lang="en-US" sz="2400" dirty="0" err="1">
                <a:solidFill>
                  <a:srgbClr val="FFF39D">
                    <a:lumMod val="75000"/>
                  </a:srgbClr>
                </a:solidFill>
                <a:latin typeface="Times New Roman" pitchFamily="18" charset="0"/>
              </a:rPr>
              <a:t>Punchline</a:t>
            </a:r>
            <a:r>
              <a:rPr lang="en-US" sz="2400" dirty="0">
                <a:solidFill>
                  <a:srgbClr val="FFF39D">
                    <a:lumMod val="75000"/>
                  </a:srgbClr>
                </a:solidFill>
                <a:latin typeface="Times New Roman" pitchFamily="18" charset="0"/>
              </a:rPr>
              <a:t>: </a:t>
            </a:r>
            <a:r>
              <a:rPr lang="en-US" sz="2400" dirty="0" err="1">
                <a:solidFill>
                  <a:srgbClr val="FFF39D">
                    <a:lumMod val="75000"/>
                  </a:srgbClr>
                </a:solidFill>
                <a:latin typeface="Times New Roman" pitchFamily="18" charset="0"/>
              </a:rPr>
              <a:t>Overdecomposition</a:t>
            </a:r>
            <a:r>
              <a:rPr lang="en-US" sz="2400" dirty="0">
                <a:solidFill>
                  <a:srgbClr val="FFF39D">
                    <a:lumMod val="75000"/>
                  </a:srgbClr>
                </a:solidFill>
                <a:latin typeface="Times New Roman" pitchFamily="18" charset="0"/>
              </a:rPr>
              <a:t> into </a:t>
            </a:r>
            <a:r>
              <a:rPr lang="en-US" sz="2400" dirty="0" err="1">
                <a:solidFill>
                  <a:srgbClr val="FFF39D">
                    <a:lumMod val="75000"/>
                  </a:srgbClr>
                </a:solidFill>
                <a:latin typeface="Times New Roman" pitchFamily="18" charset="0"/>
              </a:rPr>
              <a:t>Migratable</a:t>
            </a:r>
            <a:r>
              <a:rPr lang="en-US" sz="2400" dirty="0">
                <a:solidFill>
                  <a:srgbClr val="FFF39D">
                    <a:lumMod val="75000"/>
                  </a:srgbClr>
                </a:solidFill>
                <a:latin typeface="Times New Roman" pitchFamily="18" charset="0"/>
              </a:rPr>
              <a:t> Objects created the degree of freedom needed for flexible mapping </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Tree>
    <p:extLst>
      <p:ext uri="{BB962C8B-B14F-4D97-AF65-F5344CB8AC3E}">
        <p14:creationId xmlns:p14="http://schemas.microsoft.com/office/powerpoint/2010/main" val="86078328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err="1"/>
              <a:t>OpenAtom</a:t>
            </a:r>
            <a:r>
              <a:rPr lang="en-US" dirty="0"/>
              <a:t> Performance Sampler</a:t>
            </a:r>
          </a:p>
        </p:txBody>
      </p:sp>
      <p:sp>
        <p:nvSpPr>
          <p:cNvPr id="6" name="Footer Placeholder 5"/>
          <p:cNvSpPr>
            <a:spLocks noGrp="1"/>
          </p:cNvSpPr>
          <p:nvPr>
            <p:ph type="ftr" sz="quarter" idx="11"/>
          </p:nvPr>
        </p:nvSpPr>
        <p:spPr/>
        <p:txBody>
          <a:bodyPr/>
          <a:lstStyle/>
          <a:p>
            <a:pPr>
              <a:defRPr/>
            </a:pPr>
            <a:r>
              <a:rPr lang="fr-FR" smtClean="0">
                <a:solidFill>
                  <a:srgbClr val="575F6D">
                    <a:lumMod val="40000"/>
                    <a:lumOff val="60000"/>
                  </a:srgbClr>
                </a:solidFill>
              </a:rPr>
              <a:t>Charm Workshop '18</a:t>
            </a:r>
            <a:endParaRPr lang="en-US" dirty="0">
              <a:solidFill>
                <a:srgbClr val="575F6D">
                  <a:lumMod val="40000"/>
                  <a:lumOff val="60000"/>
                </a:srgbClr>
              </a:solidFill>
            </a:endParaRPr>
          </a:p>
        </p:txBody>
      </p:sp>
      <p:sp>
        <p:nvSpPr>
          <p:cNvPr id="7" name="Slide Number Placeholder 6"/>
          <p:cNvSpPr>
            <a:spLocks noGrp="1"/>
          </p:cNvSpPr>
          <p:nvPr>
            <p:ph type="sldNum" sz="quarter" idx="12"/>
          </p:nvPr>
        </p:nvSpPr>
        <p:spPr/>
        <p:txBody>
          <a:bodyPr/>
          <a:lstStyle/>
          <a:p>
            <a:pPr>
              <a:defRPr/>
            </a:pPr>
            <a:fld id="{247C39AB-C319-403C-8545-69BA255C32C6}" type="slidenum">
              <a:rPr lang="en-US" smtClean="0">
                <a:solidFill>
                  <a:prstClr val="black">
                    <a:tint val="75000"/>
                  </a:prstClr>
                </a:solidFill>
              </a:rPr>
              <a:pPr>
                <a:defRPr/>
              </a:pPr>
              <a:t>161</a:t>
            </a:fld>
            <a:endParaRPr lang="en-US" dirty="0">
              <a:solidFill>
                <a:prstClr val="black">
                  <a:tint val="75000"/>
                </a:prstClr>
              </a:solidFill>
            </a:endParaRPr>
          </a:p>
        </p:txBody>
      </p:sp>
      <p:pic>
        <p:nvPicPr>
          <p:cNvPr id="14" name="Picture 13" descr="leancp.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54401" y="1981200"/>
            <a:ext cx="7982857" cy="4191000"/>
          </a:xfrm>
          <a:prstGeom prst="rect">
            <a:avLst/>
          </a:prstGeom>
        </p:spPr>
      </p:pic>
      <p:sp>
        <p:nvSpPr>
          <p:cNvPr id="15" name="TextBox 14"/>
          <p:cNvSpPr txBox="1"/>
          <p:nvPr/>
        </p:nvSpPr>
        <p:spPr>
          <a:xfrm>
            <a:off x="914400" y="1524000"/>
            <a:ext cx="4876800" cy="1200328"/>
          </a:xfrm>
          <a:prstGeom prst="rect">
            <a:avLst/>
          </a:prstGeom>
          <a:noFill/>
        </p:spPr>
        <p:txBody>
          <a:bodyPr wrap="square" rtlCol="0">
            <a:spAutoFit/>
          </a:bodyPr>
          <a:lstStyle/>
          <a:p>
            <a:pPr defTabSz="914400" fontAlgn="base">
              <a:spcBef>
                <a:spcPct val="0"/>
              </a:spcBef>
              <a:spcAft>
                <a:spcPct val="0"/>
              </a:spcAft>
            </a:pPr>
            <a:r>
              <a:rPr lang="en-US" sz="2400" dirty="0">
                <a:solidFill>
                  <a:prstClr val="black"/>
                </a:solidFill>
                <a:latin typeface="Times New Roman" pitchFamily="18" charset="0"/>
              </a:rPr>
              <a:t>Ongoing work on: </a:t>
            </a:r>
          </a:p>
          <a:p>
            <a:pPr defTabSz="914400" fontAlgn="base">
              <a:spcBef>
                <a:spcPct val="0"/>
              </a:spcBef>
              <a:spcAft>
                <a:spcPct val="0"/>
              </a:spcAft>
            </a:pPr>
            <a:r>
              <a:rPr lang="en-US" sz="2400" dirty="0">
                <a:solidFill>
                  <a:prstClr val="black"/>
                </a:solidFill>
                <a:latin typeface="Times New Roman" pitchFamily="18" charset="0"/>
              </a:rPr>
              <a:t>K-points</a:t>
            </a:r>
          </a:p>
          <a:p>
            <a:pPr defTabSz="914400" fontAlgn="base">
              <a:spcBef>
                <a:spcPct val="0"/>
              </a:spcBef>
              <a:spcAft>
                <a:spcPct val="0"/>
              </a:spcAft>
            </a:pPr>
            <a:endParaRPr lang="en-US" sz="2400" dirty="0">
              <a:solidFill>
                <a:prstClr val="black"/>
              </a:solidFill>
              <a:latin typeface="Times New Roman" pitchFamily="18" charset="0"/>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Tree>
    <p:extLst>
      <p:ext uri="{BB962C8B-B14F-4D97-AF65-F5344CB8AC3E}">
        <p14:creationId xmlns:p14="http://schemas.microsoft.com/office/powerpoint/2010/main" val="570606589"/>
      </p:ext>
    </p:extLst>
  </p:cSld>
  <p:clrMapOvr>
    <a:masterClrMapping/>
  </p:clrMapOvr>
  <p:transition xmlns:p14="http://schemas.microsoft.com/office/powerpoint/2010/main">
    <p:fade/>
  </p:transition>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1143000"/>
          </a:xfrm>
        </p:spPr>
        <p:txBody>
          <a:bodyPr>
            <a:noAutofit/>
          </a:bodyPr>
          <a:lstStyle/>
          <a:p>
            <a:r>
              <a:rPr lang="en-US" sz="3600" b="1" dirty="0"/>
              <a:t>Impact of mapping </a:t>
            </a:r>
            <a:r>
              <a:rPr lang="en-US" sz="3600" b="1"/>
              <a:t>on Blue Waters</a:t>
            </a:r>
            <a:r>
              <a:rPr lang="en-US" sz="3600" b="1" dirty="0"/>
              <a:t>: up to 32% improvement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8000" y="1066800"/>
            <a:ext cx="11413067" cy="5135880"/>
          </a:xfrm>
        </p:spPr>
      </p:pic>
      <p:sp>
        <p:nvSpPr>
          <p:cNvPr id="5" name="Slide Number Placeholder 4"/>
          <p:cNvSpPr>
            <a:spLocks noGrp="1"/>
          </p:cNvSpPr>
          <p:nvPr>
            <p:ph type="sldNum" sz="quarter" idx="12"/>
          </p:nvPr>
        </p:nvSpPr>
        <p:spPr/>
        <p:txBody>
          <a:bodyPr/>
          <a:lstStyle/>
          <a:p>
            <a:fld id="{761E1D96-60AF-334E-A2EE-0A4E21EB8E04}" type="slidenum">
              <a:rPr lang="en-US" smtClean="0">
                <a:solidFill>
                  <a:prstClr val="black">
                    <a:tint val="75000"/>
                  </a:prstClr>
                </a:solidFill>
                <a:latin typeface="Calibri"/>
              </a:rPr>
              <a:pPr/>
              <a:t>162</a:t>
            </a:fld>
            <a:endParaRPr lang="en-US">
              <a:solidFill>
                <a:prstClr val="black">
                  <a:tint val="75000"/>
                </a:prstClr>
              </a:solidFill>
              <a:latin typeface="Calibri"/>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2973843763"/>
      </p:ext>
    </p:extLst>
  </p:cSld>
  <p:clrMapOvr>
    <a:masterClrMapping/>
  </p:clrMapOvr>
  <p:transition xmlns:p14="http://schemas.microsoft.com/office/powerpoint/2010/main">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914401" y="1143000"/>
          <a:ext cx="10813118" cy="3962400"/>
        </p:xfrm>
        <a:graphic>
          <a:graphicData uri="http://schemas.openxmlformats.org/drawingml/2006/table">
            <a:tbl>
              <a:tblPr firstRow="1" bandRow="1">
                <a:tableStyleId>{F5AB1C69-6EDB-4FF4-983F-18BD219EF322}</a:tableStyleId>
              </a:tblPr>
              <a:tblGrid>
                <a:gridCol w="3521497">
                  <a:extLst>
                    <a:ext uri="{9D8B030D-6E8A-4147-A177-3AD203B41FA5}">
                      <a16:colId xmlns="" xmlns:a16="http://schemas.microsoft.com/office/drawing/2014/main" val="20000"/>
                    </a:ext>
                  </a:extLst>
                </a:gridCol>
                <a:gridCol w="3236701">
                  <a:extLst>
                    <a:ext uri="{9D8B030D-6E8A-4147-A177-3AD203B41FA5}">
                      <a16:colId xmlns="" xmlns:a16="http://schemas.microsoft.com/office/drawing/2014/main" val="20001"/>
                    </a:ext>
                  </a:extLst>
                </a:gridCol>
                <a:gridCol w="2277879">
                  <a:extLst>
                    <a:ext uri="{9D8B030D-6E8A-4147-A177-3AD203B41FA5}">
                      <a16:colId xmlns="" xmlns:a16="http://schemas.microsoft.com/office/drawing/2014/main" val="20002"/>
                    </a:ext>
                  </a:extLst>
                </a:gridCol>
                <a:gridCol w="1777041">
                  <a:extLst>
                    <a:ext uri="{9D8B030D-6E8A-4147-A177-3AD203B41FA5}">
                      <a16:colId xmlns="" xmlns:a16="http://schemas.microsoft.com/office/drawing/2014/main" val="20003"/>
                    </a:ext>
                  </a:extLst>
                </a:gridCol>
              </a:tblGrid>
              <a:tr h="271187">
                <a:tc>
                  <a:txBody>
                    <a:bodyPr/>
                    <a:lstStyle/>
                    <a:p>
                      <a:pPr algn="ctr"/>
                      <a:r>
                        <a:rPr lang="en-US" sz="1600" dirty="0"/>
                        <a:t>Mini-App</a:t>
                      </a:r>
                    </a:p>
                  </a:txBody>
                  <a:tcPr marL="121920" marR="121920"/>
                </a:tc>
                <a:tc>
                  <a:txBody>
                    <a:bodyPr/>
                    <a:lstStyle/>
                    <a:p>
                      <a:pPr algn="ctr"/>
                      <a:r>
                        <a:rPr lang="en-US" sz="1600" dirty="0"/>
                        <a:t>Features</a:t>
                      </a:r>
                    </a:p>
                  </a:txBody>
                  <a:tcPr marL="121920" marR="121920"/>
                </a:tc>
                <a:tc>
                  <a:txBody>
                    <a:bodyPr/>
                    <a:lstStyle/>
                    <a:p>
                      <a:pPr algn="ctr"/>
                      <a:r>
                        <a:rPr lang="en-US" sz="1600" dirty="0"/>
                        <a:t>Machine</a:t>
                      </a:r>
                    </a:p>
                  </a:txBody>
                  <a:tcPr marL="121920" marR="121920"/>
                </a:tc>
                <a:tc>
                  <a:txBody>
                    <a:bodyPr/>
                    <a:lstStyle/>
                    <a:p>
                      <a:pPr algn="ctr"/>
                      <a:r>
                        <a:rPr lang="en-US" sz="1600" dirty="0"/>
                        <a:t>Max cores</a:t>
                      </a:r>
                    </a:p>
                  </a:txBody>
                  <a:tcPr marL="121920" marR="121920"/>
                </a:tc>
                <a:extLst>
                  <a:ext uri="{0D108BD9-81ED-4DB2-BD59-A6C34878D82A}">
                    <a16:rowId xmlns="" xmlns:a16="http://schemas.microsoft.com/office/drawing/2014/main" val="10000"/>
                  </a:ext>
                </a:extLst>
              </a:tr>
              <a:tr h="48813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t>AMR</a:t>
                      </a:r>
                    </a:p>
                  </a:txBody>
                  <a:tcPr marL="121920" marR="12192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err="1"/>
                        <a:t>Overdecomposition</a:t>
                      </a:r>
                      <a:r>
                        <a:rPr lang="en-US" sz="1600" dirty="0"/>
                        <a:t>, Custom array index,</a:t>
                      </a:r>
                      <a:r>
                        <a:rPr lang="en-US" sz="1600" baseline="0" dirty="0"/>
                        <a:t> </a:t>
                      </a:r>
                      <a:r>
                        <a:rPr lang="en-US" sz="1600" dirty="0"/>
                        <a:t>Message priorities, Load Balancing, Checkpoint restart</a:t>
                      </a:r>
                    </a:p>
                  </a:txBody>
                  <a:tcPr marL="121920" marR="121920"/>
                </a:tc>
                <a:tc>
                  <a:txBody>
                    <a:bodyPr/>
                    <a:lstStyle/>
                    <a:p>
                      <a:pPr algn="ctr"/>
                      <a:r>
                        <a:rPr lang="en-US" sz="1600" dirty="0"/>
                        <a:t>BG/Q</a:t>
                      </a:r>
                    </a:p>
                  </a:txBody>
                  <a:tcPr marL="121920" marR="121920"/>
                </a:tc>
                <a:tc>
                  <a:txBody>
                    <a:bodyPr/>
                    <a:lstStyle/>
                    <a:p>
                      <a:pPr algn="ctr"/>
                      <a:r>
                        <a:rPr lang="en-US" sz="1600" dirty="0"/>
                        <a:t>131,072</a:t>
                      </a:r>
                    </a:p>
                  </a:txBody>
                  <a:tcPr marL="121920" marR="121920"/>
                </a:tc>
                <a:extLst>
                  <a:ext uri="{0D108BD9-81ED-4DB2-BD59-A6C34878D82A}">
                    <a16:rowId xmlns="" xmlns:a16="http://schemas.microsoft.com/office/drawing/2014/main" val="10001"/>
                  </a:ext>
                </a:extLst>
              </a:tr>
              <a:tr h="488135">
                <a:tc>
                  <a:txBody>
                    <a:bodyPr/>
                    <a:lstStyle/>
                    <a:p>
                      <a:pPr algn="ctr"/>
                      <a:r>
                        <a:rPr lang="en-US" sz="1600" dirty="0" err="1"/>
                        <a:t>LeanMD</a:t>
                      </a:r>
                      <a:endParaRPr lang="en-US" sz="1600" dirty="0"/>
                    </a:p>
                  </a:txBody>
                  <a:tcPr marL="121920" marR="12192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err="1"/>
                        <a:t>Overdecomposition</a:t>
                      </a:r>
                      <a:r>
                        <a:rPr lang="en-US" sz="1600" dirty="0"/>
                        <a:t>, Load Balancing, Checkpoint restart, Power awareness</a:t>
                      </a:r>
                    </a:p>
                  </a:txBody>
                  <a:tcPr marL="121920" marR="121920"/>
                </a:tc>
                <a:tc>
                  <a:txBody>
                    <a:bodyPr/>
                    <a:lstStyle/>
                    <a:p>
                      <a:pPr algn="ctr"/>
                      <a:r>
                        <a:rPr lang="en-US" sz="1600" dirty="0"/>
                        <a:t>BG/P </a:t>
                      </a:r>
                    </a:p>
                    <a:p>
                      <a:pPr algn="ctr"/>
                      <a:r>
                        <a:rPr lang="en-US" sz="1600" dirty="0"/>
                        <a:t>BG/Q</a:t>
                      </a:r>
                    </a:p>
                  </a:txBody>
                  <a:tcPr marL="121920" marR="121920"/>
                </a:tc>
                <a:tc>
                  <a:txBody>
                    <a:bodyPr/>
                    <a:lstStyle/>
                    <a:p>
                      <a:pPr algn="ctr"/>
                      <a:r>
                        <a:rPr lang="en-US" sz="1600" dirty="0"/>
                        <a:t>131,072</a:t>
                      </a:r>
                    </a:p>
                    <a:p>
                      <a:pPr algn="ctr"/>
                      <a:r>
                        <a:rPr lang="en-US" sz="1600" dirty="0"/>
                        <a:t>32,768</a:t>
                      </a:r>
                    </a:p>
                    <a:p>
                      <a:pPr algn="ctr"/>
                      <a:endParaRPr lang="en-US" sz="1600" dirty="0"/>
                    </a:p>
                  </a:txBody>
                  <a:tcPr marL="121920" marR="121920"/>
                </a:tc>
                <a:extLst>
                  <a:ext uri="{0D108BD9-81ED-4DB2-BD59-A6C34878D82A}">
                    <a16:rowId xmlns="" xmlns:a16="http://schemas.microsoft.com/office/drawing/2014/main" val="10002"/>
                  </a:ext>
                </a:extLst>
              </a:tr>
              <a:tr h="488135">
                <a:tc>
                  <a:txBody>
                    <a:bodyPr/>
                    <a:lstStyle/>
                    <a:p>
                      <a:pPr algn="ctr"/>
                      <a:r>
                        <a:rPr lang="en-US" sz="1600" dirty="0"/>
                        <a:t>Barnes-Hut</a:t>
                      </a:r>
                    </a:p>
                    <a:p>
                      <a:pPr algn="ctr"/>
                      <a:r>
                        <a:rPr lang="en-US" sz="1600" dirty="0"/>
                        <a:t>(n-body)</a:t>
                      </a:r>
                    </a:p>
                  </a:txBody>
                  <a:tcPr marL="121920" marR="121920"/>
                </a:tc>
                <a:tc>
                  <a:txBody>
                    <a:bodyPr/>
                    <a:lstStyle/>
                    <a:p>
                      <a:pPr algn="ctr"/>
                      <a:r>
                        <a:rPr lang="en-US" sz="1600" dirty="0" err="1"/>
                        <a:t>Overdecomposition</a:t>
                      </a:r>
                      <a:r>
                        <a:rPr lang="en-US" sz="1600" dirty="0"/>
                        <a:t>, Message priorities, Load Balancing</a:t>
                      </a:r>
                    </a:p>
                  </a:txBody>
                  <a:tcPr marL="121920" marR="121920"/>
                </a:tc>
                <a:tc>
                  <a:txBody>
                    <a:bodyPr/>
                    <a:lstStyle/>
                    <a:p>
                      <a:pPr algn="ctr"/>
                      <a:r>
                        <a:rPr lang="en-US" sz="1600" dirty="0"/>
                        <a:t>Blue Waters</a:t>
                      </a:r>
                    </a:p>
                  </a:txBody>
                  <a:tcPr marL="121920" marR="121920"/>
                </a:tc>
                <a:tc>
                  <a:txBody>
                    <a:bodyPr/>
                    <a:lstStyle/>
                    <a:p>
                      <a:pPr algn="ctr"/>
                      <a:r>
                        <a:rPr lang="en-US" sz="1600" dirty="0"/>
                        <a:t>16,384</a:t>
                      </a:r>
                    </a:p>
                  </a:txBody>
                  <a:tcPr marL="121920" marR="121920"/>
                </a:tc>
                <a:extLst>
                  <a:ext uri="{0D108BD9-81ED-4DB2-BD59-A6C34878D82A}">
                    <a16:rowId xmlns="" xmlns:a16="http://schemas.microsoft.com/office/drawing/2014/main" val="10003"/>
                  </a:ext>
                </a:extLst>
              </a:tr>
              <a:tr h="488135">
                <a:tc>
                  <a:txBody>
                    <a:bodyPr/>
                    <a:lstStyle/>
                    <a:p>
                      <a:pPr algn="ctr"/>
                      <a:r>
                        <a:rPr lang="en-US" sz="1600" dirty="0"/>
                        <a:t>LULESH 2.02</a:t>
                      </a:r>
                    </a:p>
                  </a:txBody>
                  <a:tcPr marL="121920" marR="121920"/>
                </a:tc>
                <a:tc>
                  <a:txBody>
                    <a:bodyPr/>
                    <a:lstStyle/>
                    <a:p>
                      <a:pPr algn="ctr"/>
                      <a:r>
                        <a:rPr lang="en-US" sz="1600" dirty="0"/>
                        <a:t>AMPI, Over-decomposition, Load Balancing</a:t>
                      </a:r>
                    </a:p>
                  </a:txBody>
                  <a:tcPr marL="121920" marR="121920"/>
                </a:tc>
                <a:tc>
                  <a:txBody>
                    <a:bodyPr/>
                    <a:lstStyle/>
                    <a:p>
                      <a:pPr algn="ctr"/>
                      <a:r>
                        <a:rPr lang="en-US" sz="1600" dirty="0"/>
                        <a:t>Hopper</a:t>
                      </a:r>
                    </a:p>
                  </a:txBody>
                  <a:tcPr marL="121920" marR="121920"/>
                </a:tc>
                <a:tc>
                  <a:txBody>
                    <a:bodyPr/>
                    <a:lstStyle/>
                    <a:p>
                      <a:pPr algn="ctr"/>
                      <a:r>
                        <a:rPr lang="en-US" sz="1600" dirty="0"/>
                        <a:t>8,000</a:t>
                      </a:r>
                    </a:p>
                  </a:txBody>
                  <a:tcPr marL="121920" marR="121920"/>
                </a:tc>
                <a:extLst>
                  <a:ext uri="{0D108BD9-81ED-4DB2-BD59-A6C34878D82A}">
                    <a16:rowId xmlns="" xmlns:a16="http://schemas.microsoft.com/office/drawing/2014/main" val="10004"/>
                  </a:ext>
                </a:extLst>
              </a:tr>
              <a:tr h="488135">
                <a:tc>
                  <a:txBody>
                    <a:bodyPr/>
                    <a:lstStyle/>
                    <a:p>
                      <a:pPr algn="ctr"/>
                      <a:r>
                        <a:rPr lang="en-US" sz="1600" dirty="0"/>
                        <a:t>PDES</a:t>
                      </a:r>
                    </a:p>
                  </a:txBody>
                  <a:tcPr marL="121920" marR="121920"/>
                </a:tc>
                <a:tc>
                  <a:txBody>
                    <a:bodyPr/>
                    <a:lstStyle/>
                    <a:p>
                      <a:pPr algn="ctr"/>
                      <a:r>
                        <a:rPr lang="en-US" sz="1600" dirty="0" err="1"/>
                        <a:t>Overdecomposition</a:t>
                      </a:r>
                      <a:r>
                        <a:rPr lang="en-US" sz="1600" dirty="0"/>
                        <a:t>,</a:t>
                      </a:r>
                      <a:r>
                        <a:rPr lang="en-US" sz="1600" baseline="0" dirty="0"/>
                        <a:t> Message priorities, TRAM</a:t>
                      </a:r>
                      <a:endParaRPr lang="en-US" sz="1600" dirty="0"/>
                    </a:p>
                  </a:txBody>
                  <a:tcPr marL="121920" marR="121920"/>
                </a:tc>
                <a:tc>
                  <a:txBody>
                    <a:bodyPr/>
                    <a:lstStyle/>
                    <a:p>
                      <a:pPr algn="ctr"/>
                      <a:r>
                        <a:rPr lang="en-US" sz="1600" dirty="0"/>
                        <a:t>Stampede</a:t>
                      </a:r>
                    </a:p>
                  </a:txBody>
                  <a:tcPr marL="121920" marR="121920"/>
                </a:tc>
                <a:tc>
                  <a:txBody>
                    <a:bodyPr/>
                    <a:lstStyle/>
                    <a:p>
                      <a:pPr algn="ctr"/>
                      <a:r>
                        <a:rPr lang="en-US" sz="1600" dirty="0"/>
                        <a:t>4,096</a:t>
                      </a:r>
                    </a:p>
                  </a:txBody>
                  <a:tcPr marL="121920" marR="121920"/>
                </a:tc>
                <a:extLst>
                  <a:ext uri="{0D108BD9-81ED-4DB2-BD59-A6C34878D82A}">
                    <a16:rowId xmlns="" xmlns:a16="http://schemas.microsoft.com/office/drawing/2014/main" val="10005"/>
                  </a:ext>
                </a:extLst>
              </a:tr>
            </a:tbl>
          </a:graphicData>
        </a:graphic>
      </p:graphicFrame>
      <p:sp>
        <p:nvSpPr>
          <p:cNvPr id="2" name="Title 1"/>
          <p:cNvSpPr>
            <a:spLocks noGrp="1"/>
          </p:cNvSpPr>
          <p:nvPr>
            <p:ph type="title"/>
          </p:nvPr>
        </p:nvSpPr>
        <p:spPr/>
        <p:txBody>
          <a:bodyPr/>
          <a:lstStyle/>
          <a:p>
            <a:r>
              <a:rPr lang="en-US" dirty="0" err="1"/>
              <a:t>MiniApps</a:t>
            </a:r>
            <a:endParaRPr lang="en-US" dirty="0"/>
          </a:p>
        </p:txBody>
      </p:sp>
      <p:sp>
        <p:nvSpPr>
          <p:cNvPr id="3" name="Footer Placeholder 2"/>
          <p:cNvSpPr>
            <a:spLocks noGrp="1"/>
          </p:cNvSpPr>
          <p:nvPr>
            <p:ph type="ftr" sz="quarter" idx="11"/>
          </p:nvPr>
        </p:nvSpPr>
        <p:spPr/>
        <p:txBody>
          <a:bodyPr/>
          <a:lstStyle/>
          <a:p>
            <a:pPr>
              <a:defRPr/>
            </a:pPr>
            <a:r>
              <a:rPr lang="fr-FR" smtClean="0">
                <a:solidFill>
                  <a:srgbClr val="575F6D">
                    <a:lumMod val="40000"/>
                    <a:lumOff val="60000"/>
                  </a:srgbClr>
                </a:solidFill>
              </a:rPr>
              <a:t>Charm Workshop '18</a:t>
            </a:r>
            <a:endParaRPr lang="en-US" dirty="0">
              <a:solidFill>
                <a:srgbClr val="575F6D">
                  <a:lumMod val="40000"/>
                  <a:lumOff val="60000"/>
                </a:srgbClr>
              </a:solidFill>
            </a:endParaRPr>
          </a:p>
        </p:txBody>
      </p:sp>
      <p:sp>
        <p:nvSpPr>
          <p:cNvPr id="5" name="Slide Number Placeholder 4"/>
          <p:cNvSpPr>
            <a:spLocks noGrp="1"/>
          </p:cNvSpPr>
          <p:nvPr>
            <p:ph type="sldNum" sz="quarter" idx="12"/>
          </p:nvPr>
        </p:nvSpPr>
        <p:spPr/>
        <p:txBody>
          <a:bodyPr/>
          <a:lstStyle/>
          <a:p>
            <a:pPr>
              <a:defRPr/>
            </a:pPr>
            <a:fld id="{AB45D6F5-C874-4283-99EA-D93D3B58E0B5}" type="slidenum">
              <a:rPr lang="en-US" smtClean="0">
                <a:solidFill>
                  <a:prstClr val="black">
                    <a:tint val="75000"/>
                  </a:prstClr>
                </a:solidFill>
              </a:rPr>
              <a:pPr>
                <a:defRPr/>
              </a:pPr>
              <a:t>163</a:t>
            </a:fld>
            <a:endParaRPr lang="en-US" dirty="0">
              <a:solidFill>
                <a:prstClr val="black">
                  <a:tint val="75000"/>
                </a:prstClr>
              </a:solidFill>
            </a:endParaRPr>
          </a:p>
        </p:txBody>
      </p:sp>
      <p:sp>
        <p:nvSpPr>
          <p:cNvPr id="6" name="TextBox 5"/>
          <p:cNvSpPr txBox="1"/>
          <p:nvPr/>
        </p:nvSpPr>
        <p:spPr>
          <a:xfrm>
            <a:off x="914400" y="795184"/>
            <a:ext cx="9280264" cy="369332"/>
          </a:xfrm>
          <a:prstGeom prst="rect">
            <a:avLst/>
          </a:prstGeom>
          <a:solidFill>
            <a:schemeClr val="accent1">
              <a:lumMod val="40000"/>
              <a:lumOff val="60000"/>
            </a:schemeClr>
          </a:solidFill>
        </p:spPr>
        <p:txBody>
          <a:bodyPr wrap="square" rtlCol="0">
            <a:spAutoFit/>
          </a:bodyPr>
          <a:lstStyle/>
          <a:p>
            <a:r>
              <a:rPr lang="en-US" dirty="0"/>
              <a:t>Available at: http://</a:t>
            </a:r>
            <a:r>
              <a:rPr lang="en-US" dirty="0" err="1"/>
              <a:t>charmplusplus.org</a:t>
            </a:r>
            <a:r>
              <a:rPr lang="en-US" dirty="0"/>
              <a:t>/miniApps/</a:t>
            </a:r>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Tree>
    <p:extLst>
      <p:ext uri="{BB962C8B-B14F-4D97-AF65-F5344CB8AC3E}">
        <p14:creationId xmlns:p14="http://schemas.microsoft.com/office/powerpoint/2010/main" val="4050617983"/>
      </p:ext>
    </p:extLst>
  </p:cSld>
  <p:clrMapOvr>
    <a:masterClrMapping/>
  </p:clrMapOvr>
  <p:transition xmlns:p14="http://schemas.microsoft.com/office/powerpoint/2010/main">
    <p:fad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016001" y="2057401"/>
          <a:ext cx="10813118" cy="3872780"/>
        </p:xfrm>
        <a:graphic>
          <a:graphicData uri="http://schemas.openxmlformats.org/drawingml/2006/table">
            <a:tbl>
              <a:tblPr firstRow="1" bandRow="1">
                <a:tableStyleId>{F5AB1C69-6EDB-4FF4-983F-18BD219EF322}</a:tableStyleId>
              </a:tblPr>
              <a:tblGrid>
                <a:gridCol w="3521497">
                  <a:extLst>
                    <a:ext uri="{9D8B030D-6E8A-4147-A177-3AD203B41FA5}">
                      <a16:colId xmlns="" xmlns:a16="http://schemas.microsoft.com/office/drawing/2014/main" val="20000"/>
                    </a:ext>
                  </a:extLst>
                </a:gridCol>
                <a:gridCol w="3236701">
                  <a:extLst>
                    <a:ext uri="{9D8B030D-6E8A-4147-A177-3AD203B41FA5}">
                      <a16:colId xmlns="" xmlns:a16="http://schemas.microsoft.com/office/drawing/2014/main" val="20001"/>
                    </a:ext>
                  </a:extLst>
                </a:gridCol>
                <a:gridCol w="2277879">
                  <a:extLst>
                    <a:ext uri="{9D8B030D-6E8A-4147-A177-3AD203B41FA5}">
                      <a16:colId xmlns="" xmlns:a16="http://schemas.microsoft.com/office/drawing/2014/main" val="20002"/>
                    </a:ext>
                  </a:extLst>
                </a:gridCol>
                <a:gridCol w="1777041">
                  <a:extLst>
                    <a:ext uri="{9D8B030D-6E8A-4147-A177-3AD203B41FA5}">
                      <a16:colId xmlns="" xmlns:a16="http://schemas.microsoft.com/office/drawing/2014/main" val="20003"/>
                    </a:ext>
                  </a:extLst>
                </a:gridCol>
              </a:tblGrid>
              <a:tr h="271187">
                <a:tc>
                  <a:txBody>
                    <a:bodyPr/>
                    <a:lstStyle/>
                    <a:p>
                      <a:pPr algn="ctr"/>
                      <a:r>
                        <a:rPr lang="en-US" dirty="0"/>
                        <a:t>Mini-App</a:t>
                      </a:r>
                    </a:p>
                  </a:txBody>
                  <a:tcPr marL="121920" marR="121920"/>
                </a:tc>
                <a:tc>
                  <a:txBody>
                    <a:bodyPr/>
                    <a:lstStyle/>
                    <a:p>
                      <a:pPr algn="ctr"/>
                      <a:r>
                        <a:rPr lang="en-US" dirty="0"/>
                        <a:t>Features</a:t>
                      </a:r>
                    </a:p>
                  </a:txBody>
                  <a:tcPr marL="121920" marR="121920"/>
                </a:tc>
                <a:tc>
                  <a:txBody>
                    <a:bodyPr/>
                    <a:lstStyle/>
                    <a:p>
                      <a:pPr algn="ctr"/>
                      <a:r>
                        <a:rPr lang="en-US" dirty="0"/>
                        <a:t>Machine</a:t>
                      </a:r>
                    </a:p>
                  </a:txBody>
                  <a:tcPr marL="121920" marR="121920"/>
                </a:tc>
                <a:tc>
                  <a:txBody>
                    <a:bodyPr/>
                    <a:lstStyle/>
                    <a:p>
                      <a:pPr algn="ctr"/>
                      <a:r>
                        <a:rPr lang="en-US" dirty="0"/>
                        <a:t>Max cores</a:t>
                      </a:r>
                    </a:p>
                  </a:txBody>
                  <a:tcPr marL="121920" marR="121920"/>
                </a:tc>
                <a:extLst>
                  <a:ext uri="{0D108BD9-81ED-4DB2-BD59-A6C34878D82A}">
                    <a16:rowId xmlns="" xmlns:a16="http://schemas.microsoft.com/office/drawing/2014/main" val="10000"/>
                  </a:ext>
                </a:extLst>
              </a:tr>
              <a:tr h="48813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t>1D</a:t>
                      </a:r>
                      <a:r>
                        <a:rPr lang="en-US" baseline="0" dirty="0"/>
                        <a:t> FFT</a:t>
                      </a:r>
                      <a:endParaRPr lang="en-US" dirty="0"/>
                    </a:p>
                  </a:txBody>
                  <a:tcPr marL="121920" marR="12192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t>Interoperable</a:t>
                      </a:r>
                      <a:r>
                        <a:rPr lang="en-US" baseline="0" dirty="0"/>
                        <a:t> with MPI</a:t>
                      </a:r>
                      <a:endParaRPr lang="en-US" dirty="0"/>
                    </a:p>
                  </a:txBody>
                  <a:tcPr marL="121920" marR="121920"/>
                </a:tc>
                <a:tc>
                  <a:txBody>
                    <a:bodyPr/>
                    <a:lstStyle/>
                    <a:p>
                      <a:pPr algn="ctr"/>
                      <a:r>
                        <a:rPr lang="en-US" dirty="0"/>
                        <a:t>BG/P</a:t>
                      </a:r>
                    </a:p>
                    <a:p>
                      <a:pPr algn="ctr"/>
                      <a:r>
                        <a:rPr lang="en-US" dirty="0"/>
                        <a:t>BG/Q</a:t>
                      </a:r>
                    </a:p>
                  </a:txBody>
                  <a:tcPr marL="121920" marR="121920"/>
                </a:tc>
                <a:tc>
                  <a:txBody>
                    <a:bodyPr/>
                    <a:lstStyle/>
                    <a:p>
                      <a:pPr algn="ctr"/>
                      <a:r>
                        <a:rPr lang="en-US" dirty="0"/>
                        <a:t>65,536</a:t>
                      </a:r>
                    </a:p>
                    <a:p>
                      <a:pPr algn="ctr"/>
                      <a:r>
                        <a:rPr lang="en-US" dirty="0"/>
                        <a:t>16,384</a:t>
                      </a:r>
                    </a:p>
                  </a:txBody>
                  <a:tcPr marL="121920" marR="121920"/>
                </a:tc>
                <a:extLst>
                  <a:ext uri="{0D108BD9-81ED-4DB2-BD59-A6C34878D82A}">
                    <a16:rowId xmlns="" xmlns:a16="http://schemas.microsoft.com/office/drawing/2014/main" val="10001"/>
                  </a:ext>
                </a:extLst>
              </a:tr>
              <a:tr h="589970">
                <a:tc>
                  <a:txBody>
                    <a:bodyPr/>
                    <a:lstStyle/>
                    <a:p>
                      <a:pPr algn="ctr"/>
                      <a:r>
                        <a:rPr lang="en-US" dirty="0"/>
                        <a:t>Random Access</a:t>
                      </a:r>
                    </a:p>
                  </a:txBody>
                  <a:tcPr marL="121920" marR="12192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t>TRAM</a:t>
                      </a:r>
                    </a:p>
                  </a:txBody>
                  <a:tcPr marL="121920" marR="121920"/>
                </a:tc>
                <a:tc>
                  <a:txBody>
                    <a:bodyPr/>
                    <a:lstStyle/>
                    <a:p>
                      <a:pPr algn="ctr"/>
                      <a:r>
                        <a:rPr lang="en-US" dirty="0"/>
                        <a:t>BG/P </a:t>
                      </a:r>
                    </a:p>
                    <a:p>
                      <a:pPr algn="ctr"/>
                      <a:r>
                        <a:rPr lang="en-US" dirty="0"/>
                        <a:t>BG/Q</a:t>
                      </a:r>
                    </a:p>
                    <a:p>
                      <a:pPr algn="ctr"/>
                      <a:endParaRPr lang="en-US" dirty="0"/>
                    </a:p>
                  </a:txBody>
                  <a:tcPr marL="121920" marR="121920"/>
                </a:tc>
                <a:tc>
                  <a:txBody>
                    <a:bodyPr/>
                    <a:lstStyle/>
                    <a:p>
                      <a:pPr algn="ctr"/>
                      <a:r>
                        <a:rPr lang="en-US" dirty="0"/>
                        <a:t>131,072</a:t>
                      </a:r>
                    </a:p>
                    <a:p>
                      <a:pPr algn="ctr"/>
                      <a:r>
                        <a:rPr lang="en-US" dirty="0"/>
                        <a:t>16,384</a:t>
                      </a:r>
                    </a:p>
                  </a:txBody>
                  <a:tcPr marL="121920" marR="121920"/>
                </a:tc>
                <a:extLst>
                  <a:ext uri="{0D108BD9-81ED-4DB2-BD59-A6C34878D82A}">
                    <a16:rowId xmlns="" xmlns:a16="http://schemas.microsoft.com/office/drawing/2014/main" val="10002"/>
                  </a:ext>
                </a:extLst>
              </a:tr>
              <a:tr h="488135">
                <a:tc>
                  <a:txBody>
                    <a:bodyPr/>
                    <a:lstStyle/>
                    <a:p>
                      <a:pPr algn="ctr"/>
                      <a:r>
                        <a:rPr lang="en-US" dirty="0"/>
                        <a:t>Dense</a:t>
                      </a:r>
                      <a:r>
                        <a:rPr lang="en-US" baseline="0" dirty="0"/>
                        <a:t> LU</a:t>
                      </a:r>
                      <a:endParaRPr lang="en-US" dirty="0"/>
                    </a:p>
                  </a:txBody>
                  <a:tcPr marL="121920" marR="121920"/>
                </a:tc>
                <a:tc>
                  <a:txBody>
                    <a:bodyPr/>
                    <a:lstStyle/>
                    <a:p>
                      <a:pPr algn="ctr"/>
                      <a:r>
                        <a:rPr lang="en-US" dirty="0"/>
                        <a:t>SDAG</a:t>
                      </a:r>
                    </a:p>
                  </a:txBody>
                  <a:tcPr marL="121920" marR="121920"/>
                </a:tc>
                <a:tc>
                  <a:txBody>
                    <a:bodyPr/>
                    <a:lstStyle/>
                    <a:p>
                      <a:pPr algn="ctr"/>
                      <a:r>
                        <a:rPr lang="en-US" dirty="0"/>
                        <a:t>XT5</a:t>
                      </a:r>
                    </a:p>
                  </a:txBody>
                  <a:tcPr marL="121920" marR="121920"/>
                </a:tc>
                <a:tc>
                  <a:txBody>
                    <a:bodyPr/>
                    <a:lstStyle/>
                    <a:p>
                      <a:pPr algn="ctr"/>
                      <a:r>
                        <a:rPr lang="en-US" dirty="0"/>
                        <a:t>8,192</a:t>
                      </a:r>
                    </a:p>
                  </a:txBody>
                  <a:tcPr marL="121920" marR="121920"/>
                </a:tc>
                <a:extLst>
                  <a:ext uri="{0D108BD9-81ED-4DB2-BD59-A6C34878D82A}">
                    <a16:rowId xmlns="" xmlns:a16="http://schemas.microsoft.com/office/drawing/2014/main" val="10003"/>
                  </a:ext>
                </a:extLst>
              </a:tr>
              <a:tr h="488135">
                <a:tc>
                  <a:txBody>
                    <a:bodyPr/>
                    <a:lstStyle/>
                    <a:p>
                      <a:pPr algn="ctr"/>
                      <a:r>
                        <a:rPr lang="en-US" dirty="0"/>
                        <a:t>Sparse Triangular Solver</a:t>
                      </a:r>
                    </a:p>
                  </a:txBody>
                  <a:tcPr marL="121920" marR="121920"/>
                </a:tc>
                <a:tc>
                  <a:txBody>
                    <a:bodyPr/>
                    <a:lstStyle/>
                    <a:p>
                      <a:pPr algn="ctr"/>
                      <a:r>
                        <a:rPr lang="en-US" dirty="0"/>
                        <a:t>SDAG</a:t>
                      </a:r>
                    </a:p>
                  </a:txBody>
                  <a:tcPr marL="121920" marR="121920"/>
                </a:tc>
                <a:tc>
                  <a:txBody>
                    <a:bodyPr/>
                    <a:lstStyle/>
                    <a:p>
                      <a:pPr algn="ctr"/>
                      <a:r>
                        <a:rPr lang="en-US" dirty="0"/>
                        <a:t>BG/P</a:t>
                      </a:r>
                    </a:p>
                  </a:txBody>
                  <a:tcPr marL="121920" marR="121920"/>
                </a:tc>
                <a:tc>
                  <a:txBody>
                    <a:bodyPr/>
                    <a:lstStyle/>
                    <a:p>
                      <a:pPr algn="ctr"/>
                      <a:r>
                        <a:rPr lang="en-US" dirty="0"/>
                        <a:t>512</a:t>
                      </a:r>
                    </a:p>
                  </a:txBody>
                  <a:tcPr marL="121920" marR="121920"/>
                </a:tc>
                <a:extLst>
                  <a:ext uri="{0D108BD9-81ED-4DB2-BD59-A6C34878D82A}">
                    <a16:rowId xmlns="" xmlns:a16="http://schemas.microsoft.com/office/drawing/2014/main" val="10004"/>
                  </a:ext>
                </a:extLst>
              </a:tr>
              <a:tr h="488135">
                <a:tc>
                  <a:txBody>
                    <a:bodyPr/>
                    <a:lstStyle/>
                    <a:p>
                      <a:pPr algn="ctr"/>
                      <a:r>
                        <a:rPr lang="en-US" dirty="0"/>
                        <a:t>GTC</a:t>
                      </a:r>
                    </a:p>
                  </a:txBody>
                  <a:tcPr marL="121920" marR="121920"/>
                </a:tc>
                <a:tc>
                  <a:txBody>
                    <a:bodyPr/>
                    <a:lstStyle/>
                    <a:p>
                      <a:pPr algn="ctr"/>
                      <a:r>
                        <a:rPr lang="en-US"/>
                        <a:t>SDAG</a:t>
                      </a:r>
                      <a:endParaRPr lang="en-US" dirty="0"/>
                    </a:p>
                  </a:txBody>
                  <a:tcPr marL="121920" marR="121920"/>
                </a:tc>
                <a:tc>
                  <a:txBody>
                    <a:bodyPr/>
                    <a:lstStyle/>
                    <a:p>
                      <a:pPr algn="ctr"/>
                      <a:r>
                        <a:rPr lang="en-US" dirty="0"/>
                        <a:t>BG/Q</a:t>
                      </a:r>
                    </a:p>
                  </a:txBody>
                  <a:tcPr marL="121920" marR="121920"/>
                </a:tc>
                <a:tc>
                  <a:txBody>
                    <a:bodyPr/>
                    <a:lstStyle/>
                    <a:p>
                      <a:pPr algn="ctr"/>
                      <a:r>
                        <a:rPr lang="en-US" dirty="0"/>
                        <a:t>1,024</a:t>
                      </a:r>
                    </a:p>
                  </a:txBody>
                  <a:tcPr marL="121920" marR="121920"/>
                </a:tc>
                <a:extLst>
                  <a:ext uri="{0D108BD9-81ED-4DB2-BD59-A6C34878D82A}">
                    <a16:rowId xmlns="" xmlns:a16="http://schemas.microsoft.com/office/drawing/2014/main" val="10005"/>
                  </a:ext>
                </a:extLst>
              </a:tr>
              <a:tr h="488135">
                <a:tc>
                  <a:txBody>
                    <a:bodyPr/>
                    <a:lstStyle/>
                    <a:p>
                      <a:pPr algn="ctr"/>
                      <a:r>
                        <a:rPr lang="en-US" dirty="0"/>
                        <a:t>SPH</a:t>
                      </a:r>
                    </a:p>
                  </a:txBody>
                  <a:tcPr marL="121920" marR="121920"/>
                </a:tc>
                <a:tc>
                  <a:txBody>
                    <a:bodyPr/>
                    <a:lstStyle/>
                    <a:p>
                      <a:pPr algn="ctr"/>
                      <a:endParaRPr lang="en-US" dirty="0"/>
                    </a:p>
                  </a:txBody>
                  <a:tcPr marL="121920" marR="121920"/>
                </a:tc>
                <a:tc>
                  <a:txBody>
                    <a:bodyPr/>
                    <a:lstStyle/>
                    <a:p>
                      <a:pPr algn="ctr"/>
                      <a:r>
                        <a:rPr lang="en-US" dirty="0"/>
                        <a:t>Blue Waters</a:t>
                      </a:r>
                    </a:p>
                  </a:txBody>
                  <a:tcPr marL="121920" marR="121920"/>
                </a:tc>
                <a:tc>
                  <a:txBody>
                    <a:bodyPr/>
                    <a:lstStyle/>
                    <a:p>
                      <a:pPr algn="ctr"/>
                      <a:r>
                        <a:rPr lang="en-US" dirty="0"/>
                        <a:t>-</a:t>
                      </a:r>
                    </a:p>
                  </a:txBody>
                  <a:tcPr marL="121920" marR="121920"/>
                </a:tc>
                <a:extLst>
                  <a:ext uri="{0D108BD9-81ED-4DB2-BD59-A6C34878D82A}">
                    <a16:rowId xmlns="" xmlns:a16="http://schemas.microsoft.com/office/drawing/2014/main" val="10006"/>
                  </a:ext>
                </a:extLst>
              </a:tr>
            </a:tbl>
          </a:graphicData>
        </a:graphic>
      </p:graphicFrame>
      <p:sp>
        <p:nvSpPr>
          <p:cNvPr id="2" name="Title 1"/>
          <p:cNvSpPr>
            <a:spLocks noGrp="1"/>
          </p:cNvSpPr>
          <p:nvPr>
            <p:ph type="title"/>
          </p:nvPr>
        </p:nvSpPr>
        <p:spPr/>
        <p:txBody>
          <a:bodyPr/>
          <a:lstStyle/>
          <a:p>
            <a:r>
              <a:rPr lang="en-US" dirty="0"/>
              <a:t>More </a:t>
            </a:r>
            <a:r>
              <a:rPr lang="en-US" dirty="0" err="1"/>
              <a:t>MiniApps</a:t>
            </a:r>
            <a:endParaRPr lang="en-US" dirty="0"/>
          </a:p>
        </p:txBody>
      </p:sp>
      <p:sp>
        <p:nvSpPr>
          <p:cNvPr id="3" name="Footer Placeholder 2"/>
          <p:cNvSpPr>
            <a:spLocks noGrp="1"/>
          </p:cNvSpPr>
          <p:nvPr>
            <p:ph type="ftr" sz="quarter" idx="11"/>
          </p:nvPr>
        </p:nvSpPr>
        <p:spPr/>
        <p:txBody>
          <a:bodyPr/>
          <a:lstStyle/>
          <a:p>
            <a:pPr>
              <a:defRPr/>
            </a:pPr>
            <a:r>
              <a:rPr lang="fr-FR" smtClean="0">
                <a:solidFill>
                  <a:srgbClr val="575F6D">
                    <a:lumMod val="40000"/>
                    <a:lumOff val="60000"/>
                  </a:srgbClr>
                </a:solidFill>
              </a:rPr>
              <a:t>Charm Workshop '18</a:t>
            </a:r>
            <a:endParaRPr lang="en-US" dirty="0">
              <a:solidFill>
                <a:srgbClr val="575F6D">
                  <a:lumMod val="40000"/>
                  <a:lumOff val="60000"/>
                </a:srgbClr>
              </a:solidFill>
            </a:endParaRPr>
          </a:p>
        </p:txBody>
      </p:sp>
      <p:sp>
        <p:nvSpPr>
          <p:cNvPr id="5" name="Slide Number Placeholder 4"/>
          <p:cNvSpPr>
            <a:spLocks noGrp="1"/>
          </p:cNvSpPr>
          <p:nvPr>
            <p:ph type="sldNum" sz="quarter" idx="12"/>
          </p:nvPr>
        </p:nvSpPr>
        <p:spPr/>
        <p:txBody>
          <a:bodyPr/>
          <a:lstStyle/>
          <a:p>
            <a:pPr>
              <a:defRPr/>
            </a:pPr>
            <a:fld id="{AB45D6F5-C874-4283-99EA-D93D3B58E0B5}" type="slidenum">
              <a:rPr lang="en-US" smtClean="0">
                <a:solidFill>
                  <a:prstClr val="black">
                    <a:tint val="75000"/>
                  </a:prstClr>
                </a:solidFill>
              </a:rPr>
              <a:pPr>
                <a:defRPr/>
              </a:pPr>
              <a:t>164</a:t>
            </a:fld>
            <a:endParaRPr lang="en-US" dirty="0">
              <a:solidFill>
                <a:prstClr val="black">
                  <a:tint val="75000"/>
                </a:prstClr>
              </a:solidFill>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Tree>
    <p:extLst>
      <p:ext uri="{BB962C8B-B14F-4D97-AF65-F5344CB8AC3E}">
        <p14:creationId xmlns:p14="http://schemas.microsoft.com/office/powerpoint/2010/main" val="1670593699"/>
      </p:ext>
    </p:extLst>
  </p:cSld>
  <p:clrMapOvr>
    <a:masterClrMapping/>
  </p:clrMapOvr>
  <p:transition xmlns:p14="http://schemas.microsoft.com/office/powerpoint/2010/main">
    <p:fad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5" name="Footer Placeholder 4"/>
          <p:cNvSpPr>
            <a:spLocks noGrp="1"/>
          </p:cNvSpPr>
          <p:nvPr>
            <p:ph type="ftr" sz="quarter" idx="11"/>
          </p:nvPr>
        </p:nvSpPr>
        <p:spPr/>
        <p:txBody>
          <a:bodyPr/>
          <a:lstStyle/>
          <a:p>
            <a:pPr>
              <a:defRPr/>
            </a:pPr>
            <a:r>
              <a:rPr lang="fr-FR" smtClean="0">
                <a:solidFill>
                  <a:srgbClr val="575F6D">
                    <a:lumMod val="40000"/>
                    <a:lumOff val="60000"/>
                  </a:srgbClr>
                </a:solidFill>
              </a:rPr>
              <a:t>Charm Workshop '18</a:t>
            </a:r>
            <a:endParaRPr lang="en-US" dirty="0">
              <a:solidFill>
                <a:srgbClr val="575F6D">
                  <a:lumMod val="40000"/>
                  <a:lumOff val="60000"/>
                </a:srgbClr>
              </a:solidFill>
            </a:endParaRPr>
          </a:p>
        </p:txBody>
      </p:sp>
      <p:sp>
        <p:nvSpPr>
          <p:cNvPr id="6" name="Slide Number Placeholder 5"/>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rPr>
              <a:pPr>
                <a:defRPr/>
              </a:pPr>
              <a:t>165</a:t>
            </a:fld>
            <a:endParaRPr lang="en-US" dirty="0">
              <a:solidFill>
                <a:prstClr val="black">
                  <a:tint val="75000"/>
                </a:prstClr>
              </a:solidFill>
            </a:endParaRPr>
          </a:p>
        </p:txBody>
      </p:sp>
      <p:pic>
        <p:nvPicPr>
          <p:cNvPr id="8" name="Picture 7" descr="appsbook_Cover.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18080" y="0"/>
            <a:ext cx="6054721" cy="6858000"/>
          </a:xfrm>
          <a:prstGeom prst="rect">
            <a:avLst/>
          </a:prstGeom>
        </p:spPr>
      </p:pic>
      <p:sp>
        <p:nvSpPr>
          <p:cNvPr id="9" name="TextBox 8"/>
          <p:cNvSpPr txBox="1"/>
          <p:nvPr/>
        </p:nvSpPr>
        <p:spPr>
          <a:xfrm>
            <a:off x="406400" y="1425476"/>
            <a:ext cx="4165600" cy="1569660"/>
          </a:xfrm>
          <a:prstGeom prst="rect">
            <a:avLst/>
          </a:prstGeom>
          <a:solidFill>
            <a:srgbClr val="C8D6F0">
              <a:alpha val="35000"/>
            </a:srgbClr>
          </a:solidFill>
          <a:ln>
            <a:solidFill>
              <a:srgbClr val="C8D6F0"/>
            </a:solidFill>
          </a:ln>
        </p:spPr>
        <p:txBody>
          <a:bodyPr wrap="square" rtlCol="0">
            <a:spAutoFit/>
          </a:bodyPr>
          <a:lstStyle/>
          <a:p>
            <a:pPr defTabSz="914400" fontAlgn="base">
              <a:spcBef>
                <a:spcPct val="0"/>
              </a:spcBef>
              <a:spcAft>
                <a:spcPct val="0"/>
              </a:spcAft>
            </a:pPr>
            <a:r>
              <a:rPr lang="en-US" sz="2400" dirty="0">
                <a:solidFill>
                  <a:srgbClr val="008000"/>
                </a:solidFill>
                <a:latin typeface="Lucida Sans Unicode"/>
              </a:rPr>
              <a:t>A recently published book</a:t>
            </a:r>
          </a:p>
          <a:p>
            <a:pPr defTabSz="914400" fontAlgn="base">
              <a:spcBef>
                <a:spcPct val="0"/>
              </a:spcBef>
              <a:spcAft>
                <a:spcPct val="0"/>
              </a:spcAft>
            </a:pPr>
            <a:r>
              <a:rPr lang="en-US" sz="2400" dirty="0">
                <a:solidFill>
                  <a:srgbClr val="008000"/>
                </a:solidFill>
                <a:latin typeface="Lucida Sans Unicode"/>
              </a:rPr>
              <a:t>surveys seven major applications developed using Charm++</a:t>
            </a:r>
          </a:p>
        </p:txBody>
      </p:sp>
      <p:sp>
        <p:nvSpPr>
          <p:cNvPr id="10" name="TextBox 9"/>
          <p:cNvSpPr txBox="1"/>
          <p:nvPr/>
        </p:nvSpPr>
        <p:spPr>
          <a:xfrm>
            <a:off x="406400" y="4876801"/>
            <a:ext cx="4368800" cy="1015663"/>
          </a:xfrm>
          <a:prstGeom prst="rect">
            <a:avLst/>
          </a:prstGeom>
          <a:solidFill>
            <a:schemeClr val="accent3">
              <a:lumMod val="20000"/>
              <a:lumOff val="80000"/>
              <a:alpha val="78000"/>
            </a:schemeClr>
          </a:solidFill>
        </p:spPr>
        <p:txBody>
          <a:bodyPr wrap="square" rtlCol="0">
            <a:spAutoFit/>
          </a:bodyPr>
          <a:lstStyle/>
          <a:p>
            <a:pPr defTabSz="914400" fontAlgn="base">
              <a:spcBef>
                <a:spcPct val="0"/>
              </a:spcBef>
              <a:spcAft>
                <a:spcPct val="0"/>
              </a:spcAft>
            </a:pPr>
            <a:r>
              <a:rPr lang="en-US" sz="2000" dirty="0">
                <a:solidFill>
                  <a:prstClr val="black"/>
                </a:solidFill>
                <a:latin typeface="Times New Roman" pitchFamily="18" charset="0"/>
              </a:rPr>
              <a:t>More info on Charm++: </a:t>
            </a:r>
          </a:p>
          <a:p>
            <a:pPr defTabSz="914400" fontAlgn="base">
              <a:spcBef>
                <a:spcPct val="0"/>
              </a:spcBef>
              <a:spcAft>
                <a:spcPct val="0"/>
              </a:spcAft>
            </a:pPr>
            <a:r>
              <a:rPr lang="en-US" sz="2000" dirty="0">
                <a:solidFill>
                  <a:prstClr val="black"/>
                </a:solidFill>
                <a:latin typeface="Times New Roman" pitchFamily="18" charset="0"/>
                <a:hlinkClick r:id="rId3"/>
              </a:rPr>
              <a:t>http://charm.cs.illinois.edu</a:t>
            </a:r>
            <a:endParaRPr lang="en-US" sz="2000" dirty="0">
              <a:solidFill>
                <a:prstClr val="black"/>
              </a:solidFill>
              <a:latin typeface="Times New Roman" pitchFamily="18" charset="0"/>
            </a:endParaRPr>
          </a:p>
          <a:p>
            <a:pPr defTabSz="914400" fontAlgn="base">
              <a:spcBef>
                <a:spcPct val="0"/>
              </a:spcBef>
              <a:spcAft>
                <a:spcPct val="0"/>
              </a:spcAft>
            </a:pPr>
            <a:r>
              <a:rPr lang="en-US" sz="2000" dirty="0">
                <a:solidFill>
                  <a:prstClr val="black"/>
                </a:solidFill>
                <a:latin typeface="Times New Roman" pitchFamily="18" charset="0"/>
              </a:rPr>
              <a:t>Including the </a:t>
            </a:r>
            <a:r>
              <a:rPr lang="en-US" sz="2000" dirty="0" err="1">
                <a:solidFill>
                  <a:prstClr val="black"/>
                </a:solidFill>
                <a:latin typeface="Times New Roman" pitchFamily="18" charset="0"/>
              </a:rPr>
              <a:t>miniApps</a:t>
            </a:r>
            <a:endParaRPr lang="en-US" sz="2000" dirty="0">
              <a:solidFill>
                <a:prstClr val="black"/>
              </a:solidFill>
              <a:latin typeface="Times New Roman" pitchFamily="18" charset="0"/>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Tree>
    <p:extLst>
      <p:ext uri="{BB962C8B-B14F-4D97-AF65-F5344CB8AC3E}">
        <p14:creationId xmlns:p14="http://schemas.microsoft.com/office/powerpoint/2010/main" val="2641734891"/>
      </p:ext>
    </p:extLst>
  </p:cSld>
  <p:clrMapOvr>
    <a:masterClrMapping/>
  </p:clrMapOvr>
  <p:transition xmlns:p14="http://schemas.microsoft.com/office/powerpoint/2010/main">
    <p:fade/>
  </p:transition>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are </a:t>
            </a:r>
            <a:r>
              <a:rPr lang="en-US" dirty="0" err="1"/>
              <a:t>Exascale</a:t>
            </a:r>
            <a:r>
              <a:rPr lang="en-US" dirty="0"/>
              <a:t> Issues?</a:t>
            </a:r>
          </a:p>
        </p:txBody>
      </p:sp>
      <p:sp>
        <p:nvSpPr>
          <p:cNvPr id="3" name="Content Placeholder 2"/>
          <p:cNvSpPr>
            <a:spLocks noGrp="1"/>
          </p:cNvSpPr>
          <p:nvPr>
            <p:ph idx="1"/>
          </p:nvPr>
        </p:nvSpPr>
        <p:spPr/>
        <p:txBody>
          <a:bodyPr>
            <a:normAutofit/>
          </a:bodyPr>
          <a:lstStyle/>
          <a:p>
            <a:r>
              <a:rPr lang="en-US" dirty="0"/>
              <a:t>I didn’t bring up </a:t>
            </a:r>
            <a:r>
              <a:rPr lang="en-US" dirty="0" err="1"/>
              <a:t>exascale</a:t>
            </a:r>
            <a:r>
              <a:rPr lang="en-US" dirty="0"/>
              <a:t> at all so far..</a:t>
            </a:r>
          </a:p>
          <a:p>
            <a:pPr lvl="1"/>
            <a:r>
              <a:rPr lang="en-US" dirty="0" err="1"/>
              <a:t>Overdecomposition</a:t>
            </a:r>
            <a:r>
              <a:rPr lang="en-US" dirty="0"/>
              <a:t>, </a:t>
            </a:r>
            <a:r>
              <a:rPr lang="en-US" dirty="0" err="1"/>
              <a:t>migratability</a:t>
            </a:r>
            <a:r>
              <a:rPr lang="en-US" dirty="0"/>
              <a:t>, asynchrony were needed on yesterday’s machines too</a:t>
            </a:r>
          </a:p>
          <a:p>
            <a:pPr lvl="1"/>
            <a:r>
              <a:rPr lang="en-US" dirty="0"/>
              <a:t>And the app community has been using them</a:t>
            </a:r>
          </a:p>
          <a:p>
            <a:pPr lvl="1"/>
            <a:r>
              <a:rPr lang="en-US" dirty="0"/>
              <a:t>But: </a:t>
            </a:r>
          </a:p>
          <a:p>
            <a:pPr lvl="2"/>
            <a:r>
              <a:rPr lang="en-US" dirty="0"/>
              <a:t>On *some* of the applications, and maybe without a common general-purpose RTS</a:t>
            </a:r>
          </a:p>
          <a:p>
            <a:r>
              <a:rPr lang="en-US" dirty="0"/>
              <a:t>The same concepts help at </a:t>
            </a:r>
            <a:r>
              <a:rPr lang="en-US" dirty="0" err="1"/>
              <a:t>exascale</a:t>
            </a:r>
            <a:endParaRPr lang="en-US" dirty="0"/>
          </a:p>
          <a:p>
            <a:pPr lvl="1"/>
            <a:r>
              <a:rPr lang="en-US" dirty="0"/>
              <a:t>Not just help, they are necessary, and adequate</a:t>
            </a:r>
          </a:p>
          <a:p>
            <a:pPr lvl="1"/>
            <a:r>
              <a:rPr lang="en-US" dirty="0"/>
              <a:t>As long as the RTS capabilities are improved</a:t>
            </a:r>
          </a:p>
          <a:p>
            <a:r>
              <a:rPr lang="en-US" dirty="0"/>
              <a:t>We have to apply </a:t>
            </a:r>
            <a:r>
              <a:rPr lang="en-US" dirty="0" err="1"/>
              <a:t>overdecomposition</a:t>
            </a:r>
            <a:r>
              <a:rPr lang="en-US" dirty="0"/>
              <a:t> to all (most) apps</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rPr>
              <a:pPr>
                <a:defRPr/>
              </a:pPr>
              <a:t>166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fr-FR" smtClean="0">
                <a:solidFill>
                  <a:srgbClr val="575F6D">
                    <a:lumMod val="40000"/>
                    <a:lumOff val="60000"/>
                  </a:srgbClr>
                </a:solidFill>
              </a:rPr>
              <a:t>Charm Workshop '18</a:t>
            </a:r>
            <a:endParaRPr lang="en-US" dirty="0">
              <a:solidFill>
                <a:srgbClr val="575F6D">
                  <a:lumMod val="40000"/>
                  <a:lumOff val="60000"/>
                </a:srgbClr>
              </a:solidFill>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Tree>
    <p:extLst>
      <p:ext uri="{BB962C8B-B14F-4D97-AF65-F5344CB8AC3E}">
        <p14:creationId xmlns:p14="http://schemas.microsoft.com/office/powerpoint/2010/main" val="87082571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Relevance to </a:t>
            </a:r>
            <a:r>
              <a:rPr lang="en-US" dirty="0" err="1"/>
              <a:t>Exascale</a:t>
            </a:r>
            <a:endParaRPr lang="en-US" dirty="0"/>
          </a:p>
        </p:txBody>
      </p:sp>
      <p:sp>
        <p:nvSpPr>
          <p:cNvPr id="4" name="Slide Number Placeholder 3"/>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rPr>
              <a:pPr>
                <a:defRPr/>
              </a:pPr>
              <a:t>167</a:t>
            </a:fld>
            <a:endParaRPr lang="en-US" dirty="0">
              <a:solidFill>
                <a:prstClr val="black">
                  <a:tint val="75000"/>
                </a:prstClr>
              </a:solidFill>
            </a:endParaRPr>
          </a:p>
        </p:txBody>
      </p:sp>
      <p:sp>
        <p:nvSpPr>
          <p:cNvPr id="5" name="TextBox 4"/>
          <p:cNvSpPr txBox="1"/>
          <p:nvPr/>
        </p:nvSpPr>
        <p:spPr>
          <a:xfrm>
            <a:off x="2133600" y="1447801"/>
            <a:ext cx="8229600" cy="1815882"/>
          </a:xfrm>
          <a:prstGeom prst="rect">
            <a:avLst/>
          </a:prstGeom>
          <a:solidFill>
            <a:schemeClr val="accent3">
              <a:lumMod val="20000"/>
              <a:lumOff val="80000"/>
            </a:schemeClr>
          </a:solidFill>
        </p:spPr>
        <p:txBody>
          <a:bodyPr wrap="square" rtlCol="0">
            <a:spAutoFit/>
          </a:bodyPr>
          <a:lstStyle/>
          <a:p>
            <a:pPr defTabSz="914400" fontAlgn="base">
              <a:spcBef>
                <a:spcPct val="0"/>
              </a:spcBef>
              <a:spcAft>
                <a:spcPct val="0"/>
              </a:spcAft>
            </a:pPr>
            <a:r>
              <a:rPr lang="en-US" sz="2800" dirty="0">
                <a:solidFill>
                  <a:prstClr val="black"/>
                </a:solidFill>
                <a:latin typeface="Times New Roman" pitchFamily="18" charset="0"/>
              </a:rPr>
              <a:t>Intelligent, introspective, Adaptive Runtime Systems, developed for handling application’s dynamic variability, already have features that can deal with challenges posed by </a:t>
            </a:r>
            <a:r>
              <a:rPr lang="en-US" sz="2800" dirty="0" err="1">
                <a:solidFill>
                  <a:prstClr val="black"/>
                </a:solidFill>
                <a:latin typeface="Times New Roman" pitchFamily="18" charset="0"/>
              </a:rPr>
              <a:t>exascale</a:t>
            </a:r>
            <a:r>
              <a:rPr lang="en-US" sz="2800" dirty="0">
                <a:solidFill>
                  <a:prstClr val="black"/>
                </a:solidFill>
                <a:latin typeface="Times New Roman" pitchFamily="18" charset="0"/>
              </a:rPr>
              <a:t> hardware</a:t>
            </a:r>
          </a:p>
        </p:txBody>
      </p:sp>
      <p:sp>
        <p:nvSpPr>
          <p:cNvPr id="3" name="Footer Placeholder 2"/>
          <p:cNvSpPr>
            <a:spLocks noGrp="1"/>
          </p:cNvSpPr>
          <p:nvPr>
            <p:ph type="ftr" sz="quarter" idx="11"/>
          </p:nvPr>
        </p:nvSpPr>
        <p:spPr/>
        <p:txBody>
          <a:bodyPr/>
          <a:lstStyle/>
          <a:p>
            <a:pPr>
              <a:defRPr/>
            </a:pPr>
            <a:r>
              <a:rPr lang="fr-FR" smtClean="0">
                <a:solidFill>
                  <a:srgbClr val="575F6D">
                    <a:lumMod val="40000"/>
                    <a:lumOff val="60000"/>
                  </a:srgbClr>
                </a:solidFill>
              </a:rPr>
              <a:t>Charm Workshop '18</a:t>
            </a:r>
            <a:endParaRPr lang="en-US" dirty="0">
              <a:solidFill>
                <a:srgbClr val="575F6D">
                  <a:lumMod val="40000"/>
                  <a:lumOff val="60000"/>
                </a:srgbClr>
              </a:solidFill>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Tree>
    <p:extLst>
      <p:ext uri="{BB962C8B-B14F-4D97-AF65-F5344CB8AC3E}">
        <p14:creationId xmlns:p14="http://schemas.microsoft.com/office/powerpoint/2010/main" val="779395955"/>
      </p:ext>
    </p:extLst>
  </p:cSld>
  <p:clrMapOvr>
    <a:masterClrMapping/>
  </p:clrMapOvr>
  <p:transition xmlns:p14="http://schemas.microsoft.com/office/powerpoint/2010/main">
    <p:fade/>
  </p:transition>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Integral Performance</a:t>
            </a:r>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t="8314" r="3646"/>
          <a:stretch/>
        </p:blipFill>
        <p:spPr>
          <a:xfrm>
            <a:off x="733425" y="1271587"/>
            <a:ext cx="10725151" cy="4592500"/>
          </a:xfrm>
          <a:prstGeom prst="rect">
            <a:avLst/>
          </a:prstGeom>
        </p:spPr>
      </p:pic>
      <p:sp>
        <p:nvSpPr>
          <p:cNvPr id="8" name="Oval 7"/>
          <p:cNvSpPr/>
          <p:nvPr/>
        </p:nvSpPr>
        <p:spPr>
          <a:xfrm rot="21301817">
            <a:off x="2048552" y="2008181"/>
            <a:ext cx="4520688" cy="433731"/>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5" name="Slide Number Placeholder 4"/>
          <p:cNvSpPr>
            <a:spLocks noGrp="1"/>
          </p:cNvSpPr>
          <p:nvPr>
            <p:ph type="sldNum" sz="quarter" idx="12"/>
          </p:nvPr>
        </p:nvSpPr>
        <p:spPr/>
        <p:txBody>
          <a:bodyPr/>
          <a:lstStyle/>
          <a:p>
            <a:fld id="{761E1D96-60AF-334E-A2EE-0A4E21EB8E04}" type="slidenum">
              <a:rPr lang="en-US" smtClean="0">
                <a:solidFill>
                  <a:prstClr val="black">
                    <a:tint val="75000"/>
                  </a:prstClr>
                </a:solidFill>
                <a:latin typeface="Calibri"/>
              </a:rPr>
              <a:pPr/>
              <a:t>168</a:t>
            </a:fld>
            <a:endParaRPr lang="en-US">
              <a:solidFill>
                <a:prstClr val="black">
                  <a:tint val="75000"/>
                </a:prstClr>
              </a:solidFill>
              <a:latin typeface="Calibri"/>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2949934912"/>
      </p:ext>
    </p:extLst>
  </p:cSld>
  <p:clrMapOvr>
    <a:masterClrMapping/>
  </p:clrMapOvr>
  <p:transition xmlns:p14="http://schemas.microsoft.com/office/powerpoint/2010/main">
    <p:fad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p:cNvSpPr>
            <a:spLocks noGrp="1"/>
          </p:cNvSpPr>
          <p:nvPr>
            <p:ph type="title" idx="4294967295"/>
          </p:nvPr>
        </p:nvSpPr>
        <p:spPr>
          <a:xfrm>
            <a:off x="406400" y="274638"/>
            <a:ext cx="11379200" cy="1143000"/>
          </a:xfrm>
        </p:spPr>
        <p:txBody>
          <a:bodyPr>
            <a:normAutofit/>
          </a:bodyPr>
          <a:lstStyle/>
          <a:p>
            <a:pPr eaLnBrk="1" hangingPunct="1"/>
            <a:r>
              <a:rPr lang="en-US" dirty="0"/>
              <a:t>Fault Tolerance in Charm++/AMPI</a:t>
            </a:r>
          </a:p>
        </p:txBody>
      </p:sp>
      <p:sp>
        <p:nvSpPr>
          <p:cNvPr id="16388" name="Content Placeholder 2"/>
          <p:cNvSpPr>
            <a:spLocks noGrp="1"/>
          </p:cNvSpPr>
          <p:nvPr>
            <p:ph idx="4294967295"/>
          </p:nvPr>
        </p:nvSpPr>
        <p:spPr>
          <a:xfrm>
            <a:off x="508000" y="1447800"/>
            <a:ext cx="11074400" cy="5105400"/>
          </a:xfrm>
        </p:spPr>
        <p:txBody>
          <a:bodyPr>
            <a:normAutofit/>
          </a:bodyPr>
          <a:lstStyle/>
          <a:p>
            <a:pPr eaLnBrk="1" hangingPunct="1">
              <a:defRPr/>
            </a:pPr>
            <a:r>
              <a:rPr lang="en-US" dirty="0"/>
              <a:t>Four approaches available:</a:t>
            </a:r>
          </a:p>
          <a:p>
            <a:pPr lvl="1">
              <a:defRPr/>
            </a:pPr>
            <a:r>
              <a:rPr lang="en-US" dirty="0"/>
              <a:t>Disk-based checkpoint/restart</a:t>
            </a:r>
          </a:p>
          <a:p>
            <a:pPr lvl="1">
              <a:defRPr/>
            </a:pPr>
            <a:r>
              <a:rPr lang="en-US" dirty="0">
                <a:solidFill>
                  <a:srgbClr val="FF0000"/>
                </a:solidFill>
              </a:rPr>
              <a:t>In-memory double checkpoint w auto. restart</a:t>
            </a:r>
          </a:p>
          <a:p>
            <a:pPr lvl="1">
              <a:defRPr/>
            </a:pPr>
            <a:r>
              <a:rPr lang="en-US" dirty="0"/>
              <a:t>Proactive object migration</a:t>
            </a:r>
          </a:p>
          <a:p>
            <a:pPr lvl="1">
              <a:defRPr/>
            </a:pPr>
            <a:r>
              <a:rPr lang="en-US" dirty="0">
                <a:solidFill>
                  <a:srgbClr val="FF0000"/>
                </a:solidFill>
              </a:rPr>
              <a:t>Message-logging: scalable fault tolerance</a:t>
            </a:r>
          </a:p>
          <a:p>
            <a:pPr eaLnBrk="1" hangingPunct="1">
              <a:defRPr/>
            </a:pPr>
            <a:r>
              <a:rPr lang="en-US" dirty="0"/>
              <a:t>Common Features:</a:t>
            </a:r>
          </a:p>
          <a:p>
            <a:pPr lvl="1">
              <a:defRPr/>
            </a:pPr>
            <a:r>
              <a:rPr lang="en-US" dirty="0"/>
              <a:t>Easy checkpoint: migrate-to-disk</a:t>
            </a:r>
          </a:p>
          <a:p>
            <a:pPr lvl="1" eaLnBrk="1" hangingPunct="1">
              <a:defRPr/>
            </a:pPr>
            <a:r>
              <a:rPr lang="en-US" dirty="0"/>
              <a:t>Based on dynamic runtime capabilities</a:t>
            </a:r>
          </a:p>
          <a:p>
            <a:pPr lvl="1" eaLnBrk="1" hangingPunct="1">
              <a:defRPr/>
            </a:pPr>
            <a:r>
              <a:rPr lang="en-US" dirty="0"/>
              <a:t>Use of object-migration</a:t>
            </a:r>
          </a:p>
          <a:p>
            <a:pPr lvl="1" eaLnBrk="1" hangingPunct="1">
              <a:defRPr/>
            </a:pPr>
            <a:r>
              <a:rPr lang="en-US" dirty="0"/>
              <a:t>Can be used in concert with load-balancing schemes</a:t>
            </a:r>
          </a:p>
        </p:txBody>
      </p:sp>
      <p:sp>
        <p:nvSpPr>
          <p:cNvPr id="2" name="Slide Number Placeholder 1"/>
          <p:cNvSpPr>
            <a:spLocks noGrp="1"/>
          </p:cNvSpPr>
          <p:nvPr>
            <p:ph type="sldNum" sz="quarter" idx="12"/>
          </p:nvPr>
        </p:nvSpPr>
        <p:spPr/>
        <p:txBody>
          <a:bodyPr/>
          <a:lstStyle/>
          <a:p>
            <a:pPr>
              <a:defRPr/>
            </a:pPr>
            <a:fld id="{BFFC72E0-3E7F-4709-B8DF-5EC8A0346E37}" type="slidenum">
              <a:rPr lang="en-US" smtClean="0">
                <a:solidFill>
                  <a:prstClr val="black">
                    <a:tint val="75000"/>
                  </a:prstClr>
                </a:solidFill>
              </a:rPr>
              <a:pPr>
                <a:defRPr/>
              </a:pPr>
              <a:t>169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r>
              <a:rPr lang="fr-FR" smtClean="0">
                <a:solidFill>
                  <a:srgbClr val="575F6D">
                    <a:lumMod val="40000"/>
                    <a:lumOff val="60000"/>
                  </a:srgbClr>
                </a:solidFill>
              </a:rPr>
              <a:t>Charm Workshop '18</a:t>
            </a:r>
            <a:endParaRPr lang="en-US" dirty="0">
              <a:solidFill>
                <a:srgbClr val="575F6D">
                  <a:lumMod val="40000"/>
                  <a:lumOff val="60000"/>
                </a:srgbClr>
              </a:solidFil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Tree>
    <p:extLst>
      <p:ext uri="{BB962C8B-B14F-4D97-AF65-F5344CB8AC3E}">
        <p14:creationId xmlns:p14="http://schemas.microsoft.com/office/powerpoint/2010/main" val="1096117588"/>
      </p:ext>
    </p:extLst>
  </p:cSld>
  <p:clrMapOvr>
    <a:masterClrMapping/>
  </p:clrMapOvr>
  <p:transition xmlns:p14="http://schemas.microsoft.com/office/powerpoint/2010/mai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Grainsize</a:t>
            </a:r>
            <a:endParaRPr lang="en-US" dirty="0"/>
          </a:p>
        </p:txBody>
      </p:sp>
      <p:sp>
        <p:nvSpPr>
          <p:cNvPr id="7" name="Content Placeholder 6"/>
          <p:cNvSpPr>
            <a:spLocks noGrp="1"/>
          </p:cNvSpPr>
          <p:nvPr>
            <p:ph idx="1"/>
          </p:nvPr>
        </p:nvSpPr>
        <p:spPr/>
        <p:txBody>
          <a:bodyPr>
            <a:normAutofit/>
          </a:bodyPr>
          <a:lstStyle/>
          <a:p>
            <a:r>
              <a:rPr lang="en-US" dirty="0"/>
              <a:t>Charm++ philosophy:</a:t>
            </a:r>
          </a:p>
          <a:p>
            <a:pPr lvl="1"/>
            <a:r>
              <a:rPr lang="en-US" dirty="0"/>
              <a:t>Let the programmer decompose their work and data into coarse-grained entities</a:t>
            </a:r>
          </a:p>
          <a:p>
            <a:r>
              <a:rPr lang="en-US" dirty="0"/>
              <a:t>It is important to understand what I mean by coarse-grained entities</a:t>
            </a:r>
          </a:p>
          <a:p>
            <a:pPr lvl="1"/>
            <a:r>
              <a:rPr lang="en-US" dirty="0"/>
              <a:t>You don’t write sequential programs that some system will auto-decompose</a:t>
            </a:r>
          </a:p>
          <a:p>
            <a:pPr lvl="1"/>
            <a:r>
              <a:rPr lang="en-US" dirty="0"/>
              <a:t>You don’t write programs when there is one object for each </a:t>
            </a:r>
            <a:r>
              <a:rPr lang="en-US" i="1" dirty="0"/>
              <a:t>float</a:t>
            </a:r>
          </a:p>
          <a:p>
            <a:pPr lvl="1"/>
            <a:r>
              <a:rPr lang="en-US" dirty="0"/>
              <a:t>You consciously choose a grainsize, </a:t>
            </a:r>
            <a:r>
              <a:rPr lang="en-US" b="1" dirty="0"/>
              <a:t>but</a:t>
            </a:r>
            <a:r>
              <a:rPr lang="en-US" dirty="0"/>
              <a:t> choose it independently of the number of processors</a:t>
            </a:r>
          </a:p>
          <a:p>
            <a:pPr lvl="2"/>
            <a:r>
              <a:rPr lang="en-US" dirty="0"/>
              <a:t>Or parameterize it, so you can tune later</a:t>
            </a:r>
          </a:p>
          <a:p>
            <a:pPr lvl="1"/>
            <a:endParaRPr lang="en-US" dirty="0"/>
          </a:p>
          <a:p>
            <a:pPr lvl="1"/>
            <a:endParaRPr lang="en-US" dirty="0"/>
          </a:p>
        </p:txBody>
      </p:sp>
      <p:sp>
        <p:nvSpPr>
          <p:cNvPr id="2" name="Date Placeholder 1"/>
          <p:cNvSpPr>
            <a:spLocks noGrp="1"/>
          </p:cNvSpPr>
          <p:nvPr>
            <p:ph type="dt" sz="half" idx="10"/>
          </p:nvPr>
        </p:nvSpPr>
        <p:spPr/>
        <p:txBody>
          <a:bodyPr/>
          <a:lstStyle/>
          <a:p>
            <a:pPr>
              <a:defRPr/>
            </a:pPr>
            <a:r>
              <a:rPr lang="en-US" smtClean="0">
                <a:solidFill>
                  <a:srgbClr val="575F6D">
                    <a:lumMod val="40000"/>
                    <a:lumOff val="60000"/>
                  </a:srgbClr>
                </a:solidFill>
              </a:rPr>
              <a:t>4/10/18</a:t>
            </a:r>
            <a:endParaRPr lang="en-US" dirty="0">
              <a:solidFill>
                <a:srgbClr val="575F6D">
                  <a:lumMod val="40000"/>
                  <a:lumOff val="60000"/>
                </a:srgbClr>
              </a:solidFill>
            </a:endParaRPr>
          </a:p>
        </p:txBody>
      </p:sp>
      <p:sp>
        <p:nvSpPr>
          <p:cNvPr id="5" name="Slide Number Placeholder 4"/>
          <p:cNvSpPr>
            <a:spLocks noGrp="1"/>
          </p:cNvSpPr>
          <p:nvPr>
            <p:ph type="sldNum" sz="quarter" idx="12"/>
          </p:nvPr>
        </p:nvSpPr>
        <p:spPr/>
        <p:txBody>
          <a:bodyPr/>
          <a:lstStyle/>
          <a:p>
            <a:pPr>
              <a:defRPr/>
            </a:pPr>
            <a:fld id="{AB45D6F5-C874-4283-99EA-D93D3B58E0B5}" type="slidenum">
              <a:rPr lang="en-US" smtClean="0">
                <a:solidFill>
                  <a:prstClr val="black">
                    <a:tint val="75000"/>
                  </a:prstClr>
                </a:solidFill>
              </a:rPr>
              <a:pPr>
                <a:defRPr/>
              </a:pPr>
              <a:t>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fr-FR" smtClean="0">
                <a:solidFill>
                  <a:srgbClr val="575F6D">
                    <a:lumMod val="40000"/>
                    <a:lumOff val="60000"/>
                  </a:srgbClr>
                </a:solidFill>
              </a:rPr>
              <a:t>Charm Workshop '18</a:t>
            </a:r>
            <a:endParaRPr lang="en-US" dirty="0">
              <a:solidFill>
                <a:srgbClr val="575F6D">
                  <a:lumMod val="40000"/>
                  <a:lumOff val="60000"/>
                </a:srgbClr>
              </a:solidFill>
            </a:endParaRPr>
          </a:p>
        </p:txBody>
      </p:sp>
    </p:spTree>
    <p:extLst>
      <p:ext uri="{BB962C8B-B14F-4D97-AF65-F5344CB8AC3E}">
        <p14:creationId xmlns:p14="http://schemas.microsoft.com/office/powerpoint/2010/main" val="240425707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3"/>
          <p:cNvSpPr>
            <a:spLocks noGrp="1"/>
          </p:cNvSpPr>
          <p:nvPr>
            <p:ph type="sldNum" sz="quarter" idx="12"/>
          </p:nvPr>
        </p:nvSpPr>
        <p:spPr/>
        <p:txBody>
          <a:bodyPr/>
          <a:lstStyle/>
          <a:p>
            <a:fld id="{FCF55435-B736-4659-8D2D-F77CDA130493}" type="slidenum">
              <a:rPr lang="en-US"/>
              <a:pPr/>
              <a:t>170</a:t>
            </a:fld>
            <a:endParaRPr lang="en-US"/>
          </a:p>
        </p:txBody>
      </p:sp>
      <p:sp>
        <p:nvSpPr>
          <p:cNvPr id="382978" name="Rectangle 2"/>
          <p:cNvSpPr>
            <a:spLocks noChangeArrowheads="1"/>
          </p:cNvSpPr>
          <p:nvPr/>
        </p:nvSpPr>
        <p:spPr bwMode="auto">
          <a:xfrm>
            <a:off x="812800" y="1676400"/>
            <a:ext cx="7112000" cy="45720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82979" name="Line 3"/>
          <p:cNvSpPr>
            <a:spLocks noChangeShapeType="1"/>
          </p:cNvSpPr>
          <p:nvPr/>
        </p:nvSpPr>
        <p:spPr bwMode="auto">
          <a:xfrm flipV="1">
            <a:off x="812800" y="1676400"/>
            <a:ext cx="6502400" cy="4572000"/>
          </a:xfrm>
          <a:prstGeom prst="line">
            <a:avLst/>
          </a:prstGeom>
          <a:noFill/>
          <a:ln w="9525">
            <a:solidFill>
              <a:schemeClr val="tx1"/>
            </a:solidFill>
            <a:round/>
            <a:headEnd/>
            <a:tailEnd/>
          </a:ln>
          <a:effectLst/>
        </p:spPr>
        <p:txBody>
          <a:bodyPr/>
          <a:lstStyle/>
          <a:p>
            <a:endParaRPr lang="en-US"/>
          </a:p>
        </p:txBody>
      </p:sp>
      <p:grpSp>
        <p:nvGrpSpPr>
          <p:cNvPr id="2" name="Group 4"/>
          <p:cNvGrpSpPr>
            <a:grpSpLocks/>
          </p:cNvGrpSpPr>
          <p:nvPr/>
        </p:nvGrpSpPr>
        <p:grpSpPr bwMode="auto">
          <a:xfrm>
            <a:off x="812800" y="5105400"/>
            <a:ext cx="2336800" cy="1143000"/>
            <a:chOff x="384" y="3216"/>
            <a:chExt cx="1104" cy="720"/>
          </a:xfrm>
        </p:grpSpPr>
        <p:sp>
          <p:nvSpPr>
            <p:cNvPr id="382981" name="Line 5"/>
            <p:cNvSpPr>
              <a:spLocks noChangeShapeType="1"/>
            </p:cNvSpPr>
            <p:nvPr/>
          </p:nvSpPr>
          <p:spPr bwMode="auto">
            <a:xfrm flipV="1">
              <a:off x="384" y="3408"/>
              <a:ext cx="528" cy="528"/>
            </a:xfrm>
            <a:prstGeom prst="line">
              <a:avLst/>
            </a:prstGeom>
            <a:noFill/>
            <a:ln w="57150">
              <a:solidFill>
                <a:srgbClr val="333300"/>
              </a:solidFill>
              <a:round/>
              <a:headEnd/>
              <a:tailEnd/>
            </a:ln>
            <a:effectLst/>
          </p:spPr>
          <p:txBody>
            <a:bodyPr/>
            <a:lstStyle/>
            <a:p>
              <a:endParaRPr lang="en-US"/>
            </a:p>
          </p:txBody>
        </p:sp>
        <p:sp>
          <p:nvSpPr>
            <p:cNvPr id="382982" name="Line 6"/>
            <p:cNvSpPr>
              <a:spLocks noChangeShapeType="1"/>
            </p:cNvSpPr>
            <p:nvPr/>
          </p:nvSpPr>
          <p:spPr bwMode="auto">
            <a:xfrm flipV="1">
              <a:off x="912" y="3216"/>
              <a:ext cx="576" cy="528"/>
            </a:xfrm>
            <a:prstGeom prst="line">
              <a:avLst/>
            </a:prstGeom>
            <a:noFill/>
            <a:ln w="57150">
              <a:solidFill>
                <a:srgbClr val="333300"/>
              </a:solidFill>
              <a:round/>
              <a:headEnd/>
              <a:tailEnd/>
            </a:ln>
            <a:effectLst/>
          </p:spPr>
          <p:txBody>
            <a:bodyPr/>
            <a:lstStyle/>
            <a:p>
              <a:endParaRPr lang="en-US"/>
            </a:p>
          </p:txBody>
        </p:sp>
        <p:sp>
          <p:nvSpPr>
            <p:cNvPr id="382983" name="Line 7"/>
            <p:cNvSpPr>
              <a:spLocks noChangeShapeType="1"/>
            </p:cNvSpPr>
            <p:nvPr/>
          </p:nvSpPr>
          <p:spPr bwMode="auto">
            <a:xfrm flipV="1">
              <a:off x="912" y="3408"/>
              <a:ext cx="0" cy="336"/>
            </a:xfrm>
            <a:prstGeom prst="line">
              <a:avLst/>
            </a:prstGeom>
            <a:noFill/>
            <a:ln w="57150">
              <a:solidFill>
                <a:srgbClr val="FF0000"/>
              </a:solidFill>
              <a:round/>
              <a:headEnd/>
              <a:tailEnd/>
            </a:ln>
            <a:effectLst/>
          </p:spPr>
          <p:txBody>
            <a:bodyPr/>
            <a:lstStyle/>
            <a:p>
              <a:endParaRPr lang="en-US"/>
            </a:p>
          </p:txBody>
        </p:sp>
        <p:sp>
          <p:nvSpPr>
            <p:cNvPr id="382984" name="Line 8"/>
            <p:cNvSpPr>
              <a:spLocks noChangeShapeType="1"/>
            </p:cNvSpPr>
            <p:nvPr/>
          </p:nvSpPr>
          <p:spPr bwMode="auto">
            <a:xfrm flipV="1">
              <a:off x="1488" y="3216"/>
              <a:ext cx="0" cy="336"/>
            </a:xfrm>
            <a:prstGeom prst="line">
              <a:avLst/>
            </a:prstGeom>
            <a:noFill/>
            <a:ln w="57150">
              <a:solidFill>
                <a:srgbClr val="FF0000"/>
              </a:solidFill>
              <a:round/>
              <a:headEnd/>
              <a:tailEnd/>
            </a:ln>
            <a:effectLst/>
          </p:spPr>
          <p:txBody>
            <a:bodyPr/>
            <a:lstStyle/>
            <a:p>
              <a:endParaRPr lang="en-US"/>
            </a:p>
          </p:txBody>
        </p:sp>
      </p:grpSp>
      <p:grpSp>
        <p:nvGrpSpPr>
          <p:cNvPr id="3" name="Group 9"/>
          <p:cNvGrpSpPr>
            <a:grpSpLocks/>
          </p:cNvGrpSpPr>
          <p:nvPr/>
        </p:nvGrpSpPr>
        <p:grpSpPr bwMode="auto">
          <a:xfrm>
            <a:off x="3149600" y="4495800"/>
            <a:ext cx="2336800" cy="1143000"/>
            <a:chOff x="384" y="3216"/>
            <a:chExt cx="1104" cy="720"/>
          </a:xfrm>
        </p:grpSpPr>
        <p:sp>
          <p:nvSpPr>
            <p:cNvPr id="382986" name="Line 10"/>
            <p:cNvSpPr>
              <a:spLocks noChangeShapeType="1"/>
            </p:cNvSpPr>
            <p:nvPr/>
          </p:nvSpPr>
          <p:spPr bwMode="auto">
            <a:xfrm flipV="1">
              <a:off x="384" y="3408"/>
              <a:ext cx="528" cy="528"/>
            </a:xfrm>
            <a:prstGeom prst="line">
              <a:avLst/>
            </a:prstGeom>
            <a:noFill/>
            <a:ln w="57150">
              <a:solidFill>
                <a:srgbClr val="333300"/>
              </a:solidFill>
              <a:round/>
              <a:headEnd/>
              <a:tailEnd/>
            </a:ln>
            <a:effectLst/>
          </p:spPr>
          <p:txBody>
            <a:bodyPr/>
            <a:lstStyle/>
            <a:p>
              <a:endParaRPr lang="en-US"/>
            </a:p>
          </p:txBody>
        </p:sp>
        <p:sp>
          <p:nvSpPr>
            <p:cNvPr id="382987" name="Line 11"/>
            <p:cNvSpPr>
              <a:spLocks noChangeShapeType="1"/>
            </p:cNvSpPr>
            <p:nvPr/>
          </p:nvSpPr>
          <p:spPr bwMode="auto">
            <a:xfrm flipV="1">
              <a:off x="912" y="3216"/>
              <a:ext cx="576" cy="528"/>
            </a:xfrm>
            <a:prstGeom prst="line">
              <a:avLst/>
            </a:prstGeom>
            <a:noFill/>
            <a:ln w="57150">
              <a:solidFill>
                <a:srgbClr val="333300"/>
              </a:solidFill>
              <a:round/>
              <a:headEnd/>
              <a:tailEnd/>
            </a:ln>
            <a:effectLst/>
          </p:spPr>
          <p:txBody>
            <a:bodyPr/>
            <a:lstStyle/>
            <a:p>
              <a:endParaRPr lang="en-US"/>
            </a:p>
          </p:txBody>
        </p:sp>
        <p:sp>
          <p:nvSpPr>
            <p:cNvPr id="382988" name="Line 12"/>
            <p:cNvSpPr>
              <a:spLocks noChangeShapeType="1"/>
            </p:cNvSpPr>
            <p:nvPr/>
          </p:nvSpPr>
          <p:spPr bwMode="auto">
            <a:xfrm flipV="1">
              <a:off x="912" y="3408"/>
              <a:ext cx="0" cy="336"/>
            </a:xfrm>
            <a:prstGeom prst="line">
              <a:avLst/>
            </a:prstGeom>
            <a:noFill/>
            <a:ln w="57150">
              <a:solidFill>
                <a:srgbClr val="FF0000"/>
              </a:solidFill>
              <a:round/>
              <a:headEnd/>
              <a:tailEnd/>
            </a:ln>
            <a:effectLst/>
          </p:spPr>
          <p:txBody>
            <a:bodyPr/>
            <a:lstStyle/>
            <a:p>
              <a:endParaRPr lang="en-US"/>
            </a:p>
          </p:txBody>
        </p:sp>
        <p:sp>
          <p:nvSpPr>
            <p:cNvPr id="382989" name="Line 13"/>
            <p:cNvSpPr>
              <a:spLocks noChangeShapeType="1"/>
            </p:cNvSpPr>
            <p:nvPr/>
          </p:nvSpPr>
          <p:spPr bwMode="auto">
            <a:xfrm flipV="1">
              <a:off x="1488" y="3216"/>
              <a:ext cx="0" cy="336"/>
            </a:xfrm>
            <a:prstGeom prst="line">
              <a:avLst/>
            </a:prstGeom>
            <a:noFill/>
            <a:ln w="57150">
              <a:solidFill>
                <a:srgbClr val="FF0000"/>
              </a:solidFill>
              <a:round/>
              <a:headEnd/>
              <a:tailEnd/>
            </a:ln>
            <a:effectLst/>
          </p:spPr>
          <p:txBody>
            <a:bodyPr/>
            <a:lstStyle/>
            <a:p>
              <a:endParaRPr lang="en-US"/>
            </a:p>
          </p:txBody>
        </p:sp>
      </p:grpSp>
      <p:grpSp>
        <p:nvGrpSpPr>
          <p:cNvPr id="4" name="Group 14"/>
          <p:cNvGrpSpPr>
            <a:grpSpLocks/>
          </p:cNvGrpSpPr>
          <p:nvPr/>
        </p:nvGrpSpPr>
        <p:grpSpPr bwMode="auto">
          <a:xfrm>
            <a:off x="5486400" y="3886200"/>
            <a:ext cx="2336800" cy="1143000"/>
            <a:chOff x="384" y="3216"/>
            <a:chExt cx="1104" cy="720"/>
          </a:xfrm>
        </p:grpSpPr>
        <p:sp>
          <p:nvSpPr>
            <p:cNvPr id="382991" name="Line 15"/>
            <p:cNvSpPr>
              <a:spLocks noChangeShapeType="1"/>
            </p:cNvSpPr>
            <p:nvPr/>
          </p:nvSpPr>
          <p:spPr bwMode="auto">
            <a:xfrm flipV="1">
              <a:off x="384" y="3408"/>
              <a:ext cx="528" cy="528"/>
            </a:xfrm>
            <a:prstGeom prst="line">
              <a:avLst/>
            </a:prstGeom>
            <a:noFill/>
            <a:ln w="57150">
              <a:solidFill>
                <a:srgbClr val="333300"/>
              </a:solidFill>
              <a:round/>
              <a:headEnd/>
              <a:tailEnd/>
            </a:ln>
            <a:effectLst/>
          </p:spPr>
          <p:txBody>
            <a:bodyPr/>
            <a:lstStyle/>
            <a:p>
              <a:endParaRPr lang="en-US"/>
            </a:p>
          </p:txBody>
        </p:sp>
        <p:sp>
          <p:nvSpPr>
            <p:cNvPr id="382992" name="Line 16"/>
            <p:cNvSpPr>
              <a:spLocks noChangeShapeType="1"/>
            </p:cNvSpPr>
            <p:nvPr/>
          </p:nvSpPr>
          <p:spPr bwMode="auto">
            <a:xfrm flipV="1">
              <a:off x="912" y="3216"/>
              <a:ext cx="576" cy="528"/>
            </a:xfrm>
            <a:prstGeom prst="line">
              <a:avLst/>
            </a:prstGeom>
            <a:noFill/>
            <a:ln w="57150">
              <a:solidFill>
                <a:srgbClr val="333300"/>
              </a:solidFill>
              <a:round/>
              <a:headEnd/>
              <a:tailEnd/>
            </a:ln>
            <a:effectLst/>
          </p:spPr>
          <p:txBody>
            <a:bodyPr/>
            <a:lstStyle/>
            <a:p>
              <a:endParaRPr lang="en-US"/>
            </a:p>
          </p:txBody>
        </p:sp>
        <p:sp>
          <p:nvSpPr>
            <p:cNvPr id="382993" name="Line 17"/>
            <p:cNvSpPr>
              <a:spLocks noChangeShapeType="1"/>
            </p:cNvSpPr>
            <p:nvPr/>
          </p:nvSpPr>
          <p:spPr bwMode="auto">
            <a:xfrm flipV="1">
              <a:off x="912" y="3408"/>
              <a:ext cx="0" cy="336"/>
            </a:xfrm>
            <a:prstGeom prst="line">
              <a:avLst/>
            </a:prstGeom>
            <a:noFill/>
            <a:ln w="57150">
              <a:solidFill>
                <a:srgbClr val="FF0000"/>
              </a:solidFill>
              <a:round/>
              <a:headEnd/>
              <a:tailEnd/>
            </a:ln>
            <a:effectLst/>
          </p:spPr>
          <p:txBody>
            <a:bodyPr/>
            <a:lstStyle/>
            <a:p>
              <a:endParaRPr lang="en-US"/>
            </a:p>
          </p:txBody>
        </p:sp>
        <p:sp>
          <p:nvSpPr>
            <p:cNvPr id="382994" name="Line 18"/>
            <p:cNvSpPr>
              <a:spLocks noChangeShapeType="1"/>
            </p:cNvSpPr>
            <p:nvPr/>
          </p:nvSpPr>
          <p:spPr bwMode="auto">
            <a:xfrm flipV="1">
              <a:off x="1488" y="3216"/>
              <a:ext cx="0" cy="336"/>
            </a:xfrm>
            <a:prstGeom prst="line">
              <a:avLst/>
            </a:prstGeom>
            <a:noFill/>
            <a:ln w="57150">
              <a:solidFill>
                <a:srgbClr val="FF0000"/>
              </a:solidFill>
              <a:round/>
              <a:headEnd/>
              <a:tailEnd/>
            </a:ln>
            <a:effectLst/>
          </p:spPr>
          <p:txBody>
            <a:bodyPr/>
            <a:lstStyle/>
            <a:p>
              <a:endParaRPr lang="en-US"/>
            </a:p>
          </p:txBody>
        </p:sp>
      </p:grpSp>
      <p:sp>
        <p:nvSpPr>
          <p:cNvPr id="382995" name="Line 19"/>
          <p:cNvSpPr>
            <a:spLocks noChangeShapeType="1"/>
          </p:cNvSpPr>
          <p:nvPr/>
        </p:nvSpPr>
        <p:spPr bwMode="auto">
          <a:xfrm flipV="1">
            <a:off x="914400" y="4419600"/>
            <a:ext cx="6908800" cy="1828800"/>
          </a:xfrm>
          <a:prstGeom prst="line">
            <a:avLst/>
          </a:prstGeom>
          <a:noFill/>
          <a:ln w="9525">
            <a:solidFill>
              <a:srgbClr val="00FF00"/>
            </a:solidFill>
            <a:round/>
            <a:headEnd/>
            <a:tailEnd/>
          </a:ln>
          <a:effectLst/>
        </p:spPr>
        <p:txBody>
          <a:bodyPr/>
          <a:lstStyle/>
          <a:p>
            <a:endParaRPr lang="en-US"/>
          </a:p>
        </p:txBody>
      </p:sp>
      <p:sp>
        <p:nvSpPr>
          <p:cNvPr id="382996" name="Rectangle 20"/>
          <p:cNvSpPr>
            <a:spLocks noChangeArrowheads="1"/>
          </p:cNvSpPr>
          <p:nvPr/>
        </p:nvSpPr>
        <p:spPr bwMode="auto">
          <a:xfrm>
            <a:off x="812800" y="228600"/>
            <a:ext cx="7112000" cy="1066800"/>
          </a:xfrm>
          <a:prstGeom prst="rect">
            <a:avLst/>
          </a:prstGeom>
          <a:solidFill>
            <a:srgbClr val="CCFFFF"/>
          </a:solidFill>
          <a:ln w="9525">
            <a:solidFill>
              <a:schemeClr val="tx1"/>
            </a:solidFill>
            <a:miter lim="800000"/>
            <a:headEnd/>
            <a:tailEnd/>
          </a:ln>
          <a:effectLst/>
        </p:spPr>
        <p:txBody>
          <a:bodyPr wrap="none" anchor="ctr"/>
          <a:lstStyle/>
          <a:p>
            <a:endParaRPr lang="en-US"/>
          </a:p>
        </p:txBody>
      </p:sp>
      <p:sp>
        <p:nvSpPr>
          <p:cNvPr id="382997" name="Line 21"/>
          <p:cNvSpPr>
            <a:spLocks noChangeShapeType="1"/>
          </p:cNvSpPr>
          <p:nvPr/>
        </p:nvSpPr>
        <p:spPr bwMode="auto">
          <a:xfrm flipV="1">
            <a:off x="812800" y="228600"/>
            <a:ext cx="7112000" cy="1066800"/>
          </a:xfrm>
          <a:prstGeom prst="line">
            <a:avLst/>
          </a:prstGeom>
          <a:noFill/>
          <a:ln w="28575">
            <a:solidFill>
              <a:srgbClr val="003366"/>
            </a:solidFill>
            <a:round/>
            <a:headEnd/>
            <a:tailEnd/>
          </a:ln>
          <a:effectLst/>
        </p:spPr>
        <p:txBody>
          <a:bodyPr/>
          <a:lstStyle/>
          <a:p>
            <a:endParaRPr lang="en-US"/>
          </a:p>
        </p:txBody>
      </p:sp>
      <p:sp>
        <p:nvSpPr>
          <p:cNvPr id="382998" name="Rectangle 22"/>
          <p:cNvSpPr>
            <a:spLocks noChangeArrowheads="1"/>
          </p:cNvSpPr>
          <p:nvPr/>
        </p:nvSpPr>
        <p:spPr bwMode="auto">
          <a:xfrm>
            <a:off x="2540000" y="5943600"/>
            <a:ext cx="1219200" cy="304800"/>
          </a:xfrm>
          <a:prstGeom prst="rect">
            <a:avLst/>
          </a:prstGeom>
          <a:solidFill>
            <a:schemeClr val="accent1"/>
          </a:solidFill>
          <a:ln w="9525">
            <a:noFill/>
            <a:miter lim="800000"/>
            <a:headEnd/>
            <a:tailEnd/>
          </a:ln>
          <a:effectLst/>
        </p:spPr>
        <p:txBody>
          <a:bodyPr wrap="none" anchor="ctr"/>
          <a:lstStyle/>
          <a:p>
            <a:pPr algn="ctr"/>
            <a:r>
              <a:rPr lang="en-US"/>
              <a:t>Time</a:t>
            </a:r>
          </a:p>
        </p:txBody>
      </p:sp>
      <p:sp>
        <p:nvSpPr>
          <p:cNvPr id="382999" name="Line 23"/>
          <p:cNvSpPr>
            <a:spLocks noChangeShapeType="1"/>
          </p:cNvSpPr>
          <p:nvPr/>
        </p:nvSpPr>
        <p:spPr bwMode="auto">
          <a:xfrm>
            <a:off x="3860800" y="6096000"/>
            <a:ext cx="1524000" cy="0"/>
          </a:xfrm>
          <a:prstGeom prst="line">
            <a:avLst/>
          </a:prstGeom>
          <a:noFill/>
          <a:ln w="19050">
            <a:solidFill>
              <a:schemeClr val="tx1"/>
            </a:solidFill>
            <a:round/>
            <a:headEnd/>
            <a:tailEnd type="triangle" w="med" len="med"/>
          </a:ln>
          <a:effectLst/>
        </p:spPr>
        <p:txBody>
          <a:bodyPr/>
          <a:lstStyle/>
          <a:p>
            <a:endParaRPr lang="en-US"/>
          </a:p>
        </p:txBody>
      </p:sp>
      <p:sp>
        <p:nvSpPr>
          <p:cNvPr id="383000" name="Text Box 24"/>
          <p:cNvSpPr txBox="1">
            <a:spLocks noChangeArrowheads="1"/>
          </p:cNvSpPr>
          <p:nvPr/>
        </p:nvSpPr>
        <p:spPr bwMode="auto">
          <a:xfrm>
            <a:off x="1185103" y="4419600"/>
            <a:ext cx="461665" cy="1295400"/>
          </a:xfrm>
          <a:prstGeom prst="rect">
            <a:avLst/>
          </a:prstGeom>
          <a:noFill/>
          <a:ln w="9525">
            <a:noFill/>
            <a:miter lim="800000"/>
            <a:headEnd/>
            <a:tailEnd/>
          </a:ln>
          <a:effectLst/>
        </p:spPr>
        <p:txBody>
          <a:bodyPr vert="eaVert">
            <a:spAutoFit/>
          </a:bodyPr>
          <a:lstStyle/>
          <a:p>
            <a:pPr>
              <a:spcBef>
                <a:spcPct val="50000"/>
              </a:spcBef>
            </a:pPr>
            <a:r>
              <a:rPr lang="en-US"/>
              <a:t>Progress</a:t>
            </a:r>
          </a:p>
        </p:txBody>
      </p:sp>
      <p:sp>
        <p:nvSpPr>
          <p:cNvPr id="383001" name="Line 25"/>
          <p:cNvSpPr>
            <a:spLocks noChangeShapeType="1"/>
          </p:cNvSpPr>
          <p:nvPr/>
        </p:nvSpPr>
        <p:spPr bwMode="auto">
          <a:xfrm flipV="1">
            <a:off x="1219200" y="3200400"/>
            <a:ext cx="0" cy="1143000"/>
          </a:xfrm>
          <a:prstGeom prst="line">
            <a:avLst/>
          </a:prstGeom>
          <a:noFill/>
          <a:ln w="9525">
            <a:solidFill>
              <a:schemeClr val="tx1"/>
            </a:solidFill>
            <a:round/>
            <a:headEnd/>
            <a:tailEnd type="triangle" w="med" len="med"/>
          </a:ln>
          <a:effectLst/>
        </p:spPr>
        <p:txBody>
          <a:bodyPr/>
          <a:lstStyle/>
          <a:p>
            <a:endParaRPr lang="en-US"/>
          </a:p>
        </p:txBody>
      </p:sp>
      <p:sp>
        <p:nvSpPr>
          <p:cNvPr id="383002" name="Text Box 26"/>
          <p:cNvSpPr txBox="1">
            <a:spLocks noChangeArrowheads="1"/>
          </p:cNvSpPr>
          <p:nvPr/>
        </p:nvSpPr>
        <p:spPr bwMode="auto">
          <a:xfrm>
            <a:off x="473903" y="228600"/>
            <a:ext cx="461665" cy="914400"/>
          </a:xfrm>
          <a:prstGeom prst="rect">
            <a:avLst/>
          </a:prstGeom>
          <a:noFill/>
          <a:ln w="9525">
            <a:noFill/>
            <a:miter lim="800000"/>
            <a:headEnd/>
            <a:tailEnd/>
          </a:ln>
          <a:effectLst/>
        </p:spPr>
        <p:txBody>
          <a:bodyPr vert="eaVert">
            <a:spAutoFit/>
          </a:bodyPr>
          <a:lstStyle/>
          <a:p>
            <a:pPr>
              <a:spcBef>
                <a:spcPct val="50000"/>
              </a:spcBef>
            </a:pPr>
            <a:r>
              <a:rPr lang="en-US"/>
              <a:t>Power</a:t>
            </a:r>
          </a:p>
        </p:txBody>
      </p:sp>
      <p:sp>
        <p:nvSpPr>
          <p:cNvPr id="383003" name="Text Box 27"/>
          <p:cNvSpPr txBox="1">
            <a:spLocks noChangeArrowheads="1"/>
          </p:cNvSpPr>
          <p:nvPr/>
        </p:nvSpPr>
        <p:spPr bwMode="auto">
          <a:xfrm>
            <a:off x="8331200" y="2209800"/>
            <a:ext cx="3352800" cy="646331"/>
          </a:xfrm>
          <a:prstGeom prst="rect">
            <a:avLst/>
          </a:prstGeom>
          <a:solidFill>
            <a:srgbClr val="CCFFCC"/>
          </a:solidFill>
          <a:ln w="9525">
            <a:noFill/>
            <a:miter lim="800000"/>
            <a:headEnd/>
            <a:tailEnd/>
          </a:ln>
          <a:effectLst/>
        </p:spPr>
        <p:txBody>
          <a:bodyPr>
            <a:spAutoFit/>
          </a:bodyPr>
          <a:lstStyle/>
          <a:p>
            <a:pPr>
              <a:spcBef>
                <a:spcPct val="50000"/>
              </a:spcBef>
            </a:pPr>
            <a:r>
              <a:rPr lang="en-US" dirty="0"/>
              <a:t>Normal Checkpoint-</a:t>
            </a:r>
            <a:r>
              <a:rPr lang="en-US" dirty="0" err="1"/>
              <a:t>Resart</a:t>
            </a:r>
            <a:r>
              <a:rPr lang="en-US" dirty="0"/>
              <a:t> method</a:t>
            </a:r>
          </a:p>
        </p:txBody>
      </p:sp>
      <p:sp>
        <p:nvSpPr>
          <p:cNvPr id="7" name="TextBox 6"/>
          <p:cNvSpPr txBox="1"/>
          <p:nvPr/>
        </p:nvSpPr>
        <p:spPr>
          <a:xfrm>
            <a:off x="8331200" y="381001"/>
            <a:ext cx="3657600" cy="646331"/>
          </a:xfrm>
          <a:prstGeom prst="rect">
            <a:avLst/>
          </a:prstGeom>
          <a:solidFill>
            <a:srgbClr val="CCFFFF"/>
          </a:solidFill>
        </p:spPr>
        <p:txBody>
          <a:bodyPr wrap="square" rtlCol="0">
            <a:spAutoFit/>
          </a:bodyPr>
          <a:lstStyle/>
          <a:p>
            <a:r>
              <a:rPr lang="en-US" dirty="0"/>
              <a:t>Power consumption is continuous</a:t>
            </a:r>
          </a:p>
        </p:txBody>
      </p:sp>
      <p:sp>
        <p:nvSpPr>
          <p:cNvPr id="8" name="TextBox 7"/>
          <p:cNvSpPr txBox="1"/>
          <p:nvPr/>
        </p:nvSpPr>
        <p:spPr>
          <a:xfrm>
            <a:off x="8432800" y="4495801"/>
            <a:ext cx="3454400" cy="646331"/>
          </a:xfrm>
          <a:prstGeom prst="rect">
            <a:avLst/>
          </a:prstGeom>
          <a:solidFill>
            <a:schemeClr val="accent4">
              <a:lumMod val="40000"/>
              <a:lumOff val="60000"/>
            </a:schemeClr>
          </a:solidFill>
        </p:spPr>
        <p:txBody>
          <a:bodyPr wrap="square" rtlCol="0">
            <a:spAutoFit/>
          </a:bodyPr>
          <a:lstStyle/>
          <a:p>
            <a:r>
              <a:rPr lang="en-US" dirty="0"/>
              <a:t>Progress is slowed down with failures</a:t>
            </a: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11796760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2000"/>
                                        <p:tgtEl>
                                          <p:spTgt spid="2"/>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Right)">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3"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upRight)">
                                      <p:cBhvr>
                                        <p:cTn id="15" dur="500"/>
                                        <p:tgtEl>
                                          <p:spTgt spid="3"/>
                                        </p:tgtEl>
                                      </p:cBhvr>
                                    </p:animEffect>
                                  </p:childTnLst>
                                </p:cTn>
                              </p:par>
                            </p:childTnLst>
                          </p:cTn>
                        </p:par>
                        <p:par>
                          <p:cTn id="16" fill="hold">
                            <p:stCondLst>
                              <p:cond delay="500"/>
                            </p:stCondLst>
                            <p:childTnLst>
                              <p:par>
                                <p:cTn id="17" presetID="18" presetClass="entr" presetSubtype="3"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strips(upRigh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3" fill="hold" grpId="0" nodeType="clickEffect">
                                  <p:stCondLst>
                                    <p:cond delay="0"/>
                                  </p:stCondLst>
                                  <p:childTnLst>
                                    <p:set>
                                      <p:cBhvr>
                                        <p:cTn id="23" dur="1" fill="hold">
                                          <p:stCondLst>
                                            <p:cond delay="0"/>
                                          </p:stCondLst>
                                        </p:cTn>
                                        <p:tgtEl>
                                          <p:spTgt spid="382997"/>
                                        </p:tgtEl>
                                        <p:attrNameLst>
                                          <p:attrName>style.visibility</p:attrName>
                                        </p:attrNameLst>
                                      </p:cBhvr>
                                      <p:to>
                                        <p:strVal val="visible"/>
                                      </p:to>
                                    </p:set>
                                    <p:animEffect transition="in" filter="strips(upRight)">
                                      <p:cBhvr>
                                        <p:cTn id="24" dur="500"/>
                                        <p:tgtEl>
                                          <p:spTgt spid="382997"/>
                                        </p:tgtEl>
                                      </p:cBhvr>
                                    </p:animEffect>
                                  </p:childTnLst>
                                </p:cTn>
                              </p:par>
                            </p:childTnLst>
                          </p:cTn>
                        </p:par>
                        <p:par>
                          <p:cTn id="25" fill="hold">
                            <p:stCondLst>
                              <p:cond delay="500"/>
                            </p:stCondLst>
                            <p:childTnLst>
                              <p:par>
                                <p:cTn id="26" presetID="18" presetClass="entr" presetSubtype="6"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strips(downRight)">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97" grpId="0" animBg="1"/>
      <p:bldP spid="7" grpId="0" animBg="1"/>
      <p:bldP spid="8"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lide Number Placeholder 3"/>
          <p:cNvSpPr>
            <a:spLocks noGrp="1"/>
          </p:cNvSpPr>
          <p:nvPr>
            <p:ph type="sldNum" sz="quarter" idx="12"/>
          </p:nvPr>
        </p:nvSpPr>
        <p:spPr/>
        <p:txBody>
          <a:bodyPr/>
          <a:lstStyle/>
          <a:p>
            <a:fld id="{B59EE2F0-B0A8-45AC-BBF0-723D3A4944A2}" type="slidenum">
              <a:rPr lang="en-US"/>
              <a:pPr/>
              <a:t>171</a:t>
            </a:fld>
            <a:endParaRPr lang="en-US"/>
          </a:p>
        </p:txBody>
      </p:sp>
      <p:sp>
        <p:nvSpPr>
          <p:cNvPr id="385026" name="Rectangle 2"/>
          <p:cNvSpPr>
            <a:spLocks noChangeArrowheads="1"/>
          </p:cNvSpPr>
          <p:nvPr/>
        </p:nvSpPr>
        <p:spPr bwMode="auto">
          <a:xfrm>
            <a:off x="812800" y="1676400"/>
            <a:ext cx="7112000" cy="4572000"/>
          </a:xfrm>
          <a:prstGeom prst="rect">
            <a:avLst/>
          </a:prstGeom>
          <a:solidFill>
            <a:schemeClr val="accent1">
              <a:lumMod val="60000"/>
              <a:lumOff val="40000"/>
            </a:schemeClr>
          </a:solidFill>
          <a:ln w="9525">
            <a:solidFill>
              <a:schemeClr val="tx1"/>
            </a:solidFill>
            <a:miter lim="800000"/>
            <a:headEnd/>
            <a:tailEnd/>
          </a:ln>
          <a:effectLst/>
        </p:spPr>
        <p:txBody>
          <a:bodyPr wrap="none" anchor="ctr"/>
          <a:lstStyle/>
          <a:p>
            <a:endParaRPr lang="en-US"/>
          </a:p>
        </p:txBody>
      </p:sp>
      <p:sp>
        <p:nvSpPr>
          <p:cNvPr id="385027" name="Line 3"/>
          <p:cNvSpPr>
            <a:spLocks noChangeShapeType="1"/>
          </p:cNvSpPr>
          <p:nvPr/>
        </p:nvSpPr>
        <p:spPr bwMode="auto">
          <a:xfrm flipV="1">
            <a:off x="812800" y="1676400"/>
            <a:ext cx="6502400" cy="4572000"/>
          </a:xfrm>
          <a:prstGeom prst="line">
            <a:avLst/>
          </a:prstGeom>
          <a:noFill/>
          <a:ln w="9525">
            <a:solidFill>
              <a:schemeClr val="tx1"/>
            </a:solidFill>
            <a:round/>
            <a:headEnd/>
            <a:tailEnd/>
          </a:ln>
          <a:effectLst/>
        </p:spPr>
        <p:txBody>
          <a:bodyPr/>
          <a:lstStyle/>
          <a:p>
            <a:endParaRPr lang="en-US"/>
          </a:p>
        </p:txBody>
      </p:sp>
      <p:grpSp>
        <p:nvGrpSpPr>
          <p:cNvPr id="2" name="Group 4"/>
          <p:cNvGrpSpPr>
            <a:grpSpLocks/>
          </p:cNvGrpSpPr>
          <p:nvPr/>
        </p:nvGrpSpPr>
        <p:grpSpPr bwMode="auto">
          <a:xfrm>
            <a:off x="812800" y="5105400"/>
            <a:ext cx="2336800" cy="1143000"/>
            <a:chOff x="384" y="3216"/>
            <a:chExt cx="1104" cy="720"/>
          </a:xfrm>
        </p:grpSpPr>
        <p:sp>
          <p:nvSpPr>
            <p:cNvPr id="385029" name="Line 5"/>
            <p:cNvSpPr>
              <a:spLocks noChangeShapeType="1"/>
            </p:cNvSpPr>
            <p:nvPr/>
          </p:nvSpPr>
          <p:spPr bwMode="auto">
            <a:xfrm flipV="1">
              <a:off x="384" y="3408"/>
              <a:ext cx="528" cy="528"/>
            </a:xfrm>
            <a:prstGeom prst="line">
              <a:avLst/>
            </a:prstGeom>
            <a:noFill/>
            <a:ln w="57150">
              <a:solidFill>
                <a:srgbClr val="333300"/>
              </a:solidFill>
              <a:round/>
              <a:headEnd/>
              <a:tailEnd/>
            </a:ln>
            <a:effectLst/>
          </p:spPr>
          <p:txBody>
            <a:bodyPr/>
            <a:lstStyle/>
            <a:p>
              <a:endParaRPr lang="en-US"/>
            </a:p>
          </p:txBody>
        </p:sp>
        <p:sp>
          <p:nvSpPr>
            <p:cNvPr id="385030" name="Line 6"/>
            <p:cNvSpPr>
              <a:spLocks noChangeShapeType="1"/>
            </p:cNvSpPr>
            <p:nvPr/>
          </p:nvSpPr>
          <p:spPr bwMode="auto">
            <a:xfrm flipV="1">
              <a:off x="912" y="3216"/>
              <a:ext cx="576" cy="528"/>
            </a:xfrm>
            <a:prstGeom prst="line">
              <a:avLst/>
            </a:prstGeom>
            <a:noFill/>
            <a:ln w="57150">
              <a:solidFill>
                <a:srgbClr val="333300"/>
              </a:solidFill>
              <a:round/>
              <a:headEnd/>
              <a:tailEnd/>
            </a:ln>
            <a:effectLst/>
          </p:spPr>
          <p:txBody>
            <a:bodyPr/>
            <a:lstStyle/>
            <a:p>
              <a:endParaRPr lang="en-US"/>
            </a:p>
          </p:txBody>
        </p:sp>
        <p:sp>
          <p:nvSpPr>
            <p:cNvPr id="385031" name="Line 7"/>
            <p:cNvSpPr>
              <a:spLocks noChangeShapeType="1"/>
            </p:cNvSpPr>
            <p:nvPr/>
          </p:nvSpPr>
          <p:spPr bwMode="auto">
            <a:xfrm flipV="1">
              <a:off x="912" y="3408"/>
              <a:ext cx="0" cy="336"/>
            </a:xfrm>
            <a:prstGeom prst="line">
              <a:avLst/>
            </a:prstGeom>
            <a:noFill/>
            <a:ln w="57150">
              <a:solidFill>
                <a:srgbClr val="FF0000"/>
              </a:solidFill>
              <a:round/>
              <a:headEnd/>
              <a:tailEnd/>
            </a:ln>
            <a:effectLst/>
          </p:spPr>
          <p:txBody>
            <a:bodyPr/>
            <a:lstStyle/>
            <a:p>
              <a:endParaRPr lang="en-US"/>
            </a:p>
          </p:txBody>
        </p:sp>
        <p:sp>
          <p:nvSpPr>
            <p:cNvPr id="385032" name="Line 8"/>
            <p:cNvSpPr>
              <a:spLocks noChangeShapeType="1"/>
            </p:cNvSpPr>
            <p:nvPr/>
          </p:nvSpPr>
          <p:spPr bwMode="auto">
            <a:xfrm flipV="1">
              <a:off x="1488" y="3216"/>
              <a:ext cx="0" cy="336"/>
            </a:xfrm>
            <a:prstGeom prst="line">
              <a:avLst/>
            </a:prstGeom>
            <a:noFill/>
            <a:ln w="57150">
              <a:solidFill>
                <a:srgbClr val="FF0000"/>
              </a:solidFill>
              <a:round/>
              <a:headEnd/>
              <a:tailEnd/>
            </a:ln>
            <a:effectLst/>
          </p:spPr>
          <p:txBody>
            <a:bodyPr/>
            <a:lstStyle/>
            <a:p>
              <a:endParaRPr lang="en-US"/>
            </a:p>
          </p:txBody>
        </p:sp>
      </p:grpSp>
      <p:grpSp>
        <p:nvGrpSpPr>
          <p:cNvPr id="3" name="Group 9"/>
          <p:cNvGrpSpPr>
            <a:grpSpLocks/>
          </p:cNvGrpSpPr>
          <p:nvPr/>
        </p:nvGrpSpPr>
        <p:grpSpPr bwMode="auto">
          <a:xfrm>
            <a:off x="3149600" y="4495800"/>
            <a:ext cx="2336800" cy="1143000"/>
            <a:chOff x="384" y="3216"/>
            <a:chExt cx="1104" cy="720"/>
          </a:xfrm>
        </p:grpSpPr>
        <p:sp>
          <p:nvSpPr>
            <p:cNvPr id="385034" name="Line 10"/>
            <p:cNvSpPr>
              <a:spLocks noChangeShapeType="1"/>
            </p:cNvSpPr>
            <p:nvPr/>
          </p:nvSpPr>
          <p:spPr bwMode="auto">
            <a:xfrm flipV="1">
              <a:off x="384" y="3408"/>
              <a:ext cx="528" cy="528"/>
            </a:xfrm>
            <a:prstGeom prst="line">
              <a:avLst/>
            </a:prstGeom>
            <a:noFill/>
            <a:ln w="57150">
              <a:solidFill>
                <a:srgbClr val="333300"/>
              </a:solidFill>
              <a:round/>
              <a:headEnd/>
              <a:tailEnd/>
            </a:ln>
            <a:effectLst/>
          </p:spPr>
          <p:txBody>
            <a:bodyPr/>
            <a:lstStyle/>
            <a:p>
              <a:endParaRPr lang="en-US"/>
            </a:p>
          </p:txBody>
        </p:sp>
        <p:sp>
          <p:nvSpPr>
            <p:cNvPr id="385035" name="Line 11"/>
            <p:cNvSpPr>
              <a:spLocks noChangeShapeType="1"/>
            </p:cNvSpPr>
            <p:nvPr/>
          </p:nvSpPr>
          <p:spPr bwMode="auto">
            <a:xfrm flipV="1">
              <a:off x="912" y="3216"/>
              <a:ext cx="576" cy="528"/>
            </a:xfrm>
            <a:prstGeom prst="line">
              <a:avLst/>
            </a:prstGeom>
            <a:noFill/>
            <a:ln w="57150">
              <a:solidFill>
                <a:srgbClr val="333300"/>
              </a:solidFill>
              <a:round/>
              <a:headEnd/>
              <a:tailEnd/>
            </a:ln>
            <a:effectLst/>
          </p:spPr>
          <p:txBody>
            <a:bodyPr/>
            <a:lstStyle/>
            <a:p>
              <a:endParaRPr lang="en-US"/>
            </a:p>
          </p:txBody>
        </p:sp>
        <p:sp>
          <p:nvSpPr>
            <p:cNvPr id="385036" name="Line 12"/>
            <p:cNvSpPr>
              <a:spLocks noChangeShapeType="1"/>
            </p:cNvSpPr>
            <p:nvPr/>
          </p:nvSpPr>
          <p:spPr bwMode="auto">
            <a:xfrm flipV="1">
              <a:off x="912" y="3408"/>
              <a:ext cx="0" cy="336"/>
            </a:xfrm>
            <a:prstGeom prst="line">
              <a:avLst/>
            </a:prstGeom>
            <a:noFill/>
            <a:ln w="57150">
              <a:solidFill>
                <a:srgbClr val="FF0000"/>
              </a:solidFill>
              <a:round/>
              <a:headEnd/>
              <a:tailEnd/>
            </a:ln>
            <a:effectLst/>
          </p:spPr>
          <p:txBody>
            <a:bodyPr/>
            <a:lstStyle/>
            <a:p>
              <a:endParaRPr lang="en-US"/>
            </a:p>
          </p:txBody>
        </p:sp>
        <p:sp>
          <p:nvSpPr>
            <p:cNvPr id="385037" name="Line 13"/>
            <p:cNvSpPr>
              <a:spLocks noChangeShapeType="1"/>
            </p:cNvSpPr>
            <p:nvPr/>
          </p:nvSpPr>
          <p:spPr bwMode="auto">
            <a:xfrm flipV="1">
              <a:off x="1488" y="3216"/>
              <a:ext cx="0" cy="336"/>
            </a:xfrm>
            <a:prstGeom prst="line">
              <a:avLst/>
            </a:prstGeom>
            <a:noFill/>
            <a:ln w="57150">
              <a:solidFill>
                <a:srgbClr val="FF0000"/>
              </a:solidFill>
              <a:round/>
              <a:headEnd/>
              <a:tailEnd/>
            </a:ln>
            <a:effectLst/>
          </p:spPr>
          <p:txBody>
            <a:bodyPr/>
            <a:lstStyle/>
            <a:p>
              <a:endParaRPr lang="en-US"/>
            </a:p>
          </p:txBody>
        </p:sp>
      </p:grpSp>
      <p:grpSp>
        <p:nvGrpSpPr>
          <p:cNvPr id="4" name="Group 14"/>
          <p:cNvGrpSpPr>
            <a:grpSpLocks/>
          </p:cNvGrpSpPr>
          <p:nvPr/>
        </p:nvGrpSpPr>
        <p:grpSpPr bwMode="auto">
          <a:xfrm>
            <a:off x="5486400" y="3886200"/>
            <a:ext cx="2336800" cy="1143000"/>
            <a:chOff x="384" y="3216"/>
            <a:chExt cx="1104" cy="720"/>
          </a:xfrm>
        </p:grpSpPr>
        <p:sp>
          <p:nvSpPr>
            <p:cNvPr id="385039" name="Line 15"/>
            <p:cNvSpPr>
              <a:spLocks noChangeShapeType="1"/>
            </p:cNvSpPr>
            <p:nvPr/>
          </p:nvSpPr>
          <p:spPr bwMode="auto">
            <a:xfrm flipV="1">
              <a:off x="384" y="3408"/>
              <a:ext cx="528" cy="528"/>
            </a:xfrm>
            <a:prstGeom prst="line">
              <a:avLst/>
            </a:prstGeom>
            <a:noFill/>
            <a:ln w="57150">
              <a:solidFill>
                <a:srgbClr val="333300"/>
              </a:solidFill>
              <a:round/>
              <a:headEnd/>
              <a:tailEnd/>
            </a:ln>
            <a:effectLst/>
          </p:spPr>
          <p:txBody>
            <a:bodyPr/>
            <a:lstStyle/>
            <a:p>
              <a:endParaRPr lang="en-US"/>
            </a:p>
          </p:txBody>
        </p:sp>
        <p:sp>
          <p:nvSpPr>
            <p:cNvPr id="385040" name="Line 16"/>
            <p:cNvSpPr>
              <a:spLocks noChangeShapeType="1"/>
            </p:cNvSpPr>
            <p:nvPr/>
          </p:nvSpPr>
          <p:spPr bwMode="auto">
            <a:xfrm flipV="1">
              <a:off x="912" y="3216"/>
              <a:ext cx="576" cy="528"/>
            </a:xfrm>
            <a:prstGeom prst="line">
              <a:avLst/>
            </a:prstGeom>
            <a:noFill/>
            <a:ln w="57150">
              <a:solidFill>
                <a:srgbClr val="333300"/>
              </a:solidFill>
              <a:round/>
              <a:headEnd/>
              <a:tailEnd/>
            </a:ln>
            <a:effectLst/>
          </p:spPr>
          <p:txBody>
            <a:bodyPr/>
            <a:lstStyle/>
            <a:p>
              <a:endParaRPr lang="en-US"/>
            </a:p>
          </p:txBody>
        </p:sp>
        <p:sp>
          <p:nvSpPr>
            <p:cNvPr id="385041" name="Line 17"/>
            <p:cNvSpPr>
              <a:spLocks noChangeShapeType="1"/>
            </p:cNvSpPr>
            <p:nvPr/>
          </p:nvSpPr>
          <p:spPr bwMode="auto">
            <a:xfrm flipV="1">
              <a:off x="912" y="3408"/>
              <a:ext cx="0" cy="336"/>
            </a:xfrm>
            <a:prstGeom prst="line">
              <a:avLst/>
            </a:prstGeom>
            <a:noFill/>
            <a:ln w="57150">
              <a:solidFill>
                <a:srgbClr val="FF0000"/>
              </a:solidFill>
              <a:round/>
              <a:headEnd/>
              <a:tailEnd/>
            </a:ln>
            <a:effectLst/>
          </p:spPr>
          <p:txBody>
            <a:bodyPr/>
            <a:lstStyle/>
            <a:p>
              <a:endParaRPr lang="en-US"/>
            </a:p>
          </p:txBody>
        </p:sp>
        <p:sp>
          <p:nvSpPr>
            <p:cNvPr id="385042" name="Line 18"/>
            <p:cNvSpPr>
              <a:spLocks noChangeShapeType="1"/>
            </p:cNvSpPr>
            <p:nvPr/>
          </p:nvSpPr>
          <p:spPr bwMode="auto">
            <a:xfrm flipV="1">
              <a:off x="1488" y="3216"/>
              <a:ext cx="0" cy="336"/>
            </a:xfrm>
            <a:prstGeom prst="line">
              <a:avLst/>
            </a:prstGeom>
            <a:noFill/>
            <a:ln w="57150">
              <a:solidFill>
                <a:srgbClr val="FF0000"/>
              </a:solidFill>
              <a:round/>
              <a:headEnd/>
              <a:tailEnd/>
            </a:ln>
            <a:effectLst/>
          </p:spPr>
          <p:txBody>
            <a:bodyPr/>
            <a:lstStyle/>
            <a:p>
              <a:endParaRPr lang="en-US"/>
            </a:p>
          </p:txBody>
        </p:sp>
      </p:grpSp>
      <p:sp>
        <p:nvSpPr>
          <p:cNvPr id="385043" name="Line 19"/>
          <p:cNvSpPr>
            <a:spLocks noChangeShapeType="1"/>
          </p:cNvSpPr>
          <p:nvPr/>
        </p:nvSpPr>
        <p:spPr bwMode="auto">
          <a:xfrm flipV="1">
            <a:off x="914400" y="4419600"/>
            <a:ext cx="6908800" cy="1828800"/>
          </a:xfrm>
          <a:prstGeom prst="line">
            <a:avLst/>
          </a:prstGeom>
          <a:noFill/>
          <a:ln w="9525">
            <a:solidFill>
              <a:srgbClr val="00FF00"/>
            </a:solidFill>
            <a:round/>
            <a:headEnd/>
            <a:tailEnd/>
          </a:ln>
          <a:effectLst/>
        </p:spPr>
        <p:txBody>
          <a:bodyPr/>
          <a:lstStyle/>
          <a:p>
            <a:endParaRPr lang="en-US"/>
          </a:p>
        </p:txBody>
      </p:sp>
      <p:sp>
        <p:nvSpPr>
          <p:cNvPr id="385044" name="Rectangle 20"/>
          <p:cNvSpPr>
            <a:spLocks noChangeArrowheads="1"/>
          </p:cNvSpPr>
          <p:nvPr/>
        </p:nvSpPr>
        <p:spPr bwMode="auto">
          <a:xfrm>
            <a:off x="812800" y="228600"/>
            <a:ext cx="7112000" cy="1066800"/>
          </a:xfrm>
          <a:prstGeom prst="rect">
            <a:avLst/>
          </a:prstGeom>
          <a:solidFill>
            <a:srgbClr val="CCFFFF"/>
          </a:solidFill>
          <a:ln w="9525">
            <a:solidFill>
              <a:schemeClr val="tx1"/>
            </a:solidFill>
            <a:miter lim="800000"/>
            <a:headEnd/>
            <a:tailEnd/>
          </a:ln>
          <a:effectLst/>
        </p:spPr>
        <p:txBody>
          <a:bodyPr wrap="none" anchor="ctr"/>
          <a:lstStyle/>
          <a:p>
            <a:endParaRPr lang="en-US"/>
          </a:p>
        </p:txBody>
      </p:sp>
      <p:sp>
        <p:nvSpPr>
          <p:cNvPr id="385046" name="Line 22"/>
          <p:cNvSpPr>
            <a:spLocks noChangeShapeType="1"/>
          </p:cNvSpPr>
          <p:nvPr/>
        </p:nvSpPr>
        <p:spPr bwMode="auto">
          <a:xfrm flipV="1">
            <a:off x="812800" y="5410200"/>
            <a:ext cx="1117600" cy="838200"/>
          </a:xfrm>
          <a:prstGeom prst="line">
            <a:avLst/>
          </a:prstGeom>
          <a:noFill/>
          <a:ln w="57150">
            <a:solidFill>
              <a:srgbClr val="FFFF00"/>
            </a:solidFill>
            <a:round/>
            <a:headEnd/>
            <a:tailEnd/>
          </a:ln>
          <a:effectLst/>
        </p:spPr>
        <p:txBody>
          <a:bodyPr/>
          <a:lstStyle/>
          <a:p>
            <a:endParaRPr lang="en-US"/>
          </a:p>
        </p:txBody>
      </p:sp>
      <p:grpSp>
        <p:nvGrpSpPr>
          <p:cNvPr id="5" name="Group 64"/>
          <p:cNvGrpSpPr>
            <a:grpSpLocks/>
          </p:cNvGrpSpPr>
          <p:nvPr/>
        </p:nvGrpSpPr>
        <p:grpSpPr bwMode="auto">
          <a:xfrm>
            <a:off x="5537200" y="3124200"/>
            <a:ext cx="1117600" cy="1066800"/>
            <a:chOff x="4512" y="1488"/>
            <a:chExt cx="528" cy="672"/>
          </a:xfrm>
        </p:grpSpPr>
        <p:sp>
          <p:nvSpPr>
            <p:cNvPr id="385077" name="Line 53"/>
            <p:cNvSpPr>
              <a:spLocks noChangeShapeType="1"/>
            </p:cNvSpPr>
            <p:nvPr/>
          </p:nvSpPr>
          <p:spPr bwMode="auto">
            <a:xfrm flipV="1">
              <a:off x="4704" y="1488"/>
              <a:ext cx="336" cy="288"/>
            </a:xfrm>
            <a:prstGeom prst="line">
              <a:avLst/>
            </a:prstGeom>
            <a:noFill/>
            <a:ln w="57150">
              <a:solidFill>
                <a:schemeClr val="tx2"/>
              </a:solidFill>
              <a:round/>
              <a:headEnd/>
              <a:tailEnd/>
            </a:ln>
            <a:effectLst/>
          </p:spPr>
          <p:txBody>
            <a:bodyPr/>
            <a:lstStyle/>
            <a:p>
              <a:endParaRPr lang="en-US"/>
            </a:p>
          </p:txBody>
        </p:sp>
        <p:sp>
          <p:nvSpPr>
            <p:cNvPr id="385078" name="Line 54"/>
            <p:cNvSpPr>
              <a:spLocks noChangeShapeType="1"/>
            </p:cNvSpPr>
            <p:nvPr/>
          </p:nvSpPr>
          <p:spPr bwMode="auto">
            <a:xfrm flipV="1">
              <a:off x="5040" y="1488"/>
              <a:ext cx="0" cy="336"/>
            </a:xfrm>
            <a:prstGeom prst="line">
              <a:avLst/>
            </a:prstGeom>
            <a:noFill/>
            <a:ln w="57150">
              <a:solidFill>
                <a:srgbClr val="FF5050"/>
              </a:solidFill>
              <a:round/>
              <a:headEnd/>
              <a:tailEnd/>
            </a:ln>
            <a:effectLst/>
          </p:spPr>
          <p:txBody>
            <a:bodyPr/>
            <a:lstStyle/>
            <a:p>
              <a:endParaRPr lang="en-US"/>
            </a:p>
          </p:txBody>
        </p:sp>
        <p:sp>
          <p:nvSpPr>
            <p:cNvPr id="385079" name="Line 55"/>
            <p:cNvSpPr>
              <a:spLocks noChangeShapeType="1"/>
            </p:cNvSpPr>
            <p:nvPr/>
          </p:nvSpPr>
          <p:spPr bwMode="auto">
            <a:xfrm flipV="1">
              <a:off x="4512" y="1776"/>
              <a:ext cx="192" cy="384"/>
            </a:xfrm>
            <a:prstGeom prst="line">
              <a:avLst/>
            </a:prstGeom>
            <a:noFill/>
            <a:ln w="57150">
              <a:solidFill>
                <a:srgbClr val="00FFFF"/>
              </a:solidFill>
              <a:round/>
              <a:headEnd/>
              <a:tailEnd/>
            </a:ln>
            <a:effectLst/>
          </p:spPr>
          <p:txBody>
            <a:bodyPr/>
            <a:lstStyle/>
            <a:p>
              <a:endParaRPr lang="en-US"/>
            </a:p>
          </p:txBody>
        </p:sp>
      </p:grpSp>
      <p:grpSp>
        <p:nvGrpSpPr>
          <p:cNvPr id="6" name="Group 56"/>
          <p:cNvGrpSpPr>
            <a:grpSpLocks/>
          </p:cNvGrpSpPr>
          <p:nvPr/>
        </p:nvGrpSpPr>
        <p:grpSpPr bwMode="auto">
          <a:xfrm>
            <a:off x="1930400" y="4800600"/>
            <a:ext cx="1219200" cy="1143000"/>
            <a:chOff x="4128" y="2832"/>
            <a:chExt cx="576" cy="720"/>
          </a:xfrm>
        </p:grpSpPr>
        <p:sp>
          <p:nvSpPr>
            <p:cNvPr id="385081" name="Line 57"/>
            <p:cNvSpPr>
              <a:spLocks noChangeShapeType="1"/>
            </p:cNvSpPr>
            <p:nvPr/>
          </p:nvSpPr>
          <p:spPr bwMode="auto">
            <a:xfrm flipV="1">
              <a:off x="4320" y="2832"/>
              <a:ext cx="384" cy="336"/>
            </a:xfrm>
            <a:prstGeom prst="line">
              <a:avLst/>
            </a:prstGeom>
            <a:noFill/>
            <a:ln w="57150">
              <a:solidFill>
                <a:schemeClr val="tx2"/>
              </a:solidFill>
              <a:round/>
              <a:headEnd/>
              <a:tailEnd/>
            </a:ln>
            <a:effectLst/>
          </p:spPr>
          <p:txBody>
            <a:bodyPr/>
            <a:lstStyle/>
            <a:p>
              <a:endParaRPr lang="en-US"/>
            </a:p>
          </p:txBody>
        </p:sp>
        <p:sp>
          <p:nvSpPr>
            <p:cNvPr id="385082" name="Line 58"/>
            <p:cNvSpPr>
              <a:spLocks noChangeShapeType="1"/>
            </p:cNvSpPr>
            <p:nvPr/>
          </p:nvSpPr>
          <p:spPr bwMode="auto">
            <a:xfrm flipV="1">
              <a:off x="4704" y="2856"/>
              <a:ext cx="0" cy="336"/>
            </a:xfrm>
            <a:prstGeom prst="line">
              <a:avLst/>
            </a:prstGeom>
            <a:noFill/>
            <a:ln w="57150">
              <a:solidFill>
                <a:srgbClr val="FF5050"/>
              </a:solidFill>
              <a:round/>
              <a:headEnd/>
              <a:tailEnd/>
            </a:ln>
            <a:effectLst/>
          </p:spPr>
          <p:txBody>
            <a:bodyPr/>
            <a:lstStyle/>
            <a:p>
              <a:endParaRPr lang="en-US"/>
            </a:p>
          </p:txBody>
        </p:sp>
        <p:sp>
          <p:nvSpPr>
            <p:cNvPr id="385083" name="Line 59"/>
            <p:cNvSpPr>
              <a:spLocks noChangeShapeType="1"/>
            </p:cNvSpPr>
            <p:nvPr/>
          </p:nvSpPr>
          <p:spPr bwMode="auto">
            <a:xfrm flipV="1">
              <a:off x="4128" y="3168"/>
              <a:ext cx="192" cy="384"/>
            </a:xfrm>
            <a:prstGeom prst="line">
              <a:avLst/>
            </a:prstGeom>
            <a:noFill/>
            <a:ln w="57150">
              <a:solidFill>
                <a:srgbClr val="00FFFF"/>
              </a:solidFill>
              <a:round/>
              <a:headEnd/>
              <a:tailEnd/>
            </a:ln>
            <a:effectLst/>
          </p:spPr>
          <p:txBody>
            <a:bodyPr/>
            <a:lstStyle/>
            <a:p>
              <a:endParaRPr lang="en-US"/>
            </a:p>
          </p:txBody>
        </p:sp>
      </p:grpSp>
      <p:grpSp>
        <p:nvGrpSpPr>
          <p:cNvPr id="7" name="Group 60"/>
          <p:cNvGrpSpPr>
            <a:grpSpLocks/>
          </p:cNvGrpSpPr>
          <p:nvPr/>
        </p:nvGrpSpPr>
        <p:grpSpPr bwMode="auto">
          <a:xfrm>
            <a:off x="4267200" y="3657600"/>
            <a:ext cx="1219200" cy="1143000"/>
            <a:chOff x="4128" y="2832"/>
            <a:chExt cx="576" cy="720"/>
          </a:xfrm>
        </p:grpSpPr>
        <p:sp>
          <p:nvSpPr>
            <p:cNvPr id="385085" name="Line 61"/>
            <p:cNvSpPr>
              <a:spLocks noChangeShapeType="1"/>
            </p:cNvSpPr>
            <p:nvPr/>
          </p:nvSpPr>
          <p:spPr bwMode="auto">
            <a:xfrm flipV="1">
              <a:off x="4320" y="2832"/>
              <a:ext cx="384" cy="336"/>
            </a:xfrm>
            <a:prstGeom prst="line">
              <a:avLst/>
            </a:prstGeom>
            <a:noFill/>
            <a:ln w="57150">
              <a:solidFill>
                <a:schemeClr val="tx2"/>
              </a:solidFill>
              <a:round/>
              <a:headEnd/>
              <a:tailEnd/>
            </a:ln>
            <a:effectLst/>
          </p:spPr>
          <p:txBody>
            <a:bodyPr/>
            <a:lstStyle/>
            <a:p>
              <a:endParaRPr lang="en-US"/>
            </a:p>
          </p:txBody>
        </p:sp>
        <p:sp>
          <p:nvSpPr>
            <p:cNvPr id="385086" name="Line 62"/>
            <p:cNvSpPr>
              <a:spLocks noChangeShapeType="1"/>
            </p:cNvSpPr>
            <p:nvPr/>
          </p:nvSpPr>
          <p:spPr bwMode="auto">
            <a:xfrm flipV="1">
              <a:off x="4704" y="2856"/>
              <a:ext cx="0" cy="336"/>
            </a:xfrm>
            <a:prstGeom prst="line">
              <a:avLst/>
            </a:prstGeom>
            <a:noFill/>
            <a:ln w="57150">
              <a:solidFill>
                <a:srgbClr val="FF5050"/>
              </a:solidFill>
              <a:round/>
              <a:headEnd/>
              <a:tailEnd/>
            </a:ln>
            <a:effectLst/>
          </p:spPr>
          <p:txBody>
            <a:bodyPr/>
            <a:lstStyle/>
            <a:p>
              <a:endParaRPr lang="en-US"/>
            </a:p>
          </p:txBody>
        </p:sp>
        <p:sp>
          <p:nvSpPr>
            <p:cNvPr id="385087" name="Line 63"/>
            <p:cNvSpPr>
              <a:spLocks noChangeShapeType="1"/>
            </p:cNvSpPr>
            <p:nvPr/>
          </p:nvSpPr>
          <p:spPr bwMode="auto">
            <a:xfrm flipV="1">
              <a:off x="4128" y="3168"/>
              <a:ext cx="192" cy="384"/>
            </a:xfrm>
            <a:prstGeom prst="line">
              <a:avLst/>
            </a:prstGeom>
            <a:noFill/>
            <a:ln w="57150">
              <a:solidFill>
                <a:srgbClr val="00FFFF"/>
              </a:solidFill>
              <a:round/>
              <a:headEnd/>
              <a:tailEnd/>
            </a:ln>
            <a:effectLst/>
          </p:spPr>
          <p:txBody>
            <a:bodyPr/>
            <a:lstStyle/>
            <a:p>
              <a:endParaRPr lang="en-US"/>
            </a:p>
          </p:txBody>
        </p:sp>
      </p:grpSp>
      <p:grpSp>
        <p:nvGrpSpPr>
          <p:cNvPr id="8" name="Group 65"/>
          <p:cNvGrpSpPr>
            <a:grpSpLocks/>
          </p:cNvGrpSpPr>
          <p:nvPr/>
        </p:nvGrpSpPr>
        <p:grpSpPr bwMode="auto">
          <a:xfrm>
            <a:off x="3149600" y="4267200"/>
            <a:ext cx="1117600" cy="1066800"/>
            <a:chOff x="4512" y="1488"/>
            <a:chExt cx="528" cy="672"/>
          </a:xfrm>
        </p:grpSpPr>
        <p:sp>
          <p:nvSpPr>
            <p:cNvPr id="385090" name="Line 66"/>
            <p:cNvSpPr>
              <a:spLocks noChangeShapeType="1"/>
            </p:cNvSpPr>
            <p:nvPr/>
          </p:nvSpPr>
          <p:spPr bwMode="auto">
            <a:xfrm flipV="1">
              <a:off x="4704" y="1488"/>
              <a:ext cx="336" cy="288"/>
            </a:xfrm>
            <a:prstGeom prst="line">
              <a:avLst/>
            </a:prstGeom>
            <a:noFill/>
            <a:ln w="57150">
              <a:solidFill>
                <a:schemeClr val="tx2"/>
              </a:solidFill>
              <a:round/>
              <a:headEnd/>
              <a:tailEnd/>
            </a:ln>
            <a:effectLst/>
          </p:spPr>
          <p:txBody>
            <a:bodyPr/>
            <a:lstStyle/>
            <a:p>
              <a:endParaRPr lang="en-US"/>
            </a:p>
          </p:txBody>
        </p:sp>
        <p:sp>
          <p:nvSpPr>
            <p:cNvPr id="385091" name="Line 67"/>
            <p:cNvSpPr>
              <a:spLocks noChangeShapeType="1"/>
            </p:cNvSpPr>
            <p:nvPr/>
          </p:nvSpPr>
          <p:spPr bwMode="auto">
            <a:xfrm flipV="1">
              <a:off x="5040" y="1488"/>
              <a:ext cx="0" cy="336"/>
            </a:xfrm>
            <a:prstGeom prst="line">
              <a:avLst/>
            </a:prstGeom>
            <a:noFill/>
            <a:ln w="57150">
              <a:solidFill>
                <a:srgbClr val="FF5050"/>
              </a:solidFill>
              <a:round/>
              <a:headEnd/>
              <a:tailEnd/>
            </a:ln>
            <a:effectLst/>
          </p:spPr>
          <p:txBody>
            <a:bodyPr/>
            <a:lstStyle/>
            <a:p>
              <a:endParaRPr lang="en-US"/>
            </a:p>
          </p:txBody>
        </p:sp>
        <p:sp>
          <p:nvSpPr>
            <p:cNvPr id="385092" name="Line 68"/>
            <p:cNvSpPr>
              <a:spLocks noChangeShapeType="1"/>
            </p:cNvSpPr>
            <p:nvPr/>
          </p:nvSpPr>
          <p:spPr bwMode="auto">
            <a:xfrm flipV="1">
              <a:off x="4512" y="1776"/>
              <a:ext cx="192" cy="384"/>
            </a:xfrm>
            <a:prstGeom prst="line">
              <a:avLst/>
            </a:prstGeom>
            <a:noFill/>
            <a:ln w="57150">
              <a:solidFill>
                <a:srgbClr val="00FFFF"/>
              </a:solidFill>
              <a:round/>
              <a:headEnd/>
              <a:tailEnd/>
            </a:ln>
            <a:effectLst/>
          </p:spPr>
          <p:txBody>
            <a:bodyPr/>
            <a:lstStyle/>
            <a:p>
              <a:endParaRPr lang="en-US"/>
            </a:p>
          </p:txBody>
        </p:sp>
      </p:grpSp>
      <p:grpSp>
        <p:nvGrpSpPr>
          <p:cNvPr id="9" name="Group 69"/>
          <p:cNvGrpSpPr>
            <a:grpSpLocks/>
          </p:cNvGrpSpPr>
          <p:nvPr/>
        </p:nvGrpSpPr>
        <p:grpSpPr bwMode="auto">
          <a:xfrm>
            <a:off x="6705600" y="2514600"/>
            <a:ext cx="1219200" cy="1143000"/>
            <a:chOff x="4128" y="2832"/>
            <a:chExt cx="576" cy="720"/>
          </a:xfrm>
        </p:grpSpPr>
        <p:sp>
          <p:nvSpPr>
            <p:cNvPr id="385094" name="Line 70"/>
            <p:cNvSpPr>
              <a:spLocks noChangeShapeType="1"/>
            </p:cNvSpPr>
            <p:nvPr/>
          </p:nvSpPr>
          <p:spPr bwMode="auto">
            <a:xfrm flipV="1">
              <a:off x="4320" y="2832"/>
              <a:ext cx="384" cy="336"/>
            </a:xfrm>
            <a:prstGeom prst="line">
              <a:avLst/>
            </a:prstGeom>
            <a:noFill/>
            <a:ln w="57150">
              <a:solidFill>
                <a:schemeClr val="tx2"/>
              </a:solidFill>
              <a:round/>
              <a:headEnd/>
              <a:tailEnd/>
            </a:ln>
            <a:effectLst/>
          </p:spPr>
          <p:txBody>
            <a:bodyPr/>
            <a:lstStyle/>
            <a:p>
              <a:endParaRPr lang="en-US"/>
            </a:p>
          </p:txBody>
        </p:sp>
        <p:sp>
          <p:nvSpPr>
            <p:cNvPr id="385095" name="Line 71"/>
            <p:cNvSpPr>
              <a:spLocks noChangeShapeType="1"/>
            </p:cNvSpPr>
            <p:nvPr/>
          </p:nvSpPr>
          <p:spPr bwMode="auto">
            <a:xfrm flipV="1">
              <a:off x="4704" y="2856"/>
              <a:ext cx="0" cy="336"/>
            </a:xfrm>
            <a:prstGeom prst="line">
              <a:avLst/>
            </a:prstGeom>
            <a:noFill/>
            <a:ln w="57150">
              <a:solidFill>
                <a:srgbClr val="FF5050"/>
              </a:solidFill>
              <a:round/>
              <a:headEnd/>
              <a:tailEnd/>
            </a:ln>
            <a:effectLst/>
          </p:spPr>
          <p:txBody>
            <a:bodyPr/>
            <a:lstStyle/>
            <a:p>
              <a:endParaRPr lang="en-US"/>
            </a:p>
          </p:txBody>
        </p:sp>
        <p:sp>
          <p:nvSpPr>
            <p:cNvPr id="385096" name="Line 72"/>
            <p:cNvSpPr>
              <a:spLocks noChangeShapeType="1"/>
            </p:cNvSpPr>
            <p:nvPr/>
          </p:nvSpPr>
          <p:spPr bwMode="auto">
            <a:xfrm flipV="1">
              <a:off x="4128" y="3168"/>
              <a:ext cx="192" cy="384"/>
            </a:xfrm>
            <a:prstGeom prst="line">
              <a:avLst/>
            </a:prstGeom>
            <a:noFill/>
            <a:ln w="57150">
              <a:solidFill>
                <a:srgbClr val="00FFFF"/>
              </a:solidFill>
              <a:round/>
              <a:headEnd/>
              <a:tailEnd/>
            </a:ln>
            <a:effectLst/>
          </p:spPr>
          <p:txBody>
            <a:bodyPr/>
            <a:lstStyle/>
            <a:p>
              <a:endParaRPr lang="en-US"/>
            </a:p>
          </p:txBody>
        </p:sp>
      </p:grpSp>
      <p:sp>
        <p:nvSpPr>
          <p:cNvPr id="385097" name="Line 73"/>
          <p:cNvSpPr>
            <a:spLocks noChangeShapeType="1"/>
          </p:cNvSpPr>
          <p:nvPr/>
        </p:nvSpPr>
        <p:spPr bwMode="auto">
          <a:xfrm flipV="1">
            <a:off x="1930400" y="1066800"/>
            <a:ext cx="0" cy="5181600"/>
          </a:xfrm>
          <a:prstGeom prst="line">
            <a:avLst/>
          </a:prstGeom>
          <a:noFill/>
          <a:ln w="9525">
            <a:solidFill>
              <a:schemeClr val="tx1"/>
            </a:solidFill>
            <a:round/>
            <a:headEnd/>
            <a:tailEnd/>
          </a:ln>
          <a:effectLst/>
        </p:spPr>
        <p:txBody>
          <a:bodyPr/>
          <a:lstStyle/>
          <a:p>
            <a:endParaRPr lang="en-US"/>
          </a:p>
        </p:txBody>
      </p:sp>
      <p:sp>
        <p:nvSpPr>
          <p:cNvPr id="385098" name="Line 74"/>
          <p:cNvSpPr>
            <a:spLocks noChangeShapeType="1"/>
          </p:cNvSpPr>
          <p:nvPr/>
        </p:nvSpPr>
        <p:spPr bwMode="auto">
          <a:xfrm flipV="1">
            <a:off x="2336800" y="990600"/>
            <a:ext cx="0" cy="5257800"/>
          </a:xfrm>
          <a:prstGeom prst="line">
            <a:avLst/>
          </a:prstGeom>
          <a:noFill/>
          <a:ln w="9525">
            <a:solidFill>
              <a:schemeClr val="tx1"/>
            </a:solidFill>
            <a:round/>
            <a:headEnd/>
            <a:tailEnd/>
          </a:ln>
          <a:effectLst/>
        </p:spPr>
        <p:txBody>
          <a:bodyPr/>
          <a:lstStyle/>
          <a:p>
            <a:endParaRPr lang="en-US"/>
          </a:p>
        </p:txBody>
      </p:sp>
      <p:grpSp>
        <p:nvGrpSpPr>
          <p:cNvPr id="10" name="Group 76"/>
          <p:cNvGrpSpPr>
            <a:grpSpLocks/>
          </p:cNvGrpSpPr>
          <p:nvPr/>
        </p:nvGrpSpPr>
        <p:grpSpPr bwMode="auto">
          <a:xfrm>
            <a:off x="812800" y="1143000"/>
            <a:ext cx="1524000" cy="152400"/>
            <a:chOff x="384" y="720"/>
            <a:chExt cx="720" cy="96"/>
          </a:xfrm>
        </p:grpSpPr>
        <p:sp>
          <p:nvSpPr>
            <p:cNvPr id="385045" name="Line 21"/>
            <p:cNvSpPr>
              <a:spLocks noChangeShapeType="1"/>
            </p:cNvSpPr>
            <p:nvPr/>
          </p:nvSpPr>
          <p:spPr bwMode="auto">
            <a:xfrm flipV="1">
              <a:off x="384" y="720"/>
              <a:ext cx="480" cy="96"/>
            </a:xfrm>
            <a:prstGeom prst="line">
              <a:avLst/>
            </a:prstGeom>
            <a:noFill/>
            <a:ln w="28575">
              <a:solidFill>
                <a:srgbClr val="003366"/>
              </a:solidFill>
              <a:round/>
              <a:headEnd/>
              <a:tailEnd/>
            </a:ln>
            <a:effectLst/>
          </p:spPr>
          <p:txBody>
            <a:bodyPr/>
            <a:lstStyle/>
            <a:p>
              <a:endParaRPr lang="en-US"/>
            </a:p>
          </p:txBody>
        </p:sp>
        <p:sp>
          <p:nvSpPr>
            <p:cNvPr id="385099" name="Line 75"/>
            <p:cNvSpPr>
              <a:spLocks noChangeShapeType="1"/>
            </p:cNvSpPr>
            <p:nvPr/>
          </p:nvSpPr>
          <p:spPr bwMode="auto">
            <a:xfrm flipV="1">
              <a:off x="864" y="720"/>
              <a:ext cx="240" cy="0"/>
            </a:xfrm>
            <a:prstGeom prst="line">
              <a:avLst/>
            </a:prstGeom>
            <a:noFill/>
            <a:ln w="28575">
              <a:solidFill>
                <a:srgbClr val="003366"/>
              </a:solidFill>
              <a:round/>
              <a:headEnd/>
              <a:tailEnd/>
            </a:ln>
            <a:effectLst/>
          </p:spPr>
          <p:txBody>
            <a:bodyPr/>
            <a:lstStyle/>
            <a:p>
              <a:endParaRPr lang="en-US"/>
            </a:p>
          </p:txBody>
        </p:sp>
      </p:grpSp>
      <p:grpSp>
        <p:nvGrpSpPr>
          <p:cNvPr id="11" name="Group 90"/>
          <p:cNvGrpSpPr>
            <a:grpSpLocks/>
          </p:cNvGrpSpPr>
          <p:nvPr/>
        </p:nvGrpSpPr>
        <p:grpSpPr bwMode="auto">
          <a:xfrm>
            <a:off x="2336800" y="533400"/>
            <a:ext cx="5994400" cy="609600"/>
            <a:chOff x="1104" y="336"/>
            <a:chExt cx="2832" cy="384"/>
          </a:xfrm>
        </p:grpSpPr>
        <p:grpSp>
          <p:nvGrpSpPr>
            <p:cNvPr id="12" name="Group 77"/>
            <p:cNvGrpSpPr>
              <a:grpSpLocks/>
            </p:cNvGrpSpPr>
            <p:nvPr/>
          </p:nvGrpSpPr>
          <p:grpSpPr bwMode="auto">
            <a:xfrm>
              <a:off x="1104" y="624"/>
              <a:ext cx="720" cy="96"/>
              <a:chOff x="384" y="720"/>
              <a:chExt cx="720" cy="96"/>
            </a:xfrm>
          </p:grpSpPr>
          <p:sp>
            <p:nvSpPr>
              <p:cNvPr id="385102" name="Line 78"/>
              <p:cNvSpPr>
                <a:spLocks noChangeShapeType="1"/>
              </p:cNvSpPr>
              <p:nvPr/>
            </p:nvSpPr>
            <p:spPr bwMode="auto">
              <a:xfrm flipV="1">
                <a:off x="384" y="720"/>
                <a:ext cx="480" cy="96"/>
              </a:xfrm>
              <a:prstGeom prst="line">
                <a:avLst/>
              </a:prstGeom>
              <a:noFill/>
              <a:ln w="28575">
                <a:solidFill>
                  <a:srgbClr val="003366"/>
                </a:solidFill>
                <a:round/>
                <a:headEnd/>
                <a:tailEnd/>
              </a:ln>
              <a:effectLst/>
            </p:spPr>
            <p:txBody>
              <a:bodyPr/>
              <a:lstStyle/>
              <a:p>
                <a:endParaRPr lang="en-US"/>
              </a:p>
            </p:txBody>
          </p:sp>
          <p:sp>
            <p:nvSpPr>
              <p:cNvPr id="385103" name="Line 79"/>
              <p:cNvSpPr>
                <a:spLocks noChangeShapeType="1"/>
              </p:cNvSpPr>
              <p:nvPr/>
            </p:nvSpPr>
            <p:spPr bwMode="auto">
              <a:xfrm flipV="1">
                <a:off x="864" y="720"/>
                <a:ext cx="240" cy="0"/>
              </a:xfrm>
              <a:prstGeom prst="line">
                <a:avLst/>
              </a:prstGeom>
              <a:noFill/>
              <a:ln w="28575">
                <a:solidFill>
                  <a:srgbClr val="003366"/>
                </a:solidFill>
                <a:round/>
                <a:headEnd/>
                <a:tailEnd/>
              </a:ln>
              <a:effectLst/>
            </p:spPr>
            <p:txBody>
              <a:bodyPr/>
              <a:lstStyle/>
              <a:p>
                <a:endParaRPr lang="en-US"/>
              </a:p>
            </p:txBody>
          </p:sp>
        </p:grpSp>
        <p:grpSp>
          <p:nvGrpSpPr>
            <p:cNvPr id="13" name="Group 80"/>
            <p:cNvGrpSpPr>
              <a:grpSpLocks/>
            </p:cNvGrpSpPr>
            <p:nvPr/>
          </p:nvGrpSpPr>
          <p:grpSpPr bwMode="auto">
            <a:xfrm>
              <a:off x="1824" y="528"/>
              <a:ext cx="720" cy="96"/>
              <a:chOff x="384" y="720"/>
              <a:chExt cx="720" cy="96"/>
            </a:xfrm>
          </p:grpSpPr>
          <p:sp>
            <p:nvSpPr>
              <p:cNvPr id="385105" name="Line 81"/>
              <p:cNvSpPr>
                <a:spLocks noChangeShapeType="1"/>
              </p:cNvSpPr>
              <p:nvPr/>
            </p:nvSpPr>
            <p:spPr bwMode="auto">
              <a:xfrm flipV="1">
                <a:off x="384" y="720"/>
                <a:ext cx="480" cy="96"/>
              </a:xfrm>
              <a:prstGeom prst="line">
                <a:avLst/>
              </a:prstGeom>
              <a:noFill/>
              <a:ln w="28575">
                <a:solidFill>
                  <a:srgbClr val="003366"/>
                </a:solidFill>
                <a:round/>
                <a:headEnd/>
                <a:tailEnd/>
              </a:ln>
              <a:effectLst/>
            </p:spPr>
            <p:txBody>
              <a:bodyPr/>
              <a:lstStyle/>
              <a:p>
                <a:endParaRPr lang="en-US"/>
              </a:p>
            </p:txBody>
          </p:sp>
          <p:sp>
            <p:nvSpPr>
              <p:cNvPr id="385106" name="Line 82"/>
              <p:cNvSpPr>
                <a:spLocks noChangeShapeType="1"/>
              </p:cNvSpPr>
              <p:nvPr/>
            </p:nvSpPr>
            <p:spPr bwMode="auto">
              <a:xfrm flipV="1">
                <a:off x="864" y="720"/>
                <a:ext cx="240" cy="0"/>
              </a:xfrm>
              <a:prstGeom prst="line">
                <a:avLst/>
              </a:prstGeom>
              <a:noFill/>
              <a:ln w="28575">
                <a:solidFill>
                  <a:srgbClr val="003366"/>
                </a:solidFill>
                <a:round/>
                <a:headEnd/>
                <a:tailEnd/>
              </a:ln>
              <a:effectLst/>
            </p:spPr>
            <p:txBody>
              <a:bodyPr/>
              <a:lstStyle/>
              <a:p>
                <a:endParaRPr lang="en-US"/>
              </a:p>
            </p:txBody>
          </p:sp>
        </p:grpSp>
        <p:grpSp>
          <p:nvGrpSpPr>
            <p:cNvPr id="14" name="Group 83"/>
            <p:cNvGrpSpPr>
              <a:grpSpLocks/>
            </p:cNvGrpSpPr>
            <p:nvPr/>
          </p:nvGrpSpPr>
          <p:grpSpPr bwMode="auto">
            <a:xfrm>
              <a:off x="2520" y="432"/>
              <a:ext cx="720" cy="96"/>
              <a:chOff x="384" y="720"/>
              <a:chExt cx="720" cy="96"/>
            </a:xfrm>
          </p:grpSpPr>
          <p:sp>
            <p:nvSpPr>
              <p:cNvPr id="385108" name="Line 84"/>
              <p:cNvSpPr>
                <a:spLocks noChangeShapeType="1"/>
              </p:cNvSpPr>
              <p:nvPr/>
            </p:nvSpPr>
            <p:spPr bwMode="auto">
              <a:xfrm flipV="1">
                <a:off x="384" y="720"/>
                <a:ext cx="480" cy="96"/>
              </a:xfrm>
              <a:prstGeom prst="line">
                <a:avLst/>
              </a:prstGeom>
              <a:noFill/>
              <a:ln w="28575">
                <a:solidFill>
                  <a:srgbClr val="003366"/>
                </a:solidFill>
                <a:round/>
                <a:headEnd/>
                <a:tailEnd/>
              </a:ln>
              <a:effectLst/>
            </p:spPr>
            <p:txBody>
              <a:bodyPr/>
              <a:lstStyle/>
              <a:p>
                <a:endParaRPr lang="en-US"/>
              </a:p>
            </p:txBody>
          </p:sp>
          <p:sp>
            <p:nvSpPr>
              <p:cNvPr id="385109" name="Line 85"/>
              <p:cNvSpPr>
                <a:spLocks noChangeShapeType="1"/>
              </p:cNvSpPr>
              <p:nvPr/>
            </p:nvSpPr>
            <p:spPr bwMode="auto">
              <a:xfrm flipV="1">
                <a:off x="864" y="720"/>
                <a:ext cx="240" cy="0"/>
              </a:xfrm>
              <a:prstGeom prst="line">
                <a:avLst/>
              </a:prstGeom>
              <a:noFill/>
              <a:ln w="28575">
                <a:solidFill>
                  <a:srgbClr val="003366"/>
                </a:solidFill>
                <a:round/>
                <a:headEnd/>
                <a:tailEnd/>
              </a:ln>
              <a:effectLst/>
            </p:spPr>
            <p:txBody>
              <a:bodyPr/>
              <a:lstStyle/>
              <a:p>
                <a:endParaRPr lang="en-US"/>
              </a:p>
            </p:txBody>
          </p:sp>
        </p:grpSp>
        <p:grpSp>
          <p:nvGrpSpPr>
            <p:cNvPr id="15" name="Group 86"/>
            <p:cNvGrpSpPr>
              <a:grpSpLocks/>
            </p:cNvGrpSpPr>
            <p:nvPr/>
          </p:nvGrpSpPr>
          <p:grpSpPr bwMode="auto">
            <a:xfrm>
              <a:off x="3216" y="336"/>
              <a:ext cx="720" cy="96"/>
              <a:chOff x="384" y="720"/>
              <a:chExt cx="720" cy="96"/>
            </a:xfrm>
          </p:grpSpPr>
          <p:sp>
            <p:nvSpPr>
              <p:cNvPr id="385111" name="Line 87"/>
              <p:cNvSpPr>
                <a:spLocks noChangeShapeType="1"/>
              </p:cNvSpPr>
              <p:nvPr/>
            </p:nvSpPr>
            <p:spPr bwMode="auto">
              <a:xfrm flipV="1">
                <a:off x="384" y="720"/>
                <a:ext cx="480" cy="96"/>
              </a:xfrm>
              <a:prstGeom prst="line">
                <a:avLst/>
              </a:prstGeom>
              <a:noFill/>
              <a:ln w="28575">
                <a:solidFill>
                  <a:srgbClr val="003366"/>
                </a:solidFill>
                <a:round/>
                <a:headEnd/>
                <a:tailEnd/>
              </a:ln>
              <a:effectLst/>
            </p:spPr>
            <p:txBody>
              <a:bodyPr/>
              <a:lstStyle/>
              <a:p>
                <a:endParaRPr lang="en-US"/>
              </a:p>
            </p:txBody>
          </p:sp>
          <p:sp>
            <p:nvSpPr>
              <p:cNvPr id="385112" name="Line 88"/>
              <p:cNvSpPr>
                <a:spLocks noChangeShapeType="1"/>
              </p:cNvSpPr>
              <p:nvPr/>
            </p:nvSpPr>
            <p:spPr bwMode="auto">
              <a:xfrm flipV="1">
                <a:off x="864" y="720"/>
                <a:ext cx="240" cy="0"/>
              </a:xfrm>
              <a:prstGeom prst="line">
                <a:avLst/>
              </a:prstGeom>
              <a:noFill/>
              <a:ln w="28575">
                <a:solidFill>
                  <a:srgbClr val="003366"/>
                </a:solidFill>
                <a:round/>
                <a:headEnd/>
                <a:tailEnd/>
              </a:ln>
              <a:effectLst/>
            </p:spPr>
            <p:txBody>
              <a:bodyPr/>
              <a:lstStyle/>
              <a:p>
                <a:endParaRPr lang="en-US"/>
              </a:p>
            </p:txBody>
          </p:sp>
        </p:grpSp>
      </p:grpSp>
      <p:sp>
        <p:nvSpPr>
          <p:cNvPr id="385113" name="Text Box 89"/>
          <p:cNvSpPr txBox="1">
            <a:spLocks noChangeArrowheads="1"/>
          </p:cNvSpPr>
          <p:nvPr/>
        </p:nvSpPr>
        <p:spPr bwMode="auto">
          <a:xfrm>
            <a:off x="8331200" y="2209800"/>
            <a:ext cx="3352800" cy="646331"/>
          </a:xfrm>
          <a:prstGeom prst="rect">
            <a:avLst/>
          </a:prstGeom>
          <a:solidFill>
            <a:schemeClr val="accent2">
              <a:lumMod val="60000"/>
              <a:lumOff val="40000"/>
            </a:schemeClr>
          </a:solidFill>
          <a:ln w="9525">
            <a:noFill/>
            <a:miter lim="800000"/>
            <a:headEnd/>
            <a:tailEnd/>
          </a:ln>
          <a:effectLst/>
        </p:spPr>
        <p:txBody>
          <a:bodyPr>
            <a:spAutoFit/>
          </a:bodyPr>
          <a:lstStyle/>
          <a:p>
            <a:pPr>
              <a:spcBef>
                <a:spcPct val="50000"/>
              </a:spcBef>
            </a:pPr>
            <a:r>
              <a:rPr lang="en-US" dirty="0"/>
              <a:t>Message logging + Object-based virtualization</a:t>
            </a:r>
          </a:p>
        </p:txBody>
      </p:sp>
      <p:cxnSp>
        <p:nvCxnSpPr>
          <p:cNvPr id="63" name="Straight Connector 62"/>
          <p:cNvCxnSpPr/>
          <p:nvPr/>
        </p:nvCxnSpPr>
        <p:spPr>
          <a:xfrm>
            <a:off x="1930400" y="5410200"/>
            <a:ext cx="4064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026400" y="228600"/>
            <a:ext cx="3556000" cy="646331"/>
          </a:xfrm>
          <a:prstGeom prst="rect">
            <a:avLst/>
          </a:prstGeom>
          <a:solidFill>
            <a:srgbClr val="CCFFFF"/>
          </a:solidFill>
        </p:spPr>
        <p:txBody>
          <a:bodyPr wrap="square" rtlCol="0">
            <a:spAutoFit/>
          </a:bodyPr>
          <a:lstStyle/>
          <a:p>
            <a:pPr>
              <a:spcBef>
                <a:spcPct val="50000"/>
              </a:spcBef>
            </a:pPr>
            <a:r>
              <a:rPr lang="en-US" dirty="0"/>
              <a:t>Power consumption is lower during recovery</a:t>
            </a:r>
          </a:p>
        </p:txBody>
      </p:sp>
      <p:sp>
        <p:nvSpPr>
          <p:cNvPr id="19" name="TextBox 18"/>
          <p:cNvSpPr txBox="1"/>
          <p:nvPr/>
        </p:nvSpPr>
        <p:spPr>
          <a:xfrm>
            <a:off x="8432800" y="4800601"/>
            <a:ext cx="3149600" cy="646331"/>
          </a:xfrm>
          <a:prstGeom prst="rect">
            <a:avLst/>
          </a:prstGeom>
          <a:solidFill>
            <a:schemeClr val="accent1">
              <a:lumMod val="40000"/>
              <a:lumOff val="60000"/>
            </a:schemeClr>
          </a:solidFill>
        </p:spPr>
        <p:txBody>
          <a:bodyPr wrap="square" rtlCol="0">
            <a:spAutoFit/>
          </a:bodyPr>
          <a:lstStyle/>
          <a:p>
            <a:r>
              <a:rPr lang="en-US" dirty="0"/>
              <a:t>Progress is faster with failures</a:t>
            </a:r>
          </a:p>
        </p:txBody>
      </p:sp>
      <p:sp>
        <p:nvSpPr>
          <p:cNvPr id="16" name="Date Placeholder 15"/>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17" name="Footer Placeholder 16"/>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372551167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385046"/>
                                        </p:tgtEl>
                                        <p:attrNameLst>
                                          <p:attrName>style.visibility</p:attrName>
                                        </p:attrNameLst>
                                      </p:cBhvr>
                                      <p:to>
                                        <p:strVal val="visible"/>
                                      </p:to>
                                    </p:set>
                                    <p:animEffect transition="in" filter="strips(upRight)">
                                      <p:cBhvr>
                                        <p:cTn id="7" dur="500"/>
                                        <p:tgtEl>
                                          <p:spTgt spid="38504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upRight)">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upRigh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strips(downLeft)">
                                      <p:cBhvr>
                                        <p:cTn id="22" dur="500"/>
                                        <p:tgtEl>
                                          <p:spTgt spid="19"/>
                                        </p:tgtEl>
                                      </p:cBhvr>
                                    </p:animEffect>
                                  </p:childTnLst>
                                </p:cTn>
                              </p:par>
                            </p:childTnLst>
                          </p:cTn>
                        </p:par>
                        <p:par>
                          <p:cTn id="23" fill="hold">
                            <p:stCondLst>
                              <p:cond delay="500"/>
                            </p:stCondLst>
                            <p:childTnLst>
                              <p:par>
                                <p:cTn id="24" presetID="18" presetClass="entr" presetSubtype="3"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strips(upRight)">
                                      <p:cBhvr>
                                        <p:cTn id="26" dur="500"/>
                                        <p:tgtEl>
                                          <p:spTgt spid="7"/>
                                        </p:tgtEl>
                                      </p:cBhvr>
                                    </p:animEffect>
                                  </p:childTnLst>
                                </p:cTn>
                              </p:par>
                            </p:childTnLst>
                          </p:cTn>
                        </p:par>
                        <p:par>
                          <p:cTn id="27" fill="hold">
                            <p:stCondLst>
                              <p:cond delay="1000"/>
                            </p:stCondLst>
                            <p:childTnLst>
                              <p:par>
                                <p:cTn id="28" presetID="18" presetClass="entr" presetSubtype="3"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strips(upRight)">
                                      <p:cBhvr>
                                        <p:cTn id="30" dur="500"/>
                                        <p:tgtEl>
                                          <p:spTgt spid="5"/>
                                        </p:tgtEl>
                                      </p:cBhvr>
                                    </p:animEffect>
                                  </p:childTnLst>
                                </p:cTn>
                              </p:par>
                            </p:childTnLst>
                          </p:cTn>
                        </p:par>
                        <p:par>
                          <p:cTn id="31" fill="hold">
                            <p:stCondLst>
                              <p:cond delay="1500"/>
                            </p:stCondLst>
                            <p:childTnLst>
                              <p:par>
                                <p:cTn id="32" presetID="18" presetClass="entr" presetSubtype="3"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strips(upRigh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3" fill="hold" grpId="0" nodeType="clickEffect">
                                  <p:stCondLst>
                                    <p:cond delay="0"/>
                                  </p:stCondLst>
                                  <p:childTnLst>
                                    <p:set>
                                      <p:cBhvr>
                                        <p:cTn id="38" dur="1" fill="hold">
                                          <p:stCondLst>
                                            <p:cond delay="0"/>
                                          </p:stCondLst>
                                        </p:cTn>
                                        <p:tgtEl>
                                          <p:spTgt spid="385097"/>
                                        </p:tgtEl>
                                        <p:attrNameLst>
                                          <p:attrName>style.visibility</p:attrName>
                                        </p:attrNameLst>
                                      </p:cBhvr>
                                      <p:to>
                                        <p:strVal val="visible"/>
                                      </p:to>
                                    </p:set>
                                    <p:animEffect transition="in" filter="strips(upRight)">
                                      <p:cBhvr>
                                        <p:cTn id="39" dur="500"/>
                                        <p:tgtEl>
                                          <p:spTgt spid="385097"/>
                                        </p:tgtEl>
                                      </p:cBhvr>
                                    </p:animEffect>
                                  </p:childTnLst>
                                </p:cTn>
                              </p:par>
                            </p:childTnLst>
                          </p:cTn>
                        </p:par>
                        <p:par>
                          <p:cTn id="40" fill="hold">
                            <p:stCondLst>
                              <p:cond delay="500"/>
                            </p:stCondLst>
                            <p:childTnLst>
                              <p:par>
                                <p:cTn id="41" presetID="18" presetClass="entr" presetSubtype="3"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strips(upRight)">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strips(downLeft)">
                                      <p:cBhvr>
                                        <p:cTn id="48" dur="500"/>
                                        <p:tgtEl>
                                          <p:spTgt spid="18"/>
                                        </p:tgtEl>
                                      </p:cBhvr>
                                    </p:animEffect>
                                  </p:childTnLst>
                                </p:cTn>
                              </p:par>
                              <p:par>
                                <p:cTn id="49" presetID="18" presetClass="entr" presetSubtype="6" fill="hold" nodeType="with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strips(downRight)">
                                      <p:cBhvr>
                                        <p:cTn id="51" dur="500"/>
                                        <p:tgtEl>
                                          <p:spTgt spid="63"/>
                                        </p:tgtEl>
                                      </p:cBhvr>
                                    </p:animEffect>
                                  </p:childTnLst>
                                </p:cTn>
                              </p:par>
                              <p:par>
                                <p:cTn id="52" presetID="18" presetClass="entr" presetSubtype="3" fill="hold" grpId="0" nodeType="withEffect">
                                  <p:stCondLst>
                                    <p:cond delay="0"/>
                                  </p:stCondLst>
                                  <p:childTnLst>
                                    <p:set>
                                      <p:cBhvr>
                                        <p:cTn id="53" dur="1" fill="hold">
                                          <p:stCondLst>
                                            <p:cond delay="0"/>
                                          </p:stCondLst>
                                        </p:cTn>
                                        <p:tgtEl>
                                          <p:spTgt spid="385098"/>
                                        </p:tgtEl>
                                        <p:attrNameLst>
                                          <p:attrName>style.visibility</p:attrName>
                                        </p:attrNameLst>
                                      </p:cBhvr>
                                      <p:to>
                                        <p:strVal val="visible"/>
                                      </p:to>
                                    </p:set>
                                    <p:animEffect transition="in" filter="strips(upRight)">
                                      <p:cBhvr>
                                        <p:cTn id="54" dur="500"/>
                                        <p:tgtEl>
                                          <p:spTgt spid="385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46" grpId="0" animBg="1"/>
      <p:bldP spid="385097" grpId="0" animBg="1"/>
      <p:bldP spid="385098" grpId="0" animBg="1"/>
      <p:bldP spid="18" grpId="0" animBg="1"/>
      <p:bldP spid="19"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rmAutofit/>
          </a:bodyPr>
          <a:lstStyle/>
          <a:p>
            <a:r>
              <a:rPr lang="en-US" dirty="0"/>
              <a:t>Saving Cooling Energy</a:t>
            </a:r>
          </a:p>
        </p:txBody>
      </p:sp>
      <p:sp>
        <p:nvSpPr>
          <p:cNvPr id="3" name="Content Placeholder 2"/>
          <p:cNvSpPr>
            <a:spLocks noGrp="1"/>
          </p:cNvSpPr>
          <p:nvPr>
            <p:ph idx="1"/>
          </p:nvPr>
        </p:nvSpPr>
        <p:spPr>
          <a:xfrm>
            <a:off x="304800" y="1600200"/>
            <a:ext cx="11684000" cy="4800600"/>
          </a:xfrm>
        </p:spPr>
        <p:txBody>
          <a:bodyPr>
            <a:normAutofit fontScale="85000" lnSpcReduction="10000"/>
          </a:bodyPr>
          <a:lstStyle/>
          <a:p>
            <a:r>
              <a:rPr lang="en-US" dirty="0"/>
              <a:t>Easy: increase A/C setting</a:t>
            </a:r>
          </a:p>
          <a:p>
            <a:pPr lvl="1"/>
            <a:r>
              <a:rPr lang="en-US" dirty="0"/>
              <a:t>But: some cores may get too hot</a:t>
            </a:r>
          </a:p>
          <a:p>
            <a:r>
              <a:rPr lang="en-US" dirty="0"/>
              <a:t>So, reduce frequency if temperature is high (DVFS)</a:t>
            </a:r>
          </a:p>
          <a:p>
            <a:pPr lvl="1"/>
            <a:r>
              <a:rPr lang="en-US" dirty="0"/>
              <a:t>Independently for each chip</a:t>
            </a:r>
          </a:p>
          <a:p>
            <a:r>
              <a:rPr lang="en-US" i="1" dirty="0">
                <a:solidFill>
                  <a:srgbClr val="FF0000"/>
                </a:solidFill>
              </a:rPr>
              <a:t>But, </a:t>
            </a:r>
            <a:r>
              <a:rPr lang="en-US" dirty="0"/>
              <a:t>this creates a load imbalance!</a:t>
            </a:r>
          </a:p>
          <a:p>
            <a:r>
              <a:rPr lang="en-US" dirty="0"/>
              <a:t>No problem, we can handle that:</a:t>
            </a:r>
          </a:p>
          <a:p>
            <a:pPr lvl="1"/>
            <a:r>
              <a:rPr lang="en-US" dirty="0"/>
              <a:t>Migrate objects away from the slowed-down processors</a:t>
            </a:r>
          </a:p>
          <a:p>
            <a:pPr lvl="1"/>
            <a:r>
              <a:rPr lang="en-US" dirty="0"/>
              <a:t>Balance load using an existing strategy</a:t>
            </a:r>
          </a:p>
          <a:p>
            <a:pPr lvl="1"/>
            <a:r>
              <a:rPr lang="en-US" dirty="0"/>
              <a:t>Strategies take speed of processors into account</a:t>
            </a:r>
          </a:p>
          <a:p>
            <a:r>
              <a:rPr lang="en-US" dirty="0"/>
              <a:t>Implemented in experimental version</a:t>
            </a:r>
          </a:p>
          <a:p>
            <a:pPr lvl="1"/>
            <a:r>
              <a:rPr lang="en-US" dirty="0"/>
              <a:t>SC 2011 paper, IEEE TC paper</a:t>
            </a:r>
          </a:p>
          <a:p>
            <a:r>
              <a:rPr lang="en-US" dirty="0"/>
              <a:t>Several new power/energy-related strategies</a:t>
            </a:r>
          </a:p>
          <a:p>
            <a:pPr lvl="1"/>
            <a:r>
              <a:rPr lang="en-US" dirty="0"/>
              <a:t>PASA ‘12: Exploiting differential sensitivities of  code segments to frequency change </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rPr>
              <a:pPr>
                <a:defRPr/>
              </a:pPr>
              <a:t>172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fr-FR" smtClean="0">
                <a:solidFill>
                  <a:srgbClr val="575F6D">
                    <a:lumMod val="40000"/>
                    <a:lumOff val="60000"/>
                  </a:srgbClr>
                </a:solidFill>
              </a:rPr>
              <a:t>Charm Workshop '18</a:t>
            </a:r>
            <a:endParaRPr lang="en-US" dirty="0">
              <a:solidFill>
                <a:srgbClr val="575F6D">
                  <a:lumMod val="40000"/>
                  <a:lumOff val="60000"/>
                </a:srgbClr>
              </a:solidFill>
            </a:endParaRP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Tree>
    <p:extLst>
      <p:ext uri="{BB962C8B-B14F-4D97-AF65-F5344CB8AC3E}">
        <p14:creationId xmlns:p14="http://schemas.microsoft.com/office/powerpoint/2010/main" val="265960625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52400"/>
            <a:ext cx="11785600" cy="838200"/>
          </a:xfrm>
        </p:spPr>
        <p:txBody>
          <a:bodyPr>
            <a:normAutofit/>
          </a:bodyPr>
          <a:lstStyle/>
          <a:p>
            <a:r>
              <a:rPr lang="en-US" dirty="0" err="1"/>
              <a:t>PARM:Power</a:t>
            </a:r>
            <a:r>
              <a:rPr lang="en-US" dirty="0"/>
              <a:t> Aware Resource Manager</a:t>
            </a:r>
          </a:p>
        </p:txBody>
      </p:sp>
      <p:sp>
        <p:nvSpPr>
          <p:cNvPr id="3" name="Content Placeholder 2"/>
          <p:cNvSpPr>
            <a:spLocks noGrp="1"/>
          </p:cNvSpPr>
          <p:nvPr>
            <p:ph idx="1"/>
          </p:nvPr>
        </p:nvSpPr>
        <p:spPr>
          <a:xfrm>
            <a:off x="609600" y="1417638"/>
            <a:ext cx="10972800" cy="2468562"/>
          </a:xfrm>
        </p:spPr>
        <p:txBody>
          <a:bodyPr>
            <a:normAutofit fontScale="92500" lnSpcReduction="10000"/>
          </a:bodyPr>
          <a:lstStyle/>
          <a:p>
            <a:r>
              <a:rPr lang="en-US" dirty="0"/>
              <a:t>Charm++ RTS facilitates malleable jobs</a:t>
            </a:r>
          </a:p>
          <a:p>
            <a:r>
              <a:rPr lang="en-US" dirty="0"/>
              <a:t>PARM can improve throughput under a fixed power budget using:</a:t>
            </a:r>
          </a:p>
          <a:p>
            <a:pPr lvl="1"/>
            <a:r>
              <a:rPr lang="en-US" dirty="0" err="1"/>
              <a:t>overprovisioning</a:t>
            </a:r>
            <a:r>
              <a:rPr lang="en-US" dirty="0"/>
              <a:t> (adding more nodes than conventional data center)</a:t>
            </a:r>
          </a:p>
          <a:p>
            <a:pPr lvl="1"/>
            <a:r>
              <a:rPr lang="en-US" dirty="0"/>
              <a:t>RAPL (capping power consumption of nodes)</a:t>
            </a:r>
          </a:p>
          <a:p>
            <a:pPr lvl="1"/>
            <a:r>
              <a:rPr lang="en-US" dirty="0"/>
              <a:t>Job malleability and </a:t>
            </a:r>
            <a:r>
              <a:rPr lang="en-US" dirty="0" err="1"/>
              <a:t>moldability</a:t>
            </a:r>
            <a:endParaRPr lang="en-US" dirty="0"/>
          </a:p>
          <a:p>
            <a:pPr lvl="1"/>
            <a:endParaRPr lang="en-US" dirty="0"/>
          </a:p>
          <a:p>
            <a:pPr lvl="1"/>
            <a:endParaRPr lang="en-US" dirty="0"/>
          </a:p>
          <a:p>
            <a:endParaRPr lang="en-US" dirty="0"/>
          </a:p>
        </p:txBody>
      </p:sp>
      <p:pic>
        <p:nvPicPr>
          <p:cNvPr id="6" name="Picture 5" descr="FlowDig.pdf"/>
          <p:cNvPicPr>
            <a:picLocks noChangeAspect="1"/>
          </p:cNvPicPr>
          <p:nvPr/>
        </p:nvPicPr>
        <p:blipFill>
          <a:blip r:embed="rId2"/>
          <a:stretch>
            <a:fillRect/>
          </a:stretch>
        </p:blipFill>
        <p:spPr>
          <a:xfrm>
            <a:off x="2548403" y="3962401"/>
            <a:ext cx="5570365" cy="2518952"/>
          </a:xfrm>
          <a:prstGeom prst="rect">
            <a:avLst/>
          </a:prstGeom>
        </p:spPr>
      </p:pic>
      <p:sp>
        <p:nvSpPr>
          <p:cNvPr id="4" name="Footer Placeholder 3"/>
          <p:cNvSpPr>
            <a:spLocks noGrp="1"/>
          </p:cNvSpPr>
          <p:nvPr>
            <p:ph type="ftr" sz="quarter" idx="11"/>
          </p:nvPr>
        </p:nvSpPr>
        <p:spPr/>
        <p:txBody>
          <a:bodyPr/>
          <a:lstStyle/>
          <a:p>
            <a:pPr>
              <a:defRPr/>
            </a:pPr>
            <a:r>
              <a:rPr lang="fr-FR" smtClean="0">
                <a:solidFill>
                  <a:srgbClr val="575F6D">
                    <a:lumMod val="40000"/>
                    <a:lumOff val="60000"/>
                  </a:srgbClr>
                </a:solidFill>
              </a:rPr>
              <a:t>Charm Workshop '18</a:t>
            </a:r>
            <a:endParaRPr lang="en-US" dirty="0">
              <a:solidFill>
                <a:srgbClr val="575F6D">
                  <a:lumMod val="40000"/>
                  <a:lumOff val="60000"/>
                </a:srgbClr>
              </a:solidFill>
            </a:endParaRPr>
          </a:p>
        </p:txBody>
      </p:sp>
      <p:sp>
        <p:nvSpPr>
          <p:cNvPr id="5" name="Slide Number Placeholder 4"/>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rPr>
              <a:pPr>
                <a:defRPr/>
              </a:pPr>
              <a:t>173</a:t>
            </a:fld>
            <a:endParaRPr lang="en-US" dirty="0">
              <a:solidFill>
                <a:prstClr val="black">
                  <a:tint val="75000"/>
                </a:prstClr>
              </a:solidFill>
            </a:endParaRPr>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Tree>
    <p:extLst>
      <p:ext uri="{BB962C8B-B14F-4D97-AF65-F5344CB8AC3E}">
        <p14:creationId xmlns:p14="http://schemas.microsoft.com/office/powerpoint/2010/main" val="2094685700"/>
      </p:ext>
    </p:extLst>
  </p:cSld>
  <p:clrMapOvr>
    <a:masterClrMapping/>
  </p:clrMapOvr>
  <p:transition xmlns:p14="http://schemas.microsoft.com/office/powerpoint/2010/main">
    <p:fad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Charm++ interoperates with MPI</a:t>
            </a:r>
          </a:p>
        </p:txBody>
      </p:sp>
      <p:pic>
        <p:nvPicPr>
          <p:cNvPr id="16" name="Content Placeholder 15"/>
          <p:cNvPicPr>
            <a:picLocks noGrp="1" noChangeAspect="1"/>
          </p:cNvPicPr>
          <p:nvPr>
            <p:ph idx="1"/>
          </p:nvPr>
        </p:nvPicPr>
        <p:blipFill>
          <a:blip r:embed="rId2" cstate="print"/>
          <a:srcRect t="1567" b="1567"/>
          <a:stretch>
            <a:fillRect/>
          </a:stretch>
        </p:blipFill>
        <p:spPr>
          <a:xfrm>
            <a:off x="1950721" y="2119257"/>
            <a:ext cx="8261873" cy="3603812"/>
          </a:xfrm>
        </p:spPr>
      </p:pic>
      <p:sp>
        <p:nvSpPr>
          <p:cNvPr id="4" name="Rounded Rectangle 3"/>
          <p:cNvSpPr/>
          <p:nvPr/>
        </p:nvSpPr>
        <p:spPr>
          <a:xfrm>
            <a:off x="2264221" y="3875311"/>
            <a:ext cx="1320807" cy="3156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cs typeface="Arial" pitchFamily="34" charset="0"/>
              </a:rPr>
              <a:t>Charm++ Control</a:t>
            </a:r>
          </a:p>
        </p:txBody>
      </p:sp>
      <p:sp>
        <p:nvSpPr>
          <p:cNvPr id="6" name="Rectangle 5"/>
          <p:cNvSpPr/>
          <p:nvPr/>
        </p:nvSpPr>
        <p:spPr>
          <a:xfrm>
            <a:off x="5791201" y="2119258"/>
            <a:ext cx="2206171" cy="3603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997372" y="2119254"/>
            <a:ext cx="2215221" cy="3603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pPr>
              <a:defRPr/>
            </a:pPr>
            <a:fld id="{3EF9F3CA-D42A-4F16-9502-7E916E4DA7FE}" type="slidenum">
              <a:rPr lang="en-US" smtClean="0"/>
              <a:pPr>
                <a:defRPr/>
              </a:pPr>
              <a:t>174</a:t>
            </a:fld>
            <a:endParaRPr lang="en-US" dirty="0"/>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70863629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0" nodeType="clickEffect">
                                  <p:stCondLst>
                                    <p:cond delay="0"/>
                                  </p:stCondLst>
                                  <p:childTnLst>
                                    <p:animEffect transition="out" filter="box(i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508000" y="1219202"/>
            <a:ext cx="11277600" cy="3581399"/>
          </a:xfrm>
        </p:spPr>
        <p:txBody>
          <a:bodyPr>
            <a:normAutofit lnSpcReduction="10000"/>
          </a:bodyPr>
          <a:lstStyle/>
          <a:p>
            <a:r>
              <a:rPr lang="en-US" dirty="0"/>
              <a:t>Charm++ embodies an adaptive, introspective runtime system</a:t>
            </a:r>
          </a:p>
          <a:p>
            <a:r>
              <a:rPr lang="en-US" dirty="0"/>
              <a:t>Many applications have been developed using it</a:t>
            </a:r>
          </a:p>
          <a:p>
            <a:pPr lvl="1"/>
            <a:r>
              <a:rPr lang="en-US" dirty="0"/>
              <a:t>NAMD, ChaNGa, </a:t>
            </a:r>
            <a:r>
              <a:rPr lang="en-US" dirty="0" err="1"/>
              <a:t>Episimdemics</a:t>
            </a:r>
            <a:r>
              <a:rPr lang="en-US" dirty="0"/>
              <a:t>, OpenAtom, …</a:t>
            </a:r>
          </a:p>
          <a:p>
            <a:pPr lvl="1"/>
            <a:r>
              <a:rPr lang="en-US" dirty="0"/>
              <a:t>Many </a:t>
            </a:r>
            <a:r>
              <a:rPr lang="en-US" dirty="0" err="1"/>
              <a:t>miniApps</a:t>
            </a:r>
            <a:r>
              <a:rPr lang="en-US" dirty="0"/>
              <a:t>, and third-party apps</a:t>
            </a:r>
          </a:p>
          <a:p>
            <a:r>
              <a:rPr lang="en-US" dirty="0" err="1"/>
              <a:t>Adaptivity</a:t>
            </a:r>
            <a:r>
              <a:rPr lang="en-US" dirty="0"/>
              <a:t> developed for apps is useful for addressing </a:t>
            </a:r>
            <a:r>
              <a:rPr lang="en-US" dirty="0" err="1"/>
              <a:t>exascale</a:t>
            </a:r>
            <a:r>
              <a:rPr lang="en-US" dirty="0"/>
              <a:t> challenges</a:t>
            </a:r>
          </a:p>
          <a:p>
            <a:pPr lvl="1"/>
            <a:r>
              <a:rPr lang="en-US" dirty="0"/>
              <a:t>Resilience, power/temperature optimizations, ..</a:t>
            </a:r>
          </a:p>
          <a:p>
            <a:pPr lvl="2"/>
            <a:endParaRPr lang="en-US" dirty="0"/>
          </a:p>
        </p:txBody>
      </p:sp>
      <p:sp>
        <p:nvSpPr>
          <p:cNvPr id="4" name="Slide Number Placeholder 3"/>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rPr>
              <a:pPr>
                <a:defRPr/>
              </a:pPr>
              <a:t>175</a:t>
            </a:fld>
            <a:endParaRPr lang="en-US" dirty="0">
              <a:solidFill>
                <a:prstClr val="black">
                  <a:tint val="75000"/>
                </a:prstClr>
              </a:solidFill>
            </a:endParaRPr>
          </a:p>
        </p:txBody>
      </p:sp>
      <p:sp>
        <p:nvSpPr>
          <p:cNvPr id="8" name="TextBox 7"/>
          <p:cNvSpPr txBox="1"/>
          <p:nvPr/>
        </p:nvSpPr>
        <p:spPr>
          <a:xfrm>
            <a:off x="1524000" y="5862936"/>
            <a:ext cx="3759200" cy="461665"/>
          </a:xfrm>
          <a:prstGeom prst="rect">
            <a:avLst/>
          </a:prstGeom>
          <a:noFill/>
        </p:spPr>
        <p:txBody>
          <a:bodyPr wrap="square" rtlCol="0">
            <a:spAutoFit/>
          </a:bodyPr>
          <a:lstStyle/>
          <a:p>
            <a:pPr defTabSz="914400" fontAlgn="base">
              <a:spcBef>
                <a:spcPct val="0"/>
              </a:spcBef>
              <a:spcAft>
                <a:spcPct val="0"/>
              </a:spcAft>
            </a:pPr>
            <a:r>
              <a:rPr lang="en-US" sz="2400" dirty="0" err="1">
                <a:solidFill>
                  <a:srgbClr val="FE8637"/>
                </a:solidFill>
                <a:latin typeface="Apple Chancery"/>
                <a:cs typeface="Apple Chancery"/>
              </a:rPr>
              <a:t>Overdecomposition</a:t>
            </a:r>
            <a:endParaRPr lang="en-US" sz="2400" dirty="0">
              <a:solidFill>
                <a:srgbClr val="FE8637"/>
              </a:solidFill>
              <a:latin typeface="Times New Roman" pitchFamily="18" charset="0"/>
            </a:endParaRPr>
          </a:p>
        </p:txBody>
      </p:sp>
      <p:sp>
        <p:nvSpPr>
          <p:cNvPr id="9" name="TextBox 8"/>
          <p:cNvSpPr txBox="1"/>
          <p:nvPr/>
        </p:nvSpPr>
        <p:spPr>
          <a:xfrm>
            <a:off x="5080000" y="5867401"/>
            <a:ext cx="2438400" cy="461665"/>
          </a:xfrm>
          <a:prstGeom prst="rect">
            <a:avLst/>
          </a:prstGeom>
          <a:noFill/>
        </p:spPr>
        <p:txBody>
          <a:bodyPr wrap="square" rtlCol="0">
            <a:spAutoFit/>
          </a:bodyPr>
          <a:lstStyle/>
          <a:p>
            <a:pPr defTabSz="914400" fontAlgn="base">
              <a:spcBef>
                <a:spcPct val="0"/>
              </a:spcBef>
              <a:spcAft>
                <a:spcPct val="0"/>
              </a:spcAft>
            </a:pPr>
            <a:r>
              <a:rPr lang="en-US" sz="2400" dirty="0">
                <a:solidFill>
                  <a:srgbClr val="FE8637"/>
                </a:solidFill>
                <a:latin typeface="Apple Chancery"/>
                <a:cs typeface="Apple Chancery"/>
              </a:rPr>
              <a:t>Asynchrony</a:t>
            </a:r>
            <a:endParaRPr lang="en-US" sz="2400" dirty="0">
              <a:solidFill>
                <a:srgbClr val="FE8637"/>
              </a:solidFill>
              <a:latin typeface="Times New Roman" pitchFamily="18" charset="0"/>
            </a:endParaRPr>
          </a:p>
        </p:txBody>
      </p:sp>
      <p:sp>
        <p:nvSpPr>
          <p:cNvPr id="10" name="TextBox 9"/>
          <p:cNvSpPr txBox="1"/>
          <p:nvPr/>
        </p:nvSpPr>
        <p:spPr>
          <a:xfrm>
            <a:off x="7798408" y="5867401"/>
            <a:ext cx="2666393" cy="461665"/>
          </a:xfrm>
          <a:prstGeom prst="rect">
            <a:avLst/>
          </a:prstGeom>
          <a:noFill/>
        </p:spPr>
        <p:txBody>
          <a:bodyPr wrap="square" rtlCol="0">
            <a:spAutoFit/>
          </a:bodyPr>
          <a:lstStyle/>
          <a:p>
            <a:pPr defTabSz="914400" fontAlgn="base">
              <a:spcBef>
                <a:spcPct val="0"/>
              </a:spcBef>
              <a:spcAft>
                <a:spcPct val="0"/>
              </a:spcAft>
            </a:pPr>
            <a:r>
              <a:rPr lang="en-US" sz="2400" dirty="0" err="1">
                <a:solidFill>
                  <a:srgbClr val="FE8637"/>
                </a:solidFill>
                <a:latin typeface="Apple Chancery"/>
                <a:cs typeface="Apple Chancery"/>
              </a:rPr>
              <a:t>Migratability</a:t>
            </a:r>
            <a:endParaRPr lang="en-US" sz="2400" dirty="0">
              <a:solidFill>
                <a:srgbClr val="FE8637"/>
              </a:solidFill>
              <a:latin typeface="Times New Roman" pitchFamily="18" charset="0"/>
            </a:endParaRPr>
          </a:p>
        </p:txBody>
      </p:sp>
      <p:sp>
        <p:nvSpPr>
          <p:cNvPr id="5" name="Footer Placeholder 4"/>
          <p:cNvSpPr>
            <a:spLocks noGrp="1"/>
          </p:cNvSpPr>
          <p:nvPr>
            <p:ph type="ftr" sz="quarter" idx="11"/>
          </p:nvPr>
        </p:nvSpPr>
        <p:spPr/>
        <p:txBody>
          <a:bodyPr/>
          <a:lstStyle/>
          <a:p>
            <a:pPr>
              <a:defRPr/>
            </a:pPr>
            <a:r>
              <a:rPr lang="fr-FR" smtClean="0">
                <a:solidFill>
                  <a:srgbClr val="575F6D">
                    <a:lumMod val="40000"/>
                    <a:lumOff val="60000"/>
                  </a:srgbClr>
                </a:solidFill>
              </a:rPr>
              <a:t>Charm Workshop '18</a:t>
            </a:r>
            <a:endParaRPr lang="en-US" dirty="0">
              <a:solidFill>
                <a:srgbClr val="575F6D">
                  <a:lumMod val="40000"/>
                  <a:lumOff val="60000"/>
                </a:srgbClr>
              </a:solidFill>
            </a:endParaRPr>
          </a:p>
        </p:txBody>
      </p:sp>
      <p:sp>
        <p:nvSpPr>
          <p:cNvPr id="11" name="Text Box 4"/>
          <p:cNvSpPr txBox="1">
            <a:spLocks noChangeArrowheads="1"/>
          </p:cNvSpPr>
          <p:nvPr/>
        </p:nvSpPr>
        <p:spPr bwMode="auto">
          <a:xfrm>
            <a:off x="609600" y="5472781"/>
            <a:ext cx="10972800" cy="400110"/>
          </a:xfrm>
          <a:prstGeom prst="rect">
            <a:avLst/>
          </a:prstGeom>
          <a:solidFill>
            <a:srgbClr val="CCFFFF"/>
          </a:solidFill>
          <a:ln w="9525">
            <a:solidFill>
              <a:srgbClr val="000080"/>
            </a:solidFill>
            <a:miter lim="800000"/>
            <a:headEnd/>
            <a:tailEnd/>
          </a:ln>
        </p:spPr>
        <p:txBody>
          <a:bodyPr wrap="square">
            <a:spAutoFit/>
          </a:bodyPr>
          <a:lstStyle/>
          <a:p>
            <a:pPr algn="ctr">
              <a:spcBef>
                <a:spcPct val="50000"/>
              </a:spcBef>
            </a:pPr>
            <a:r>
              <a:rPr lang="en-US" sz="2000" dirty="0"/>
              <a:t>More Info: </a:t>
            </a:r>
            <a:r>
              <a:rPr lang="en-US" sz="2000" dirty="0">
                <a:hlinkClick r:id="rId2"/>
              </a:rPr>
              <a:t>http://charm.cs.illinois.edu/</a:t>
            </a:r>
            <a:r>
              <a:rPr lang="en-US" sz="2000" dirty="0"/>
              <a:t> </a:t>
            </a:r>
            <a:r>
              <a:rPr lang="en-US" sz="2000" dirty="0">
                <a:solidFill>
                  <a:prstClr val="black"/>
                </a:solidFill>
              </a:rPr>
              <a:t>(including the </a:t>
            </a:r>
            <a:r>
              <a:rPr lang="en-US" sz="2000" dirty="0" err="1">
                <a:solidFill>
                  <a:prstClr val="black"/>
                </a:solidFill>
              </a:rPr>
              <a:t>miniApps</a:t>
            </a:r>
            <a:r>
              <a:rPr lang="en-US" sz="2000" dirty="0">
                <a:solidFill>
                  <a:prstClr val="black"/>
                </a:solidFill>
              </a:rPr>
              <a:t>)</a:t>
            </a: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Tree>
    <p:extLst>
      <p:ext uri="{BB962C8B-B14F-4D97-AF65-F5344CB8AC3E}">
        <p14:creationId xmlns:p14="http://schemas.microsoft.com/office/powerpoint/2010/main" val="92856350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strips(downRight)">
                                      <p:cBhvr>
                                        <p:cTn id="7" dur="500"/>
                                        <p:tgtEl>
                                          <p:spTgt spid="9"/>
                                        </p:tgtEl>
                                      </p:cBhvr>
                                    </p:animEffect>
                                  </p:childTnLst>
                                </p:cTn>
                              </p:par>
                            </p:childTnLst>
                          </p:cTn>
                        </p:par>
                        <p:par>
                          <p:cTn id="8" fill="hold">
                            <p:stCondLst>
                              <p:cond delay="1000"/>
                            </p:stCondLst>
                            <p:childTnLst>
                              <p:par>
                                <p:cTn id="9" presetID="18" presetClass="entr" presetSubtype="6" fill="hold" grpId="0"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strips(downRight)">
                                      <p:cBhvr>
                                        <p:cTn id="11" dur="500"/>
                                        <p:tgtEl>
                                          <p:spTgt spid="10"/>
                                        </p:tgtEl>
                                      </p:cBhvr>
                                    </p:animEffect>
                                  </p:childTnLst>
                                </p:cTn>
                              </p:par>
                            </p:childTnLst>
                          </p:cTn>
                        </p:par>
                        <p:par>
                          <p:cTn id="12" fill="hold">
                            <p:stCondLst>
                              <p:cond delay="2000"/>
                            </p:stCondLst>
                            <p:childTnLst>
                              <p:par>
                                <p:cTn id="13" presetID="18" presetClass="entr" presetSubtype="6" fill="hold" grpId="0"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strips(downRigh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t>Crack Propagation</a:t>
            </a:r>
          </a:p>
        </p:txBody>
      </p:sp>
      <p:sp>
        <p:nvSpPr>
          <p:cNvPr id="3" name="Date Placeholder 2"/>
          <p:cNvSpPr>
            <a:spLocks noGrp="1"/>
          </p:cNvSpPr>
          <p:nvPr>
            <p:ph type="dt" sz="half" idx="10"/>
          </p:nvPr>
        </p:nvSpPr>
        <p:spPr/>
        <p:txBody>
          <a:bodyPr/>
          <a:lstStyle/>
          <a:p>
            <a:r>
              <a:rPr lang="en-US" smtClean="0">
                <a:solidFill>
                  <a:srgbClr val="575F6D">
                    <a:lumMod val="40000"/>
                    <a:lumOff val="60000"/>
                  </a:srgbClr>
                </a:solidFill>
              </a:rPr>
              <a:t>4/10/18</a:t>
            </a:r>
            <a:endParaRPr lang="en-US" dirty="0">
              <a:solidFill>
                <a:srgbClr val="575F6D">
                  <a:lumMod val="40000"/>
                  <a:lumOff val="60000"/>
                </a:srgbClr>
              </a:solidFill>
            </a:endParaRPr>
          </a:p>
        </p:txBody>
      </p:sp>
      <p:sp>
        <p:nvSpPr>
          <p:cNvPr id="8" name="Slide Number Placeholder 4"/>
          <p:cNvSpPr>
            <a:spLocks noGrp="1"/>
          </p:cNvSpPr>
          <p:nvPr>
            <p:ph type="sldNum" sz="quarter" idx="12"/>
          </p:nvPr>
        </p:nvSpPr>
        <p:spPr/>
        <p:txBody>
          <a:bodyPr/>
          <a:lstStyle/>
          <a:p>
            <a:fld id="{C6DC653F-98D7-F747-86B5-AE15F41F3CA8}" type="slidenum">
              <a:rPr lang="en-US" smtClean="0"/>
              <a:pPr/>
              <a:t>18</a:t>
            </a:fld>
            <a:endParaRPr lang="en-US"/>
          </a:p>
        </p:txBody>
      </p:sp>
      <p:pic>
        <p:nvPicPr>
          <p:cNvPr id="38915" name="Picture 3" descr="D:\presentations\16proc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972" y="2045068"/>
            <a:ext cx="2733497" cy="3269716"/>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D:\presentations\128chunk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2315" y="2045067"/>
            <a:ext cx="2731751" cy="3269717"/>
          </a:xfrm>
          <a:prstGeom prst="rect">
            <a:avLst/>
          </a:prstGeom>
          <a:noFill/>
          <a:extLst>
            <a:ext uri="{909E8E84-426E-40dd-AFC4-6F175D3DCCD1}">
              <a14:hiddenFill xmlns:a14="http://schemas.microsoft.com/office/drawing/2010/main">
                <a:solidFill>
                  <a:srgbClr val="FFFFFF"/>
                </a:solidFill>
              </a14:hiddenFill>
            </a:ext>
          </a:extLst>
        </p:spPr>
      </p:pic>
      <p:sp>
        <p:nvSpPr>
          <p:cNvPr id="38917" name="Text Box 5"/>
          <p:cNvSpPr txBox="1">
            <a:spLocks noChangeArrowheads="1"/>
          </p:cNvSpPr>
          <p:nvPr/>
        </p:nvSpPr>
        <p:spPr bwMode="auto">
          <a:xfrm>
            <a:off x="1332853" y="5457888"/>
            <a:ext cx="986160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defTabSz="914400" eaLnBrk="0" fontAlgn="base" hangingPunct="0">
              <a:spcBef>
                <a:spcPct val="0"/>
              </a:spcBef>
              <a:spcAft>
                <a:spcPct val="0"/>
              </a:spcAft>
            </a:pPr>
            <a:r>
              <a:rPr lang="en-US" sz="2000" dirty="0">
                <a:solidFill>
                  <a:prstClr val="black"/>
                </a:solidFill>
                <a:latin typeface="Lucida Sans Unicode"/>
              </a:rPr>
              <a:t>Decomposition into 16 chunks (left) and 128 chunks, 8 for each PE (right). The middle area contains cohesive elements. Both decompositions obtained using Metis. Pictures: S. </a:t>
            </a:r>
            <a:r>
              <a:rPr lang="en-US" sz="2000" dirty="0" err="1">
                <a:solidFill>
                  <a:prstClr val="black"/>
                </a:solidFill>
                <a:latin typeface="Lucida Sans Unicode"/>
              </a:rPr>
              <a:t>Breitenfeld</a:t>
            </a:r>
            <a:r>
              <a:rPr lang="en-US" sz="2000" dirty="0">
                <a:solidFill>
                  <a:prstClr val="black"/>
                </a:solidFill>
                <a:latin typeface="Lucida Sans Unicode"/>
              </a:rPr>
              <a:t>, and P. </a:t>
            </a:r>
            <a:r>
              <a:rPr lang="en-US" sz="2000" dirty="0" err="1">
                <a:solidFill>
                  <a:prstClr val="black"/>
                </a:solidFill>
                <a:latin typeface="Lucida Sans Unicode"/>
              </a:rPr>
              <a:t>Geubelle</a:t>
            </a:r>
            <a:endParaRPr lang="en-US" sz="2400" dirty="0">
              <a:solidFill>
                <a:prstClr val="black"/>
              </a:solidFill>
              <a:latin typeface="Lucida Sans Unicode"/>
            </a:endParaRPr>
          </a:p>
        </p:txBody>
      </p:sp>
      <p:sp>
        <p:nvSpPr>
          <p:cNvPr id="2" name="TextBox 1"/>
          <p:cNvSpPr txBox="1"/>
          <p:nvPr/>
        </p:nvSpPr>
        <p:spPr>
          <a:xfrm>
            <a:off x="505417" y="1214071"/>
            <a:ext cx="11181166" cy="830997"/>
          </a:xfrm>
          <a:prstGeom prst="rect">
            <a:avLst/>
          </a:prstGeom>
          <a:noFill/>
        </p:spPr>
        <p:txBody>
          <a:bodyPr wrap="square" rtlCol="0">
            <a:spAutoFit/>
          </a:bodyPr>
          <a:lstStyle/>
          <a:p>
            <a:pPr algn="ctr" defTabSz="914400" fontAlgn="base">
              <a:spcBef>
                <a:spcPct val="0"/>
              </a:spcBef>
              <a:spcAft>
                <a:spcPct val="0"/>
              </a:spcAft>
            </a:pPr>
            <a:r>
              <a:rPr lang="en-US" sz="2400" dirty="0">
                <a:solidFill>
                  <a:srgbClr val="FF0000"/>
                </a:solidFill>
                <a:latin typeface="Lucida Sans Unicode"/>
              </a:rPr>
              <a:t>This is 2D, circa 2002...</a:t>
            </a:r>
          </a:p>
          <a:p>
            <a:pPr algn="ctr" defTabSz="914400" fontAlgn="base">
              <a:spcBef>
                <a:spcPct val="0"/>
              </a:spcBef>
              <a:spcAft>
                <a:spcPct val="0"/>
              </a:spcAft>
            </a:pPr>
            <a:r>
              <a:rPr lang="en-US" sz="2400" dirty="0">
                <a:solidFill>
                  <a:srgbClr val="FF0000"/>
                </a:solidFill>
                <a:latin typeface="Lucida Sans Unicode"/>
              </a:rPr>
              <a:t>but shows </a:t>
            </a:r>
            <a:r>
              <a:rPr lang="en-US" sz="2400" dirty="0" err="1">
                <a:solidFill>
                  <a:srgbClr val="FF0000"/>
                </a:solidFill>
                <a:latin typeface="Lucida Sans Unicode"/>
              </a:rPr>
              <a:t>overdecomposition</a:t>
            </a:r>
            <a:r>
              <a:rPr lang="en-US" sz="2400" dirty="0">
                <a:solidFill>
                  <a:srgbClr val="FF0000"/>
                </a:solidFill>
                <a:latin typeface="Lucida Sans Unicode"/>
              </a:rPr>
              <a:t> for unstructured meshes</a:t>
            </a:r>
          </a:p>
        </p:txBody>
      </p:sp>
      <p:sp>
        <p:nvSpPr>
          <p:cNvPr id="4" name="Footer Placeholder 3"/>
          <p:cNvSpPr>
            <a:spLocks noGrp="1"/>
          </p:cNvSpPr>
          <p:nvPr>
            <p:ph type="ftr" sz="quarter" idx="11"/>
          </p:nvPr>
        </p:nvSpPr>
        <p:spPr/>
        <p:txBody>
          <a:bodyPr/>
          <a:lstStyle/>
          <a:p>
            <a:pPr>
              <a:defRPr/>
            </a:pPr>
            <a:r>
              <a:rPr lang="fr-FR" smtClean="0">
                <a:solidFill>
                  <a:srgbClr val="575F6D">
                    <a:lumMod val="40000"/>
                    <a:lumOff val="60000"/>
                  </a:srgbClr>
                </a:solidFill>
              </a:rPr>
              <a:t>Charm Workshop '18</a:t>
            </a:r>
            <a:endParaRPr lang="en-US" dirty="0">
              <a:solidFill>
                <a:srgbClr val="575F6D">
                  <a:lumMod val="40000"/>
                  <a:lumOff val="60000"/>
                </a:srgbClr>
              </a:solidFill>
            </a:endParaRPr>
          </a:p>
        </p:txBody>
      </p:sp>
    </p:spTree>
    <p:extLst>
      <p:ext uri="{BB962C8B-B14F-4D97-AF65-F5344CB8AC3E}">
        <p14:creationId xmlns:p14="http://schemas.microsoft.com/office/powerpoint/2010/main" val="4196618660"/>
      </p:ext>
    </p:extLst>
  </p:cSld>
  <p:clrMapOvr>
    <a:masterClrMapping/>
  </p:clrMapOvr>
  <p:transition xmlns:p14="http://schemas.microsoft.com/office/powerpoint/2010/mai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srgbClr val="575F6D">
                    <a:lumMod val="40000"/>
                    <a:lumOff val="60000"/>
                  </a:srgbClr>
                </a:solidFill>
              </a:rPr>
              <a:t>4/10/18</a:t>
            </a:r>
            <a:endParaRPr lang="en-US" dirty="0">
              <a:solidFill>
                <a:srgbClr val="575F6D">
                  <a:lumMod val="40000"/>
                  <a:lumOff val="60000"/>
                </a:srgbClr>
              </a:solidFill>
            </a:endParaRPr>
          </a:p>
        </p:txBody>
      </p:sp>
      <p:sp>
        <p:nvSpPr>
          <p:cNvPr id="6" name="Slide Number Placeholder 5"/>
          <p:cNvSpPr>
            <a:spLocks noGrp="1"/>
          </p:cNvSpPr>
          <p:nvPr>
            <p:ph type="sldNum" sz="quarter" idx="12"/>
          </p:nvPr>
        </p:nvSpPr>
        <p:spPr/>
        <p:txBody>
          <a:bodyPr/>
          <a:lstStyle/>
          <a:p>
            <a:fld id="{3EF9F3CA-D42A-4F16-9502-7E916E4DA7FE}" type="slidenum">
              <a:rPr lang="en-US" smtClean="0"/>
              <a:pPr/>
              <a:t>19</a:t>
            </a:fld>
            <a:endParaRPr lang="en-US" dirty="0"/>
          </a:p>
        </p:txBody>
      </p:sp>
      <p:pic>
        <p:nvPicPr>
          <p:cNvPr id="8" name="Picture 7" descr="grain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3903" y="1653520"/>
            <a:ext cx="9664194" cy="4702831"/>
          </a:xfrm>
          <a:prstGeom prst="rect">
            <a:avLst/>
          </a:prstGeom>
        </p:spPr>
      </p:pic>
      <p:sp>
        <p:nvSpPr>
          <p:cNvPr id="9" name="TextBox 8"/>
          <p:cNvSpPr txBox="1"/>
          <p:nvPr/>
        </p:nvSpPr>
        <p:spPr>
          <a:xfrm>
            <a:off x="2438400" y="388204"/>
            <a:ext cx="7315200" cy="830997"/>
          </a:xfrm>
          <a:prstGeom prst="rect">
            <a:avLst/>
          </a:prstGeom>
          <a:solidFill>
            <a:schemeClr val="accent2">
              <a:lumMod val="40000"/>
              <a:lumOff val="60000"/>
            </a:schemeClr>
          </a:solidFill>
        </p:spPr>
        <p:txBody>
          <a:bodyPr wrap="square" rtlCol="0">
            <a:spAutoFit/>
          </a:bodyPr>
          <a:lstStyle/>
          <a:p>
            <a:pPr defTabSz="914400" fontAlgn="base">
              <a:spcBef>
                <a:spcPct val="0"/>
              </a:spcBef>
              <a:spcAft>
                <a:spcPct val="0"/>
              </a:spcAft>
            </a:pPr>
            <a:r>
              <a:rPr lang="en-US" sz="2400" dirty="0">
                <a:solidFill>
                  <a:prstClr val="black"/>
                </a:solidFill>
                <a:latin typeface="Lucida Sans Unicode"/>
              </a:rPr>
              <a:t>Working definition of </a:t>
            </a:r>
            <a:r>
              <a:rPr lang="en-US" sz="2400" dirty="0" err="1">
                <a:solidFill>
                  <a:prstClr val="black"/>
                </a:solidFill>
                <a:latin typeface="Lucida Sans Unicode"/>
              </a:rPr>
              <a:t>grainsize</a:t>
            </a:r>
            <a:r>
              <a:rPr lang="en-US" sz="2400" dirty="0">
                <a:solidFill>
                  <a:prstClr val="black"/>
                </a:solidFill>
                <a:latin typeface="Lucida Sans Unicode"/>
              </a:rPr>
              <a:t>: </a:t>
            </a:r>
          </a:p>
          <a:p>
            <a:pPr defTabSz="914400" fontAlgn="base">
              <a:spcBef>
                <a:spcPct val="0"/>
              </a:spcBef>
              <a:spcAft>
                <a:spcPct val="0"/>
              </a:spcAft>
            </a:pPr>
            <a:r>
              <a:rPr lang="en-US" sz="2400" dirty="0">
                <a:solidFill>
                  <a:prstClr val="black"/>
                </a:solidFill>
                <a:latin typeface="Lucida Sans Unicode"/>
              </a:rPr>
              <a:t>  amount of computation per remote interaction</a:t>
            </a:r>
          </a:p>
        </p:txBody>
      </p:sp>
      <p:sp>
        <p:nvSpPr>
          <p:cNvPr id="10" name="TextBox 9"/>
          <p:cNvSpPr txBox="1"/>
          <p:nvPr/>
        </p:nvSpPr>
        <p:spPr>
          <a:xfrm>
            <a:off x="3124200" y="1828801"/>
            <a:ext cx="5181600" cy="830997"/>
          </a:xfrm>
          <a:prstGeom prst="rect">
            <a:avLst/>
          </a:prstGeom>
          <a:solidFill>
            <a:schemeClr val="accent2">
              <a:lumMod val="40000"/>
              <a:lumOff val="60000"/>
            </a:schemeClr>
          </a:solidFill>
        </p:spPr>
        <p:txBody>
          <a:bodyPr wrap="square" rtlCol="0">
            <a:spAutoFit/>
          </a:bodyPr>
          <a:lstStyle/>
          <a:p>
            <a:pPr defTabSz="914400" fontAlgn="base">
              <a:spcBef>
                <a:spcPct val="0"/>
              </a:spcBef>
              <a:spcAft>
                <a:spcPct val="0"/>
              </a:spcAft>
            </a:pPr>
            <a:r>
              <a:rPr lang="en-US" sz="2400" dirty="0">
                <a:solidFill>
                  <a:prstClr val="black"/>
                </a:solidFill>
                <a:latin typeface="Lucida Sans Unicode"/>
              </a:rPr>
              <a:t>Choose </a:t>
            </a:r>
            <a:r>
              <a:rPr lang="en-US" sz="2400" dirty="0" err="1">
                <a:solidFill>
                  <a:prstClr val="black"/>
                </a:solidFill>
                <a:latin typeface="Lucida Sans Unicode"/>
              </a:rPr>
              <a:t>grainsize</a:t>
            </a:r>
            <a:r>
              <a:rPr lang="en-US" sz="2400" dirty="0">
                <a:solidFill>
                  <a:prstClr val="black"/>
                </a:solidFill>
                <a:latin typeface="Lucida Sans Unicode"/>
              </a:rPr>
              <a:t> to be just large enough to amortize the overhead </a:t>
            </a:r>
          </a:p>
        </p:txBody>
      </p:sp>
      <p:sp>
        <p:nvSpPr>
          <p:cNvPr id="11" name="Rounded Rectangle 10"/>
          <p:cNvSpPr/>
          <p:nvPr/>
        </p:nvSpPr>
        <p:spPr>
          <a:xfrm>
            <a:off x="3505200" y="4457700"/>
            <a:ext cx="4114800" cy="241300"/>
          </a:xfrm>
          <a:prstGeom prst="roundRect">
            <a:avLst/>
          </a:prstGeom>
          <a:solidFill>
            <a:schemeClr val="accent1">
              <a:lumMod val="20000"/>
              <a:lumOff val="80000"/>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400">
              <a:solidFill>
                <a:prstClr val="white"/>
              </a:solidFill>
              <a:latin typeface="Lucida Sans Unicode"/>
            </a:endParaRPr>
          </a:p>
        </p:txBody>
      </p:sp>
      <p:sp>
        <p:nvSpPr>
          <p:cNvPr id="12" name="Oval 11"/>
          <p:cNvSpPr/>
          <p:nvPr/>
        </p:nvSpPr>
        <p:spPr>
          <a:xfrm>
            <a:off x="3394612" y="4259631"/>
            <a:ext cx="457200" cy="546100"/>
          </a:xfrm>
          <a:prstGeom prst="ellipse">
            <a:avLst/>
          </a:prstGeom>
          <a:solidFill>
            <a:srgbClr val="CCFFCC">
              <a:alpha val="4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400">
              <a:solidFill>
                <a:prstClr val="white"/>
              </a:solidFill>
              <a:latin typeface="Lucida Sans Unicode"/>
            </a:endParaRPr>
          </a:p>
        </p:txBody>
      </p:sp>
      <p:sp>
        <p:nvSpPr>
          <p:cNvPr id="3" name="Footer Placeholder 2"/>
          <p:cNvSpPr>
            <a:spLocks noGrp="1"/>
          </p:cNvSpPr>
          <p:nvPr>
            <p:ph type="ftr" sz="quarter" idx="11"/>
          </p:nvPr>
        </p:nvSpPr>
        <p:spPr/>
        <p:txBody>
          <a:bodyPr/>
          <a:lstStyle/>
          <a:p>
            <a:pPr>
              <a:defRPr/>
            </a:pPr>
            <a:r>
              <a:rPr lang="fr-FR" smtClean="0">
                <a:solidFill>
                  <a:srgbClr val="575F6D">
                    <a:lumMod val="40000"/>
                    <a:lumOff val="60000"/>
                  </a:srgbClr>
                </a:solidFill>
              </a:rPr>
              <a:t>Charm Workshop '18</a:t>
            </a:r>
            <a:endParaRPr lang="en-US" dirty="0">
              <a:solidFill>
                <a:srgbClr val="575F6D">
                  <a:lumMod val="40000"/>
                  <a:lumOff val="60000"/>
                </a:srgbClr>
              </a:solidFill>
            </a:endParaRPr>
          </a:p>
        </p:txBody>
      </p:sp>
    </p:spTree>
    <p:extLst>
      <p:ext uri="{BB962C8B-B14F-4D97-AF65-F5344CB8AC3E}">
        <p14:creationId xmlns:p14="http://schemas.microsoft.com/office/powerpoint/2010/main" val="63318211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Challenges in Parallel Programming</a:t>
            </a:r>
            <a:endParaRPr lang="en-US" dirty="0"/>
          </a:p>
        </p:txBody>
      </p:sp>
      <p:sp>
        <p:nvSpPr>
          <p:cNvPr id="3" name="Content Placeholder 2"/>
          <p:cNvSpPr>
            <a:spLocks noGrp="1"/>
          </p:cNvSpPr>
          <p:nvPr>
            <p:ph idx="1"/>
          </p:nvPr>
        </p:nvSpPr>
        <p:spPr/>
        <p:txBody>
          <a:bodyPr>
            <a:normAutofit fontScale="92500" lnSpcReduction="20000"/>
          </a:bodyPr>
          <a:lstStyle/>
          <a:p>
            <a:r>
              <a:rPr lang="en-US" dirty="0"/>
              <a:t>Applications are getting more sophisticated</a:t>
            </a:r>
          </a:p>
          <a:p>
            <a:pPr lvl="1"/>
            <a:r>
              <a:rPr lang="en-US" sz="2600" dirty="0"/>
              <a:t>Adaptive refinement</a:t>
            </a:r>
          </a:p>
          <a:p>
            <a:pPr lvl="1"/>
            <a:r>
              <a:rPr lang="en-US" sz="2600" dirty="0"/>
              <a:t>Multi-scale, multi-module, multi-physics</a:t>
            </a:r>
          </a:p>
          <a:p>
            <a:pPr lvl="1"/>
            <a:r>
              <a:rPr lang="en-US" sz="2600" dirty="0"/>
              <a:t>E.g. load imbalance emerges as a huge problem for some apps</a:t>
            </a:r>
          </a:p>
          <a:p>
            <a:r>
              <a:rPr lang="en-US" dirty="0"/>
              <a:t>Exacerbated by strong scaling needs from apps</a:t>
            </a:r>
          </a:p>
          <a:p>
            <a:pPr lvl="1"/>
            <a:r>
              <a:rPr lang="en-US" sz="2600" dirty="0"/>
              <a:t>Strong scaling: run an application with same input data on more processors, and get better speedups</a:t>
            </a:r>
          </a:p>
          <a:p>
            <a:pPr lvl="1"/>
            <a:r>
              <a:rPr lang="en-US" sz="2600" dirty="0"/>
              <a:t>Weak scaling: larger datasets on more processors in the same time</a:t>
            </a:r>
          </a:p>
          <a:p>
            <a:r>
              <a:rPr lang="en-US" dirty="0"/>
              <a:t>Hardware variability</a:t>
            </a:r>
          </a:p>
          <a:p>
            <a:pPr lvl="1"/>
            <a:r>
              <a:rPr lang="en-US" sz="2600" dirty="0"/>
              <a:t>Static/dynamic</a:t>
            </a:r>
          </a:p>
          <a:p>
            <a:pPr lvl="1"/>
            <a:r>
              <a:rPr lang="en-US" sz="2600" dirty="0"/>
              <a:t>Heterogeneity: processor types, process variation, etc.</a:t>
            </a:r>
          </a:p>
          <a:p>
            <a:pPr lvl="1"/>
            <a:r>
              <a:rPr lang="en-US" sz="2600" dirty="0"/>
              <a:t>Power/Temperature/Energy</a:t>
            </a:r>
          </a:p>
          <a:p>
            <a:pPr lvl="1"/>
            <a:r>
              <a:rPr lang="en-US" sz="2600" dirty="0"/>
              <a:t>Component failure</a:t>
            </a: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EF9F3CA-D42A-4F16-9502-7E916E4DA7FE}" type="slidenum">
              <a:rPr lang="en-US" smtClean="0"/>
              <a:pPr/>
              <a:t>2</a:t>
            </a:fld>
            <a:endParaRPr lang="en-US" dirty="0"/>
          </a:p>
        </p:txBody>
      </p:sp>
      <p:sp>
        <p:nvSpPr>
          <p:cNvPr id="6" name="Footer Placeholder 5"/>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223823306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808080"/>
                                      </p:to>
                                    </p:animClr>
                                  </p:sub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808080"/>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808080"/>
                                      </p:to>
                                    </p:animClr>
                                  </p:sub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8" end="8"/>
                                            </p:txEl>
                                          </p:spTgt>
                                        </p:tgtEl>
                                        <p:attrNameLst>
                                          <p:attrName>ppt_c</p:attrName>
                                        </p:attrNameLst>
                                      </p:cBhvr>
                                      <p:to>
                                        <a:srgbClr val="808080"/>
                                      </p:to>
                                    </p:animClr>
                                  </p:sub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9" end="9"/>
                                            </p:txEl>
                                          </p:spTgt>
                                        </p:tgtEl>
                                        <p:attrNameLst>
                                          <p:attrName>ppt_c</p:attrName>
                                        </p:attrNameLst>
                                      </p:cBhvr>
                                      <p:to>
                                        <a:srgbClr val="808080"/>
                                      </p:to>
                                    </p:animClr>
                                  </p:sub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0" end="10"/>
                                            </p:txEl>
                                          </p:spTgt>
                                        </p:tgtEl>
                                        <p:attrNameLst>
                                          <p:attrName>ppt_c</p:attrName>
                                        </p:attrNameLst>
                                      </p:cBhvr>
                                      <p:to>
                                        <a:srgbClr val="808080"/>
                                      </p:to>
                                    </p:animClr>
                                  </p:sub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1" end="11"/>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Grainsize in a common setting</a:t>
            </a:r>
            <a:endParaRPr lang="en-US" dirty="0"/>
          </a:p>
        </p:txBody>
      </p:sp>
      <p:sp>
        <p:nvSpPr>
          <p:cNvPr id="3" name="Date Placeholder 2"/>
          <p:cNvSpPr>
            <a:spLocks noGrp="1"/>
          </p:cNvSpPr>
          <p:nvPr>
            <p:ph type="dt" sz="half" idx="10"/>
          </p:nvPr>
        </p:nvSpPr>
        <p:spPr/>
        <p:txBody>
          <a:bodyPr vert="horz" lIns="91440" tIns="45720" rIns="91440" bIns="45720" rtlCol="0" anchor="ctr"/>
          <a:lstStyle/>
          <a:p>
            <a:r>
              <a:rPr lang="en-US" smtClean="0">
                <a:solidFill>
                  <a:srgbClr val="575F6D">
                    <a:lumMod val="40000"/>
                    <a:lumOff val="60000"/>
                  </a:srgbClr>
                </a:solidFill>
              </a:rPr>
              <a:t>4/10/18</a:t>
            </a:r>
            <a:endParaRPr lang="en-US" dirty="0">
              <a:solidFill>
                <a:srgbClr val="575F6D">
                  <a:lumMod val="40000"/>
                  <a:lumOff val="60000"/>
                </a:srgbClr>
              </a:solidFill>
            </a:endParaRPr>
          </a:p>
        </p:txBody>
      </p:sp>
      <p:sp>
        <p:nvSpPr>
          <p:cNvPr id="5" name="Slide Number Placeholder 4"/>
          <p:cNvSpPr>
            <a:spLocks noGrp="1"/>
          </p:cNvSpPr>
          <p:nvPr>
            <p:ph type="sldNum" sz="quarter" idx="12"/>
          </p:nvPr>
        </p:nvSpPr>
        <p:spPr/>
        <p:txBody>
          <a:bodyPr/>
          <a:lstStyle/>
          <a:p>
            <a:fld id="{AB45D6F5-C874-4283-99EA-D93D3B58E0B5}" type="slidenum">
              <a:rPr lang="en-US" smtClean="0"/>
              <a:pPr/>
              <a:t>20</a:t>
            </a:fld>
            <a:endParaRPr lang="en-US" dirty="0"/>
          </a:p>
        </p:txBody>
      </p:sp>
      <p:pic>
        <p:nvPicPr>
          <p:cNvPr id="6" name="Picture 5" descr="jacobi-grainsize-halfmemory.pdf"/>
          <p:cNvPicPr>
            <a:picLocks noChangeAspect="1"/>
          </p:cNvPicPr>
          <p:nvPr/>
        </p:nvPicPr>
        <p:blipFill rotWithShape="1">
          <a:blip r:embed="rId2">
            <a:extLst>
              <a:ext uri="{28A0092B-C50C-407E-A947-70E740481C1C}">
                <a14:useLocalDpi xmlns:a14="http://schemas.microsoft.com/office/drawing/2010/main" val="0"/>
              </a:ext>
            </a:extLst>
          </a:blip>
          <a:srcRect b="4618"/>
          <a:stretch/>
        </p:blipFill>
        <p:spPr>
          <a:xfrm>
            <a:off x="2009823" y="855313"/>
            <a:ext cx="8172354" cy="5408775"/>
          </a:xfrm>
          <a:prstGeom prst="rect">
            <a:avLst/>
          </a:prstGeom>
        </p:spPr>
      </p:pic>
      <p:sp>
        <p:nvSpPr>
          <p:cNvPr id="7" name="TextBox 6"/>
          <p:cNvSpPr txBox="1"/>
          <p:nvPr/>
        </p:nvSpPr>
        <p:spPr>
          <a:xfrm>
            <a:off x="6317921" y="2538204"/>
            <a:ext cx="2743200" cy="830997"/>
          </a:xfrm>
          <a:prstGeom prst="rect">
            <a:avLst/>
          </a:prstGeom>
          <a:solidFill>
            <a:schemeClr val="bg2">
              <a:lumMod val="90000"/>
            </a:schemeClr>
          </a:solidFill>
        </p:spPr>
        <p:txBody>
          <a:bodyPr wrap="square" rtlCol="0">
            <a:spAutoFit/>
          </a:bodyPr>
          <a:lstStyle/>
          <a:p>
            <a:pPr defTabSz="914400" fontAlgn="base">
              <a:spcBef>
                <a:spcPct val="0"/>
              </a:spcBef>
              <a:spcAft>
                <a:spcPct val="0"/>
              </a:spcAft>
            </a:pPr>
            <a:r>
              <a:rPr lang="en-US" sz="2400" dirty="0">
                <a:solidFill>
                  <a:prstClr val="black"/>
                </a:solidFill>
                <a:latin typeface="Times New Roman" pitchFamily="18" charset="0"/>
              </a:rPr>
              <a:t>2 MB/</a:t>
            </a:r>
            <a:r>
              <a:rPr lang="en-US" sz="2400" dirty="0" err="1">
                <a:solidFill>
                  <a:prstClr val="black"/>
                </a:solidFill>
                <a:latin typeface="Times New Roman" pitchFamily="18" charset="0"/>
              </a:rPr>
              <a:t>chare</a:t>
            </a:r>
            <a:r>
              <a:rPr lang="en-US" sz="2400" dirty="0">
                <a:solidFill>
                  <a:prstClr val="black"/>
                </a:solidFill>
                <a:latin typeface="Times New Roman" pitchFamily="18" charset="0"/>
              </a:rPr>
              <a:t>, </a:t>
            </a:r>
          </a:p>
          <a:p>
            <a:pPr defTabSz="914400" fontAlgn="base">
              <a:spcBef>
                <a:spcPct val="0"/>
              </a:spcBef>
              <a:spcAft>
                <a:spcPct val="0"/>
              </a:spcAft>
            </a:pPr>
            <a:r>
              <a:rPr lang="en-US" sz="2400" dirty="0">
                <a:solidFill>
                  <a:prstClr val="black"/>
                </a:solidFill>
                <a:latin typeface="Times New Roman" pitchFamily="18" charset="0"/>
              </a:rPr>
              <a:t>256 objects per core</a:t>
            </a:r>
          </a:p>
        </p:txBody>
      </p:sp>
      <p:cxnSp>
        <p:nvCxnSpPr>
          <p:cNvPr id="9" name="Straight Arrow Connector 8"/>
          <p:cNvCxnSpPr/>
          <p:nvPr/>
        </p:nvCxnSpPr>
        <p:spPr>
          <a:xfrm flipV="1">
            <a:off x="6165521" y="3376403"/>
            <a:ext cx="1524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 name="Footer Placeholder 3"/>
          <p:cNvSpPr>
            <a:spLocks noGrp="1"/>
          </p:cNvSpPr>
          <p:nvPr>
            <p:ph type="ftr" sz="quarter" idx="11"/>
          </p:nvPr>
        </p:nvSpPr>
        <p:spPr/>
        <p:txBody>
          <a:bodyPr/>
          <a:lstStyle/>
          <a:p>
            <a:pPr>
              <a:defRPr/>
            </a:pPr>
            <a:r>
              <a:rPr lang="fr-FR" smtClean="0">
                <a:solidFill>
                  <a:srgbClr val="575F6D">
                    <a:lumMod val="40000"/>
                    <a:lumOff val="60000"/>
                  </a:srgbClr>
                </a:solidFill>
              </a:rPr>
              <a:t>Charm Workshop '18</a:t>
            </a:r>
            <a:endParaRPr lang="en-US" dirty="0">
              <a:solidFill>
                <a:srgbClr val="575F6D">
                  <a:lumMod val="40000"/>
                  <a:lumOff val="60000"/>
                </a:srgbClr>
              </a:solidFill>
            </a:endParaRPr>
          </a:p>
        </p:txBody>
      </p:sp>
      <p:sp>
        <p:nvSpPr>
          <p:cNvPr id="8" name="TextBox 7">
            <a:extLst>
              <a:ext uri="{FF2B5EF4-FFF2-40B4-BE49-F238E27FC236}">
                <a16:creationId xmlns="" xmlns:a16="http://schemas.microsoft.com/office/drawing/2014/main" id="{815FDEBC-5E88-4A26-BA92-5F67BAD1F104}"/>
              </a:ext>
            </a:extLst>
          </p:cNvPr>
          <p:cNvSpPr txBox="1"/>
          <p:nvPr/>
        </p:nvSpPr>
        <p:spPr>
          <a:xfrm>
            <a:off x="4052887" y="6176098"/>
            <a:ext cx="4086225" cy="461665"/>
          </a:xfrm>
          <a:prstGeom prst="rect">
            <a:avLst/>
          </a:prstGeom>
          <a:noFill/>
        </p:spPr>
        <p:txBody>
          <a:bodyPr wrap="square" rtlCol="0">
            <a:spAutoFit/>
          </a:bodyPr>
          <a:lstStyle/>
          <a:p>
            <a:pPr algn="ctr"/>
            <a:r>
              <a:rPr lang="en-US" altLang="ko-KR" sz="2400" dirty="0">
                <a:latin typeface="Times New Roman" panose="02020603050405020304" pitchFamily="18" charset="0"/>
                <a:cs typeface="Times New Roman" panose="02020603050405020304" pitchFamily="18" charset="0"/>
              </a:rPr>
              <a:t>number of points per chare</a:t>
            </a:r>
            <a:endParaRPr lang="ko-KR"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4135578"/>
      </p:ext>
    </p:extLst>
  </p:cSld>
  <p:clrMapOvr>
    <a:masterClrMapping/>
  </p:clrMapOvr>
  <p:transition xmlns:p14="http://schemas.microsoft.com/office/powerpoint/2010/mai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Grainsize: Weather Forecasting in BRAMS</a:t>
            </a:r>
            <a:endParaRPr lang="en-US" dirty="0"/>
          </a:p>
        </p:txBody>
      </p:sp>
      <p:sp>
        <p:nvSpPr>
          <p:cNvPr id="2" name="Date Placeholder 1"/>
          <p:cNvSpPr>
            <a:spLocks noGrp="1"/>
          </p:cNvSpPr>
          <p:nvPr>
            <p:ph type="dt" sz="half" idx="10"/>
          </p:nvPr>
        </p:nvSpPr>
        <p:spPr/>
        <p:txBody>
          <a:bodyPr/>
          <a:lstStyle/>
          <a:p>
            <a:r>
              <a:rPr lang="en-US" smtClean="0">
                <a:solidFill>
                  <a:srgbClr val="575F6D">
                    <a:lumMod val="40000"/>
                    <a:lumOff val="60000"/>
                  </a:srgbClr>
                </a:solidFill>
              </a:rPr>
              <a:t>4/10/18</a:t>
            </a:r>
            <a:endParaRPr lang="en-US" dirty="0">
              <a:solidFill>
                <a:srgbClr val="575F6D">
                  <a:lumMod val="40000"/>
                  <a:lumOff val="60000"/>
                </a:srgbClr>
              </a:solidFill>
            </a:endParaRPr>
          </a:p>
        </p:txBody>
      </p:sp>
      <p:sp>
        <p:nvSpPr>
          <p:cNvPr id="5" name="Slide Number Placeholder 4"/>
          <p:cNvSpPr>
            <a:spLocks noGrp="1"/>
          </p:cNvSpPr>
          <p:nvPr>
            <p:ph type="sldNum" sz="quarter" idx="12"/>
          </p:nvPr>
        </p:nvSpPr>
        <p:spPr/>
        <p:txBody>
          <a:bodyPr/>
          <a:lstStyle/>
          <a:p>
            <a:fld id="{AB45D6F5-C874-4283-99EA-D93D3B58E0B5}" type="slidenum">
              <a:rPr lang="en-US" smtClean="0"/>
              <a:pPr/>
              <a:t>21</a:t>
            </a:fld>
            <a:endParaRPr lang="en-US" dirty="0"/>
          </a:p>
        </p:txBody>
      </p:sp>
      <p:pic>
        <p:nvPicPr>
          <p:cNvPr id="6" name="anda.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2362200"/>
            <a:ext cx="9144000" cy="3429000"/>
          </a:xfrm>
          <a:prstGeom prst="rect">
            <a:avLst/>
          </a:prstGeom>
        </p:spPr>
      </p:pic>
      <p:sp>
        <p:nvSpPr>
          <p:cNvPr id="9" name="Content Placeholder 5"/>
          <p:cNvSpPr txBox="1">
            <a:spLocks/>
          </p:cNvSpPr>
          <p:nvPr/>
        </p:nvSpPr>
        <p:spPr>
          <a:xfrm>
            <a:off x="1007275" y="1371601"/>
            <a:ext cx="10306488" cy="83819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800" kern="1200" baseline="0">
                <a:solidFill>
                  <a:schemeClr val="accent6">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rgbClr val="57873C"/>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rgbClr val="57873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rgbClr val="57873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rgbClr val="5787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spcAft>
                <a:spcPct val="0"/>
              </a:spcAft>
            </a:pPr>
            <a:r>
              <a:rPr lang="en-US" sz="2400" dirty="0">
                <a:solidFill>
                  <a:srgbClr val="777C84">
                    <a:lumMod val="75000"/>
                  </a:srgbClr>
                </a:solidFill>
                <a:latin typeface="Lucida Sans Unicode"/>
              </a:rPr>
              <a:t>BRAMS: </a:t>
            </a:r>
            <a:r>
              <a:rPr lang="en-US" sz="2400" dirty="0" err="1">
                <a:solidFill>
                  <a:srgbClr val="777C84">
                    <a:lumMod val="75000"/>
                  </a:srgbClr>
                </a:solidFill>
                <a:latin typeface="Lucida Sans Unicode"/>
              </a:rPr>
              <a:t>Brazillian</a:t>
            </a:r>
            <a:r>
              <a:rPr lang="en-US" sz="2400" dirty="0">
                <a:solidFill>
                  <a:srgbClr val="777C84">
                    <a:lumMod val="75000"/>
                  </a:srgbClr>
                </a:solidFill>
                <a:latin typeface="Lucida Sans Unicode"/>
              </a:rPr>
              <a:t> weather code (based on RAMS)</a:t>
            </a:r>
          </a:p>
          <a:p>
            <a:pPr fontAlgn="base">
              <a:spcAft>
                <a:spcPct val="0"/>
              </a:spcAft>
            </a:pPr>
            <a:r>
              <a:rPr lang="en-US" sz="2400" dirty="0">
                <a:solidFill>
                  <a:srgbClr val="777C84">
                    <a:lumMod val="75000"/>
                  </a:srgbClr>
                </a:solidFill>
                <a:latin typeface="Lucida Sans Unicode"/>
              </a:rPr>
              <a:t>AMPI version (Eduardo Rodrigues, with Mendes,  J. Panetta, ..)</a:t>
            </a:r>
          </a:p>
        </p:txBody>
      </p:sp>
      <p:sp>
        <p:nvSpPr>
          <p:cNvPr id="10" name="TextBox 9"/>
          <p:cNvSpPr txBox="1"/>
          <p:nvPr/>
        </p:nvSpPr>
        <p:spPr>
          <a:xfrm>
            <a:off x="2209800" y="5943601"/>
            <a:ext cx="7772400" cy="400110"/>
          </a:xfrm>
          <a:prstGeom prst="rect">
            <a:avLst/>
          </a:prstGeom>
          <a:solidFill>
            <a:schemeClr val="accent2">
              <a:lumMod val="40000"/>
              <a:lumOff val="60000"/>
            </a:schemeClr>
          </a:solidFill>
        </p:spPr>
        <p:txBody>
          <a:bodyPr wrap="square" rtlCol="0">
            <a:spAutoFit/>
          </a:bodyPr>
          <a:lstStyle/>
          <a:p>
            <a:pPr defTabSz="914400" fontAlgn="base">
              <a:spcBef>
                <a:spcPct val="0"/>
              </a:spcBef>
              <a:spcAft>
                <a:spcPct val="0"/>
              </a:spcAft>
            </a:pPr>
            <a:r>
              <a:rPr lang="en-US" sz="2000" dirty="0">
                <a:solidFill>
                  <a:prstClr val="black"/>
                </a:solidFill>
                <a:latin typeface="Lucida Sans Unicode"/>
              </a:rPr>
              <a:t>Instead of using 64 work units on 64 cores, used 1024 on 64</a:t>
            </a:r>
          </a:p>
        </p:txBody>
      </p:sp>
      <p:sp>
        <p:nvSpPr>
          <p:cNvPr id="3" name="Footer Placeholder 2"/>
          <p:cNvSpPr>
            <a:spLocks noGrp="1"/>
          </p:cNvSpPr>
          <p:nvPr>
            <p:ph type="ftr" sz="quarter" idx="11"/>
          </p:nvPr>
        </p:nvSpPr>
        <p:spPr/>
        <p:txBody>
          <a:bodyPr/>
          <a:lstStyle/>
          <a:p>
            <a:pPr>
              <a:defRPr/>
            </a:pPr>
            <a:r>
              <a:rPr lang="fr-FR" smtClean="0">
                <a:solidFill>
                  <a:srgbClr val="575F6D">
                    <a:lumMod val="40000"/>
                    <a:lumOff val="60000"/>
                  </a:srgbClr>
                </a:solidFill>
              </a:rPr>
              <a:t>Charm Workshop '18</a:t>
            </a:r>
            <a:endParaRPr lang="en-US" dirty="0">
              <a:solidFill>
                <a:srgbClr val="575F6D">
                  <a:lumMod val="40000"/>
                  <a:lumOff val="60000"/>
                </a:srgbClr>
              </a:solidFill>
            </a:endParaRPr>
          </a:p>
        </p:txBody>
      </p:sp>
    </p:spTree>
    <p:extLst>
      <p:ext uri="{BB962C8B-B14F-4D97-AF65-F5344CB8AC3E}">
        <p14:creationId xmlns:p14="http://schemas.microsoft.com/office/powerpoint/2010/main" val="572199346"/>
      </p:ext>
    </p:extLst>
  </p:cSld>
  <p:clrMapOvr>
    <a:masterClrMapping/>
  </p:clrMapOvr>
  <p:transition xmlns:p14="http://schemas.microsoft.com/office/powerpoint/2010/main" advTm="75229">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extLst mod="1">
    <p:ext uri="{E180D4A7-C9FB-4DFB-919C-405C955672EB}">
      <p14:showEvtLst xmlns:p14="http://schemas.microsoft.com/office/powerpoint/2010/main">
        <p14:playEvt time="0" objId="6"/>
        <p14:playEvt time="2516" objId="6"/>
        <p14:playEvt time="4933" objId="6"/>
        <p14:playEvt time="7353" objId="6"/>
        <p14:playEvt time="9765" objId="6"/>
        <p14:playEvt time="12182" objId="6"/>
        <p14:playEvt time="14599" objId="6"/>
        <p14:playEvt time="17015" objId="6"/>
        <p14:playEvt time="19431" objId="6"/>
        <p14:playEvt time="21832" objId="6"/>
        <p14:playEvt time="24232" objId="6"/>
        <p14:playEvt time="26649" objId="6"/>
        <p14:playEvt time="29064" objId="6"/>
        <p14:playEvt time="31464" objId="6"/>
        <p14:playEvt time="33864" objId="6"/>
        <p14:playEvt time="36281" objId="6"/>
        <p14:playEvt time="38701" objId="6"/>
        <p14:playEvt time="41115" objId="6"/>
        <p14:playEvt time="43531" objId="6"/>
        <p14:playEvt time="45950" objId="6"/>
        <p14:playEvt time="48366" objId="6"/>
        <p14:playEvt time="50783" objId="6"/>
        <p14:playEvt time="53200" objId="6"/>
        <p14:playEvt time="55617" objId="6"/>
        <p14:playEvt time="58033" objId="6"/>
        <p14:playEvt time="60442" objId="6"/>
        <p14:playEvt time="62850" objId="6"/>
        <p14:playEvt time="65263" objId="6"/>
        <p14:playEvt time="67684" objId="6"/>
        <p14:playEvt time="70101" objId="6"/>
        <p14:playEvt time="72529" objId="6"/>
        <p14:playEvt time="74945" objId="6"/>
        <p14:stopEvt time="75229" objId="6"/>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Baseline: 64 Objects</a:t>
            </a:r>
          </a:p>
        </p:txBody>
      </p:sp>
      <p:sp>
        <p:nvSpPr>
          <p:cNvPr id="3" name="Date Placeholder 2"/>
          <p:cNvSpPr>
            <a:spLocks noGrp="1"/>
          </p:cNvSpPr>
          <p:nvPr>
            <p:ph type="dt" sz="half" idx="10"/>
          </p:nvPr>
        </p:nvSpPr>
        <p:spPr/>
        <p:txBody>
          <a:bodyPr/>
          <a:lstStyle/>
          <a:p>
            <a:r>
              <a:rPr lang="en-US" smtClean="0">
                <a:solidFill>
                  <a:srgbClr val="575F6D">
                    <a:lumMod val="40000"/>
                    <a:lumOff val="60000"/>
                  </a:srgbClr>
                </a:solidFill>
              </a:rPr>
              <a:t>4/10/18</a:t>
            </a:r>
            <a:endParaRPr lang="en-US" dirty="0">
              <a:solidFill>
                <a:srgbClr val="575F6D">
                  <a:lumMod val="40000"/>
                  <a:lumOff val="60000"/>
                </a:srgbClr>
              </a:solidFill>
            </a:endParaRPr>
          </a:p>
        </p:txBody>
      </p:sp>
      <p:sp>
        <p:nvSpPr>
          <p:cNvPr id="5" name="Slide Number Placeholder 4"/>
          <p:cNvSpPr>
            <a:spLocks noGrp="1"/>
          </p:cNvSpPr>
          <p:nvPr>
            <p:ph type="sldNum" sz="quarter" idx="12"/>
          </p:nvPr>
        </p:nvSpPr>
        <p:spPr/>
        <p:txBody>
          <a:bodyPr/>
          <a:lstStyle/>
          <a:p>
            <a:fld id="{AB45D6F5-C874-4283-99EA-D93D3B58E0B5}" type="slidenum">
              <a:rPr lang="en-US" smtClean="0"/>
              <a:pPr/>
              <a:t>22</a:t>
            </a:fld>
            <a:endParaRPr lang="en-US" dirty="0"/>
          </a:p>
        </p:txBody>
      </p:sp>
      <p:sp>
        <p:nvSpPr>
          <p:cNvPr id="4" name="Footer Placeholder 3"/>
          <p:cNvSpPr>
            <a:spLocks noGrp="1"/>
          </p:cNvSpPr>
          <p:nvPr>
            <p:ph type="ftr" sz="quarter" idx="11"/>
          </p:nvPr>
        </p:nvSpPr>
        <p:spPr/>
        <p:txBody>
          <a:bodyPr/>
          <a:lstStyle/>
          <a:p>
            <a:pPr>
              <a:defRPr/>
            </a:pPr>
            <a:r>
              <a:rPr lang="fr-FR" smtClean="0">
                <a:solidFill>
                  <a:srgbClr val="575F6D">
                    <a:lumMod val="40000"/>
                    <a:lumOff val="60000"/>
                  </a:srgbClr>
                </a:solidFill>
              </a:rPr>
              <a:t>Charm Workshop '18</a:t>
            </a:r>
            <a:endParaRPr lang="en-US" dirty="0">
              <a:solidFill>
                <a:srgbClr val="575F6D">
                  <a:lumMod val="40000"/>
                  <a:lumOff val="60000"/>
                </a:srgbClr>
              </a:solidFill>
            </a:endParaRPr>
          </a:p>
        </p:txBody>
      </p:sp>
      <p:graphicFrame>
        <p:nvGraphicFramePr>
          <p:cNvPr id="12" name="차트 11">
            <a:extLst>
              <a:ext uri="{FF2B5EF4-FFF2-40B4-BE49-F238E27FC236}">
                <a16:creationId xmlns="" xmlns:a16="http://schemas.microsoft.com/office/drawing/2014/main" id="{E2D87ECC-1981-448D-A0CB-5B7E53899FDB}"/>
              </a:ext>
            </a:extLst>
          </p:cNvPr>
          <p:cNvGraphicFramePr>
            <a:graphicFrameLocks/>
          </p:cNvGraphicFramePr>
          <p:nvPr>
            <p:extLst/>
          </p:nvPr>
        </p:nvGraphicFramePr>
        <p:xfrm>
          <a:off x="505818" y="990600"/>
          <a:ext cx="11180363" cy="52921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64810919"/>
      </p:ext>
    </p:extLst>
  </p:cSld>
  <p:clrMapOvr>
    <a:masterClrMapping/>
  </p:clrMapOvr>
  <p:transition xmlns:p14="http://schemas.microsoft.com/office/powerpoint/2010/mai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Overdecomposition</a:t>
            </a:r>
            <a:r>
              <a:rPr lang="en-US" dirty="0"/>
              <a:t>: 1024 Objects </a:t>
            </a:r>
          </a:p>
        </p:txBody>
      </p:sp>
      <p:sp>
        <p:nvSpPr>
          <p:cNvPr id="3" name="Date Placeholder 2"/>
          <p:cNvSpPr>
            <a:spLocks noGrp="1"/>
          </p:cNvSpPr>
          <p:nvPr>
            <p:ph type="dt" sz="half" idx="10"/>
          </p:nvPr>
        </p:nvSpPr>
        <p:spPr/>
        <p:txBody>
          <a:bodyPr/>
          <a:lstStyle/>
          <a:p>
            <a:r>
              <a:rPr lang="en-US" smtClean="0">
                <a:solidFill>
                  <a:srgbClr val="575F6D">
                    <a:lumMod val="40000"/>
                    <a:lumOff val="60000"/>
                  </a:srgbClr>
                </a:solidFill>
              </a:rPr>
              <a:t>4/10/18</a:t>
            </a:r>
            <a:endParaRPr lang="en-US" dirty="0">
              <a:solidFill>
                <a:srgbClr val="575F6D">
                  <a:lumMod val="40000"/>
                  <a:lumOff val="60000"/>
                </a:srgbClr>
              </a:solidFill>
            </a:endParaRPr>
          </a:p>
        </p:txBody>
      </p:sp>
      <p:sp>
        <p:nvSpPr>
          <p:cNvPr id="5" name="Slide Number Placeholder 4"/>
          <p:cNvSpPr>
            <a:spLocks noGrp="1"/>
          </p:cNvSpPr>
          <p:nvPr>
            <p:ph type="sldNum" sz="quarter" idx="12"/>
          </p:nvPr>
        </p:nvSpPr>
        <p:spPr/>
        <p:txBody>
          <a:bodyPr/>
          <a:lstStyle/>
          <a:p>
            <a:fld id="{AB45D6F5-C874-4283-99EA-D93D3B58E0B5}" type="slidenum">
              <a:rPr lang="en-US" smtClean="0"/>
              <a:pPr/>
              <a:t>23</a:t>
            </a:fld>
            <a:endParaRPr lang="en-US" dirty="0"/>
          </a:p>
        </p:txBody>
      </p:sp>
      <p:sp>
        <p:nvSpPr>
          <p:cNvPr id="4" name="Footer Placeholder 3"/>
          <p:cNvSpPr>
            <a:spLocks noGrp="1"/>
          </p:cNvSpPr>
          <p:nvPr>
            <p:ph type="ftr" sz="quarter" idx="11"/>
          </p:nvPr>
        </p:nvSpPr>
        <p:spPr/>
        <p:txBody>
          <a:bodyPr/>
          <a:lstStyle/>
          <a:p>
            <a:pPr>
              <a:defRPr/>
            </a:pPr>
            <a:r>
              <a:rPr lang="fr-FR" smtClean="0">
                <a:solidFill>
                  <a:srgbClr val="575F6D">
                    <a:lumMod val="40000"/>
                    <a:lumOff val="60000"/>
                  </a:srgbClr>
                </a:solidFill>
              </a:rPr>
              <a:t>Charm Workshop '18</a:t>
            </a:r>
            <a:endParaRPr lang="en-US" dirty="0">
              <a:solidFill>
                <a:srgbClr val="575F6D">
                  <a:lumMod val="40000"/>
                  <a:lumOff val="60000"/>
                </a:srgbClr>
              </a:solidFill>
            </a:endParaRPr>
          </a:p>
        </p:txBody>
      </p:sp>
      <p:graphicFrame>
        <p:nvGraphicFramePr>
          <p:cNvPr id="9" name="차트 8">
            <a:extLst>
              <a:ext uri="{FF2B5EF4-FFF2-40B4-BE49-F238E27FC236}">
                <a16:creationId xmlns="" xmlns:a16="http://schemas.microsoft.com/office/drawing/2014/main" id="{20E152DB-A50D-4D8A-B6F3-C6714F3691D6}"/>
              </a:ext>
            </a:extLst>
          </p:cNvPr>
          <p:cNvGraphicFramePr>
            <a:graphicFrameLocks/>
          </p:cNvGraphicFramePr>
          <p:nvPr>
            <p:extLst/>
          </p:nvPr>
        </p:nvGraphicFramePr>
        <p:xfrm>
          <a:off x="426101" y="981622"/>
          <a:ext cx="11339796" cy="536763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857499" y="4461475"/>
            <a:ext cx="6477001" cy="830997"/>
          </a:xfrm>
          <a:prstGeom prst="rect">
            <a:avLst/>
          </a:prstGeom>
          <a:solidFill>
            <a:schemeClr val="bg1"/>
          </a:solidFill>
        </p:spPr>
        <p:txBody>
          <a:bodyPr wrap="square" rtlCol="0">
            <a:spAutoFit/>
          </a:bodyPr>
          <a:lstStyle/>
          <a:p>
            <a:pPr algn="ctr"/>
            <a:r>
              <a:rPr lang="en-US" sz="2400" dirty="0"/>
              <a:t>Benefits from communication/computation overlap</a:t>
            </a:r>
          </a:p>
        </p:txBody>
      </p:sp>
    </p:spTree>
    <p:extLst>
      <p:ext uri="{BB962C8B-B14F-4D97-AF65-F5344CB8AC3E}">
        <p14:creationId xmlns:p14="http://schemas.microsoft.com/office/powerpoint/2010/main" val="602852691"/>
      </p:ext>
    </p:extLst>
  </p:cSld>
  <p:clrMapOvr>
    <a:masterClrMapping/>
  </p:clrMapOvr>
  <p:transition xmlns:p14="http://schemas.microsoft.com/office/powerpoint/2010/mai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With Load Balancing: 1024 objects</a:t>
            </a:r>
            <a:endParaRPr lang="en-US" dirty="0"/>
          </a:p>
        </p:txBody>
      </p:sp>
      <p:sp>
        <p:nvSpPr>
          <p:cNvPr id="3" name="Date Placeholder 2"/>
          <p:cNvSpPr>
            <a:spLocks noGrp="1"/>
          </p:cNvSpPr>
          <p:nvPr>
            <p:ph type="dt" sz="half" idx="10"/>
          </p:nvPr>
        </p:nvSpPr>
        <p:spPr/>
        <p:txBody>
          <a:bodyPr/>
          <a:lstStyle/>
          <a:p>
            <a:r>
              <a:rPr lang="en-US" smtClean="0">
                <a:solidFill>
                  <a:srgbClr val="575F6D">
                    <a:lumMod val="40000"/>
                    <a:lumOff val="60000"/>
                  </a:srgbClr>
                </a:solidFill>
              </a:rPr>
              <a:t>4/10/18</a:t>
            </a:r>
            <a:endParaRPr lang="en-US" dirty="0">
              <a:solidFill>
                <a:srgbClr val="575F6D">
                  <a:lumMod val="40000"/>
                  <a:lumOff val="60000"/>
                </a:srgbClr>
              </a:solidFill>
            </a:endParaRPr>
          </a:p>
        </p:txBody>
      </p:sp>
      <p:sp>
        <p:nvSpPr>
          <p:cNvPr id="5" name="Slide Number Placeholder 4"/>
          <p:cNvSpPr>
            <a:spLocks noGrp="1"/>
          </p:cNvSpPr>
          <p:nvPr>
            <p:ph type="sldNum" sz="quarter" idx="12"/>
          </p:nvPr>
        </p:nvSpPr>
        <p:spPr/>
        <p:txBody>
          <a:bodyPr/>
          <a:lstStyle/>
          <a:p>
            <a:fld id="{AB45D6F5-C874-4283-99EA-D93D3B58E0B5}" type="slidenum">
              <a:rPr lang="en-US" smtClean="0"/>
              <a:pPr/>
              <a:t>24</a:t>
            </a:fld>
            <a:endParaRPr lang="en-US" dirty="0"/>
          </a:p>
        </p:txBody>
      </p:sp>
      <p:sp>
        <p:nvSpPr>
          <p:cNvPr id="4" name="Footer Placeholder 3"/>
          <p:cNvSpPr>
            <a:spLocks noGrp="1"/>
          </p:cNvSpPr>
          <p:nvPr>
            <p:ph type="ftr" sz="quarter" idx="11"/>
          </p:nvPr>
        </p:nvSpPr>
        <p:spPr/>
        <p:txBody>
          <a:bodyPr/>
          <a:lstStyle/>
          <a:p>
            <a:pPr>
              <a:defRPr/>
            </a:pPr>
            <a:r>
              <a:rPr lang="fr-FR" smtClean="0">
                <a:solidFill>
                  <a:srgbClr val="575F6D">
                    <a:lumMod val="40000"/>
                    <a:lumOff val="60000"/>
                  </a:srgbClr>
                </a:solidFill>
              </a:rPr>
              <a:t>Charm Workshop '18</a:t>
            </a:r>
            <a:endParaRPr lang="en-US" dirty="0">
              <a:solidFill>
                <a:srgbClr val="575F6D">
                  <a:lumMod val="40000"/>
                  <a:lumOff val="60000"/>
                </a:srgbClr>
              </a:solidFill>
            </a:endParaRPr>
          </a:p>
        </p:txBody>
      </p:sp>
      <p:graphicFrame>
        <p:nvGraphicFramePr>
          <p:cNvPr id="9" name="차트 8">
            <a:extLst>
              <a:ext uri="{FF2B5EF4-FFF2-40B4-BE49-F238E27FC236}">
                <a16:creationId xmlns="" xmlns:a16="http://schemas.microsoft.com/office/drawing/2014/main" id="{4DAB627C-068E-4FF4-9901-41B730967B50}"/>
              </a:ext>
            </a:extLst>
          </p:cNvPr>
          <p:cNvGraphicFramePr>
            <a:graphicFrameLocks/>
          </p:cNvGraphicFramePr>
          <p:nvPr>
            <p:extLst/>
          </p:nvPr>
        </p:nvGraphicFramePr>
        <p:xfrm>
          <a:off x="505337" y="983361"/>
          <a:ext cx="11181326" cy="52926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able 7"/>
          <p:cNvGraphicFramePr>
            <a:graphicFrameLocks noGrp="1"/>
          </p:cNvGraphicFramePr>
          <p:nvPr>
            <p:extLst/>
          </p:nvPr>
        </p:nvGraphicFramePr>
        <p:xfrm>
          <a:off x="3060700" y="3778610"/>
          <a:ext cx="6070600" cy="1188720"/>
        </p:xfrm>
        <a:graphic>
          <a:graphicData uri="http://schemas.openxmlformats.org/drawingml/2006/table">
            <a:tbl>
              <a:tblPr firstRow="1" bandRow="1">
                <a:tableStyleId>{1E171933-4619-4E11-9A3F-F7608DF75F80}</a:tableStyleId>
              </a:tblPr>
              <a:tblGrid>
                <a:gridCol w="5058724">
                  <a:extLst>
                    <a:ext uri="{9D8B030D-6E8A-4147-A177-3AD203B41FA5}">
                      <a16:colId xmlns="" xmlns:a16="http://schemas.microsoft.com/office/drawing/2014/main" val="20000"/>
                    </a:ext>
                  </a:extLst>
                </a:gridCol>
                <a:gridCol w="1011876">
                  <a:extLst>
                    <a:ext uri="{9D8B030D-6E8A-4147-A177-3AD203B41FA5}">
                      <a16:colId xmlns="" xmlns:a16="http://schemas.microsoft.com/office/drawing/2014/main" val="20001"/>
                    </a:ext>
                  </a:extLst>
                </a:gridCol>
              </a:tblGrid>
              <a:tr h="370840">
                <a:tc>
                  <a:txBody>
                    <a:bodyPr/>
                    <a:lstStyle/>
                    <a:p>
                      <a:r>
                        <a:rPr lang="en-US" sz="2000" b="0" dirty="0"/>
                        <a:t>No </a:t>
                      </a:r>
                      <a:r>
                        <a:rPr lang="en-US" sz="2000" b="0" dirty="0" err="1"/>
                        <a:t>overdecomp</a:t>
                      </a:r>
                      <a:r>
                        <a:rPr lang="en-US" sz="2000" b="0" baseline="0" dirty="0"/>
                        <a:t> (64 threads)</a:t>
                      </a:r>
                      <a:endParaRPr lang="en-US" sz="2000" b="0" dirty="0">
                        <a:solidFill>
                          <a:srgbClr val="000000"/>
                        </a:solidFill>
                      </a:endParaRPr>
                    </a:p>
                  </a:txBody>
                  <a:tcPr/>
                </a:tc>
                <a:tc>
                  <a:txBody>
                    <a:bodyPr/>
                    <a:lstStyle/>
                    <a:p>
                      <a:r>
                        <a:rPr lang="en-US" sz="2000" b="0" dirty="0"/>
                        <a:t>46 sec</a:t>
                      </a:r>
                      <a:endParaRPr lang="en-US" sz="2000" b="0" dirty="0">
                        <a:solidFill>
                          <a:srgbClr val="000000"/>
                        </a:solidFill>
                      </a:endParaRPr>
                    </a:p>
                  </a:txBody>
                  <a:tcPr/>
                </a:tc>
                <a:extLst>
                  <a:ext uri="{0D108BD9-81ED-4DB2-BD59-A6C34878D82A}">
                    <a16:rowId xmlns="" xmlns:a16="http://schemas.microsoft.com/office/drawing/2014/main" val="10000"/>
                  </a:ext>
                </a:extLst>
              </a:tr>
              <a:tr h="370840">
                <a:tc>
                  <a:txBody>
                    <a:bodyPr/>
                    <a:lstStyle/>
                    <a:p>
                      <a:r>
                        <a:rPr lang="en-US" sz="2000" dirty="0"/>
                        <a:t>+ </a:t>
                      </a:r>
                      <a:r>
                        <a:rPr lang="en-US" sz="2000" dirty="0" err="1"/>
                        <a:t>Overdecomposition</a:t>
                      </a:r>
                      <a:r>
                        <a:rPr lang="en-US" sz="2000" dirty="0"/>
                        <a:t> (1024 threads)</a:t>
                      </a:r>
                    </a:p>
                  </a:txBody>
                  <a:tcPr/>
                </a:tc>
                <a:tc>
                  <a:txBody>
                    <a:bodyPr/>
                    <a:lstStyle/>
                    <a:p>
                      <a:r>
                        <a:rPr lang="en-US" sz="2000" dirty="0"/>
                        <a:t>33 sec</a:t>
                      </a:r>
                    </a:p>
                  </a:txBody>
                  <a:tcPr/>
                </a:tc>
                <a:extLst>
                  <a:ext uri="{0D108BD9-81ED-4DB2-BD59-A6C34878D82A}">
                    <a16:rowId xmlns="" xmlns:a16="http://schemas.microsoft.com/office/drawing/2014/main" val="10001"/>
                  </a:ext>
                </a:extLst>
              </a:tr>
              <a:tr h="370840">
                <a:tc>
                  <a:txBody>
                    <a:bodyPr/>
                    <a:lstStyle/>
                    <a:p>
                      <a:r>
                        <a:rPr lang="en-US" sz="2000" dirty="0"/>
                        <a:t>+ Load balancing (1024 threads)</a:t>
                      </a:r>
                    </a:p>
                  </a:txBody>
                  <a:tcPr/>
                </a:tc>
                <a:tc>
                  <a:txBody>
                    <a:bodyPr/>
                    <a:lstStyle/>
                    <a:p>
                      <a:r>
                        <a:rPr lang="en-US" sz="2000" dirty="0"/>
                        <a:t>27</a:t>
                      </a:r>
                      <a:r>
                        <a:rPr lang="en-US" sz="2000" baseline="0" dirty="0"/>
                        <a:t> sec</a:t>
                      </a:r>
                      <a:endParaRPr lang="en-US" sz="2000" dirty="0"/>
                    </a:p>
                  </a:txBody>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410987820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dirty="0">
                <a:latin typeface="Calibri" charset="0"/>
              </a:rPr>
              <a:t>Rules of Thumb for Grainsize</a:t>
            </a:r>
          </a:p>
        </p:txBody>
      </p:sp>
      <p:sp>
        <p:nvSpPr>
          <p:cNvPr id="26627" name="Content Placeholder 2"/>
          <p:cNvSpPr>
            <a:spLocks noGrp="1"/>
          </p:cNvSpPr>
          <p:nvPr>
            <p:ph idx="1"/>
          </p:nvPr>
        </p:nvSpPr>
        <p:spPr/>
        <p:txBody>
          <a:bodyPr rtlCol="0">
            <a:normAutofit lnSpcReduction="10000"/>
          </a:bodyPr>
          <a:lstStyle/>
          <a:p>
            <a:pPr>
              <a:defRPr/>
            </a:pPr>
            <a:r>
              <a:rPr lang="en-US" dirty="0">
                <a:ea typeface="+mn-ea"/>
                <a:cs typeface="+mn-cs"/>
              </a:rPr>
              <a:t>Make it as small as possible, as long as it amortizes the overhead</a:t>
            </a:r>
          </a:p>
          <a:p>
            <a:pPr>
              <a:defRPr/>
            </a:pPr>
            <a:r>
              <a:rPr lang="en-US" dirty="0">
                <a:ea typeface="+mn-ea"/>
                <a:cs typeface="+mn-cs"/>
              </a:rPr>
              <a:t>More specifically, ensure:</a:t>
            </a:r>
          </a:p>
          <a:p>
            <a:pPr lvl="1">
              <a:defRPr/>
            </a:pPr>
            <a:r>
              <a:rPr lang="en-US" i="1" u="sng" dirty="0">
                <a:ea typeface="+mn-ea"/>
              </a:rPr>
              <a:t>Average</a:t>
            </a:r>
            <a:r>
              <a:rPr lang="en-US" i="1" dirty="0">
                <a:ea typeface="+mn-ea"/>
              </a:rPr>
              <a:t> </a:t>
            </a:r>
            <a:r>
              <a:rPr lang="en-US" dirty="0">
                <a:ea typeface="+mn-ea"/>
              </a:rPr>
              <a:t>grainsize is greater than </a:t>
            </a:r>
            <a:r>
              <a:rPr lang="en-US" i="1" dirty="0" err="1"/>
              <a:t>k</a:t>
            </a:r>
            <a:r>
              <a:rPr lang="en-US" i="1" dirty="0" err="1">
                <a:sym typeface="Wingdings 2"/>
              </a:rPr>
              <a:t></a:t>
            </a:r>
            <a:r>
              <a:rPr lang="en-US" i="1" dirty="0" err="1"/>
              <a:t>v</a:t>
            </a:r>
            <a:r>
              <a:rPr lang="en-US" i="1" dirty="0"/>
              <a:t> </a:t>
            </a:r>
            <a:r>
              <a:rPr lang="en-US" dirty="0">
                <a:ea typeface="+mn-ea"/>
              </a:rPr>
              <a:t>(for some </a:t>
            </a:r>
            <a:r>
              <a:rPr lang="en-US" i="1" dirty="0">
                <a:ea typeface="+mn-ea"/>
              </a:rPr>
              <a:t>k</a:t>
            </a:r>
            <a:r>
              <a:rPr lang="en-US" dirty="0">
                <a:ea typeface="+mn-ea"/>
              </a:rPr>
              <a:t>, say 10</a:t>
            </a:r>
            <a:r>
              <a:rPr lang="en-US" i="1" dirty="0">
                <a:ea typeface="+mn-ea"/>
              </a:rPr>
              <a:t>v</a:t>
            </a:r>
            <a:r>
              <a:rPr lang="en-US" dirty="0">
                <a:ea typeface="+mn-ea"/>
              </a:rPr>
              <a:t>)</a:t>
            </a:r>
          </a:p>
          <a:p>
            <a:pPr lvl="2">
              <a:defRPr/>
            </a:pPr>
            <a:r>
              <a:rPr lang="en-US" i="1" dirty="0"/>
              <a:t>v</a:t>
            </a:r>
            <a:r>
              <a:rPr lang="en-US" dirty="0"/>
              <a:t>: overhead per message</a:t>
            </a:r>
            <a:endParaRPr lang="en-US" dirty="0">
              <a:ea typeface="+mn-ea"/>
            </a:endParaRPr>
          </a:p>
          <a:p>
            <a:pPr lvl="1">
              <a:defRPr/>
            </a:pPr>
            <a:r>
              <a:rPr lang="en-US" dirty="0">
                <a:ea typeface="+mn-ea"/>
              </a:rPr>
              <a:t>No single grain should be allowed to be too large </a:t>
            </a:r>
          </a:p>
          <a:p>
            <a:pPr lvl="2">
              <a:defRPr/>
            </a:pPr>
            <a:r>
              <a:rPr lang="en-US" dirty="0">
                <a:ea typeface="+mn-ea"/>
              </a:rPr>
              <a:t>Must be smaller than </a:t>
            </a:r>
            <a:r>
              <a:rPr lang="en-US" i="1" dirty="0">
                <a:ea typeface="+mn-ea"/>
              </a:rPr>
              <a:t>T/p</a:t>
            </a:r>
            <a:r>
              <a:rPr lang="en-US" dirty="0">
                <a:ea typeface="+mn-ea"/>
              </a:rPr>
              <a:t>, where </a:t>
            </a:r>
            <a:r>
              <a:rPr lang="en-US" i="1" dirty="0"/>
              <a:t>p</a:t>
            </a:r>
            <a:r>
              <a:rPr lang="en-US" dirty="0"/>
              <a:t>: number of processors, </a:t>
            </a:r>
            <a:r>
              <a:rPr lang="en-US" i="1" dirty="0"/>
              <a:t>T</a:t>
            </a:r>
            <a:r>
              <a:rPr lang="en-US" dirty="0"/>
              <a:t>: sequential execution time</a:t>
            </a:r>
          </a:p>
          <a:p>
            <a:pPr lvl="2">
              <a:defRPr/>
            </a:pPr>
            <a:r>
              <a:rPr lang="en-US" dirty="0">
                <a:ea typeface="+mn-ea"/>
              </a:rPr>
              <a:t>Can generalize by saying must be smaller than </a:t>
            </a:r>
            <a:r>
              <a:rPr lang="en-US" i="1" dirty="0" err="1">
                <a:ea typeface="+mn-ea"/>
              </a:rPr>
              <a:t>k</a:t>
            </a:r>
            <a:r>
              <a:rPr lang="en-US" i="1" dirty="0" err="1">
                <a:ea typeface="+mn-ea"/>
                <a:sym typeface="Wingdings 2"/>
              </a:rPr>
              <a:t></a:t>
            </a:r>
            <a:r>
              <a:rPr lang="en-US" i="1" dirty="0" err="1">
                <a:ea typeface="+mn-ea"/>
              </a:rPr>
              <a:t>m</a:t>
            </a:r>
            <a:r>
              <a:rPr lang="en-US" i="1" dirty="0" err="1">
                <a:ea typeface="+mn-ea"/>
                <a:sym typeface="Wingdings 2"/>
              </a:rPr>
              <a:t></a:t>
            </a:r>
            <a:r>
              <a:rPr lang="en-US" i="1" dirty="0" err="1">
                <a:ea typeface="+mn-ea"/>
              </a:rPr>
              <a:t>v</a:t>
            </a:r>
            <a:r>
              <a:rPr lang="en-US" dirty="0">
                <a:ea typeface="+mn-ea"/>
              </a:rPr>
              <a:t> (say 100</a:t>
            </a:r>
            <a:r>
              <a:rPr lang="en-US" i="1" dirty="0">
                <a:ea typeface="+mn-ea"/>
              </a:rPr>
              <a:t>v</a:t>
            </a:r>
            <a:r>
              <a:rPr lang="en-US" dirty="0">
                <a:ea typeface="+mn-ea"/>
              </a:rPr>
              <a:t>)</a:t>
            </a:r>
          </a:p>
          <a:p>
            <a:pPr>
              <a:defRPr/>
            </a:pPr>
            <a:r>
              <a:rPr lang="en-US" dirty="0">
                <a:ea typeface="+mn-ea"/>
                <a:cs typeface="+mn-cs"/>
              </a:rPr>
              <a:t>Important corollary:</a:t>
            </a:r>
          </a:p>
          <a:p>
            <a:pPr lvl="1">
              <a:defRPr/>
            </a:pPr>
            <a:r>
              <a:rPr lang="en-US" dirty="0">
                <a:ea typeface="+mn-ea"/>
              </a:rPr>
              <a:t>You can be at close to optimal grainsize without having to think about </a:t>
            </a:r>
            <a:r>
              <a:rPr lang="en-US" i="1" dirty="0">
                <a:ea typeface="+mn-ea"/>
              </a:rPr>
              <a:t>p</a:t>
            </a:r>
            <a:r>
              <a:rPr lang="en-US" dirty="0">
                <a:ea typeface="+mn-ea"/>
              </a:rPr>
              <a:t>, the number of processors</a:t>
            </a:r>
          </a:p>
        </p:txBody>
      </p:sp>
      <p:sp>
        <p:nvSpPr>
          <p:cNvPr id="2" name="Date Placeholder 1"/>
          <p:cNvSpPr>
            <a:spLocks noGrp="1"/>
          </p:cNvSpPr>
          <p:nvPr>
            <p:ph type="dt" sz="half" idx="10"/>
          </p:nvPr>
        </p:nvSpPr>
        <p:spPr/>
        <p:txBody>
          <a:bodyPr/>
          <a:lstStyle/>
          <a:p>
            <a:pPr>
              <a:defRPr/>
            </a:pPr>
            <a:r>
              <a:rPr lang="en-US" smtClean="0">
                <a:solidFill>
                  <a:srgbClr val="575F6D">
                    <a:lumMod val="40000"/>
                    <a:lumOff val="60000"/>
                  </a:srgbClr>
                </a:solidFill>
              </a:rPr>
              <a:t>4/10/18</a:t>
            </a:r>
            <a:endParaRPr lang="en-US" dirty="0">
              <a:solidFill>
                <a:srgbClr val="575F6D">
                  <a:lumMod val="40000"/>
                  <a:lumOff val="60000"/>
                </a:srgbClr>
              </a:solidFill>
            </a:endParaRPr>
          </a:p>
        </p:txBody>
      </p:sp>
      <p:sp>
        <p:nvSpPr>
          <p:cNvPr id="8" name="Slide Number Placeholder 4">
            <a:extLst>
              <a:ext uri="{FF2B5EF4-FFF2-40B4-BE49-F238E27FC236}">
                <a16:creationId xmlns="" xmlns:a16="http://schemas.microsoft.com/office/drawing/2014/main" id="{A09795F6-0F31-4927-8536-7E9A50808BB9}"/>
              </a:ext>
            </a:extLst>
          </p:cNvPr>
          <p:cNvSpPr>
            <a:spLocks noGrp="1"/>
          </p:cNvSpPr>
          <p:nvPr>
            <p:ph type="sldNum" sz="quarter" idx="12"/>
          </p:nvPr>
        </p:nvSpPr>
        <p:spPr>
          <a:xfrm>
            <a:off x="9905998" y="6356351"/>
            <a:ext cx="1288461" cy="365125"/>
          </a:xfrm>
        </p:spPr>
        <p:txBody>
          <a:bodyPr/>
          <a:lstStyle/>
          <a:p>
            <a:fld id="{AB45D6F5-C874-4283-99EA-D93D3B58E0B5}" type="slidenum">
              <a:rPr lang="en-US" smtClean="0"/>
              <a:pPr/>
              <a:t>25</a:t>
            </a:fld>
            <a:endParaRPr lang="en-US" dirty="0"/>
          </a:p>
        </p:txBody>
      </p:sp>
      <p:sp>
        <p:nvSpPr>
          <p:cNvPr id="3" name="Footer Placeholder 2"/>
          <p:cNvSpPr>
            <a:spLocks noGrp="1"/>
          </p:cNvSpPr>
          <p:nvPr>
            <p:ph type="ftr" sz="quarter" idx="11"/>
          </p:nvPr>
        </p:nvSpPr>
        <p:spPr/>
        <p:txBody>
          <a:bodyPr/>
          <a:lstStyle/>
          <a:p>
            <a:pPr>
              <a:defRPr/>
            </a:pPr>
            <a:r>
              <a:rPr lang="fr-FR" smtClean="0">
                <a:solidFill>
                  <a:srgbClr val="575F6D">
                    <a:lumMod val="40000"/>
                    <a:lumOff val="60000"/>
                  </a:srgbClr>
                </a:solidFill>
              </a:rPr>
              <a:t>Charm Workshop '18</a:t>
            </a:r>
            <a:endParaRPr lang="en-US" dirty="0">
              <a:solidFill>
                <a:srgbClr val="575F6D">
                  <a:lumMod val="40000"/>
                  <a:lumOff val="60000"/>
                </a:srgbClr>
              </a:solidFill>
            </a:endParaRPr>
          </a:p>
        </p:txBody>
      </p:sp>
    </p:spTree>
    <p:extLst>
      <p:ext uri="{BB962C8B-B14F-4D97-AF65-F5344CB8AC3E}">
        <p14:creationId xmlns:p14="http://schemas.microsoft.com/office/powerpoint/2010/main" val="3539290321"/>
      </p:ext>
    </p:extLst>
  </p:cSld>
  <p:clrMapOvr>
    <a:masterClrMapping/>
  </p:clrMapOvr>
  <p:transition xmlns:p14="http://schemas.microsoft.com/office/powerpoint/2010/mai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41544" y="2209800"/>
            <a:ext cx="30480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latin typeface="Calibri"/>
              </a:rPr>
              <a:t>Message-driven execution</a:t>
            </a:r>
          </a:p>
        </p:txBody>
      </p:sp>
      <p:sp>
        <p:nvSpPr>
          <p:cNvPr id="3" name="Rounded Rectangle 2"/>
          <p:cNvSpPr/>
          <p:nvPr/>
        </p:nvSpPr>
        <p:spPr>
          <a:xfrm>
            <a:off x="941544" y="3888780"/>
            <a:ext cx="3048000" cy="533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prstClr val="white"/>
                </a:solidFill>
                <a:latin typeface="Calibri"/>
              </a:rPr>
              <a:t>Migratability</a:t>
            </a:r>
            <a:endParaRPr lang="en-US" sz="2000" dirty="0">
              <a:solidFill>
                <a:prstClr val="white"/>
              </a:solidFill>
              <a:latin typeface="Calibri"/>
            </a:endParaRPr>
          </a:p>
        </p:txBody>
      </p:sp>
      <p:sp>
        <p:nvSpPr>
          <p:cNvPr id="4" name="Rounded Rectangle 3"/>
          <p:cNvSpPr/>
          <p:nvPr/>
        </p:nvSpPr>
        <p:spPr>
          <a:xfrm>
            <a:off x="941544" y="5031780"/>
            <a:ext cx="3048000" cy="838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latin typeface="Calibri"/>
              </a:rPr>
              <a:t>Introspective and adaptive runtime system</a:t>
            </a:r>
          </a:p>
        </p:txBody>
      </p:sp>
      <p:sp>
        <p:nvSpPr>
          <p:cNvPr id="8" name="Rounded Rectangle 7"/>
          <p:cNvSpPr/>
          <p:nvPr/>
        </p:nvSpPr>
        <p:spPr>
          <a:xfrm>
            <a:off x="5132965" y="1046742"/>
            <a:ext cx="2014518" cy="633460"/>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Scalable tools</a:t>
            </a:r>
          </a:p>
        </p:txBody>
      </p:sp>
      <p:sp>
        <p:nvSpPr>
          <p:cNvPr id="9" name="Rounded Rectangle 8"/>
          <p:cNvSpPr/>
          <p:nvPr/>
        </p:nvSpPr>
        <p:spPr>
          <a:xfrm>
            <a:off x="8042568" y="1022930"/>
            <a:ext cx="3726859" cy="1062925"/>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Automatic overlap of communication and computation </a:t>
            </a:r>
          </a:p>
        </p:txBody>
      </p:sp>
      <p:sp>
        <p:nvSpPr>
          <p:cNvPr id="10" name="Rounded Rectangle 9"/>
          <p:cNvSpPr/>
          <p:nvPr/>
        </p:nvSpPr>
        <p:spPr>
          <a:xfrm>
            <a:off x="5029199" y="3048001"/>
            <a:ext cx="2580469" cy="65187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Emulation for performance prediction</a:t>
            </a:r>
          </a:p>
        </p:txBody>
      </p:sp>
      <p:sp>
        <p:nvSpPr>
          <p:cNvPr id="11" name="Rounded Rectangle 10"/>
          <p:cNvSpPr/>
          <p:nvPr/>
        </p:nvSpPr>
        <p:spPr>
          <a:xfrm>
            <a:off x="8286215" y="3904093"/>
            <a:ext cx="3239564" cy="601250"/>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Fault tolerance</a:t>
            </a:r>
          </a:p>
        </p:txBody>
      </p:sp>
      <p:sp>
        <p:nvSpPr>
          <p:cNvPr id="12" name="Rounded Rectangle 11"/>
          <p:cNvSpPr/>
          <p:nvPr/>
        </p:nvSpPr>
        <p:spPr>
          <a:xfrm>
            <a:off x="6997197" y="4772043"/>
            <a:ext cx="3702358" cy="775282"/>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Dynamic load balancing (topology-aware, scalable)</a:t>
            </a:r>
          </a:p>
        </p:txBody>
      </p:sp>
      <p:sp>
        <p:nvSpPr>
          <p:cNvPr id="14" name="Rounded Rectangle 13"/>
          <p:cNvSpPr/>
          <p:nvPr/>
        </p:nvSpPr>
        <p:spPr>
          <a:xfrm>
            <a:off x="6997197" y="5799686"/>
            <a:ext cx="3702358" cy="765957"/>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Temperature/power/energy optimizations</a:t>
            </a:r>
          </a:p>
        </p:txBody>
      </p:sp>
      <p:sp>
        <p:nvSpPr>
          <p:cNvPr id="15" name="Down Arrow 14"/>
          <p:cNvSpPr/>
          <p:nvPr/>
        </p:nvSpPr>
        <p:spPr>
          <a:xfrm>
            <a:off x="2389344" y="2819400"/>
            <a:ext cx="304800" cy="1069380"/>
          </a:xfrm>
          <a:prstGeom prst="downArrow">
            <a:avLst/>
          </a:prstGeom>
          <a:solidFill>
            <a:schemeClr val="tx2"/>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Down Arrow 15"/>
          <p:cNvSpPr/>
          <p:nvPr/>
        </p:nvSpPr>
        <p:spPr>
          <a:xfrm>
            <a:off x="2389345" y="4422180"/>
            <a:ext cx="274319" cy="609600"/>
          </a:xfrm>
          <a:prstGeom prst="downArrow">
            <a:avLst/>
          </a:prstGeom>
          <a:solidFill>
            <a:schemeClr val="tx2"/>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3" name="Title 62"/>
          <p:cNvSpPr>
            <a:spLocks noGrp="1"/>
          </p:cNvSpPr>
          <p:nvPr>
            <p:ph type="title"/>
          </p:nvPr>
        </p:nvSpPr>
        <p:spPr/>
        <p:txBody>
          <a:bodyPr/>
          <a:lstStyle/>
          <a:p>
            <a:r>
              <a:rPr lang="en-US" dirty="0"/>
              <a:t>Charm++ Benefits</a:t>
            </a: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a:defRPr/>
            </a:pPr>
            <a:fld id="{AB45D6F5-C874-4283-99EA-D93D3B58E0B5}" type="slidenum">
              <a:rPr lang="en-US" smtClean="0">
                <a:solidFill>
                  <a:prstClr val="black">
                    <a:tint val="75000"/>
                  </a:prstClr>
                </a:solidFill>
                <a:latin typeface="Calibri"/>
              </a:rPr>
              <a:pPr>
                <a:defRPr/>
              </a:pPr>
              <a:t>26</a:t>
            </a:fld>
            <a:endParaRPr lang="en-US" dirty="0">
              <a:solidFill>
                <a:prstClr val="black">
                  <a:tint val="75000"/>
                </a:prstClr>
              </a:solidFill>
              <a:latin typeface="Calibri"/>
            </a:endParaRPr>
          </a:p>
        </p:txBody>
      </p:sp>
      <p:sp>
        <p:nvSpPr>
          <p:cNvPr id="28" name="Rounded Rectangle 27"/>
          <p:cNvSpPr/>
          <p:nvPr/>
        </p:nvSpPr>
        <p:spPr>
          <a:xfrm>
            <a:off x="8848376" y="2226672"/>
            <a:ext cx="2115244" cy="47241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Perfect </a:t>
            </a:r>
            <a:r>
              <a:rPr lang="en-US" dirty="0" err="1">
                <a:solidFill>
                  <a:prstClr val="white"/>
                </a:solidFill>
                <a:latin typeface="Calibri"/>
              </a:rPr>
              <a:t>prefetch</a:t>
            </a:r>
            <a:endParaRPr lang="en-US" dirty="0">
              <a:solidFill>
                <a:prstClr val="white"/>
              </a:solidFill>
              <a:latin typeface="Calibri"/>
            </a:endParaRPr>
          </a:p>
        </p:txBody>
      </p:sp>
      <p:sp>
        <p:nvSpPr>
          <p:cNvPr id="29" name="Rounded Rectangle 28"/>
          <p:cNvSpPr/>
          <p:nvPr/>
        </p:nvSpPr>
        <p:spPr>
          <a:xfrm>
            <a:off x="8646924" y="2833554"/>
            <a:ext cx="2518148" cy="590514"/>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Compositionality</a:t>
            </a:r>
          </a:p>
        </p:txBody>
      </p:sp>
      <p:cxnSp>
        <p:nvCxnSpPr>
          <p:cNvPr id="31" name="Straight Arrow Connector 30"/>
          <p:cNvCxnSpPr>
            <a:stCxn id="2" idx="3"/>
            <a:endCxn id="8" idx="2"/>
          </p:cNvCxnSpPr>
          <p:nvPr/>
        </p:nvCxnSpPr>
        <p:spPr>
          <a:xfrm flipV="1">
            <a:off x="3989544" y="1680202"/>
            <a:ext cx="2150680" cy="834398"/>
          </a:xfrm>
          <a:prstGeom prst="straightConnector1">
            <a:avLst/>
          </a:prstGeom>
          <a:ln>
            <a:solidFill>
              <a:srgbClr val="6B3917"/>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2" idx="3"/>
            <a:endCxn id="28" idx="1"/>
          </p:cNvCxnSpPr>
          <p:nvPr/>
        </p:nvCxnSpPr>
        <p:spPr>
          <a:xfrm flipV="1">
            <a:off x="3989544" y="2462878"/>
            <a:ext cx="4858832" cy="51722"/>
          </a:xfrm>
          <a:prstGeom prst="straightConnector1">
            <a:avLst/>
          </a:prstGeom>
          <a:ln>
            <a:solidFill>
              <a:srgbClr val="6B3917"/>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2" idx="3"/>
            <a:endCxn id="9" idx="1"/>
          </p:cNvCxnSpPr>
          <p:nvPr/>
        </p:nvCxnSpPr>
        <p:spPr>
          <a:xfrm flipV="1">
            <a:off x="3989544" y="1554393"/>
            <a:ext cx="4053024" cy="960207"/>
          </a:xfrm>
          <a:prstGeom prst="straightConnector1">
            <a:avLst/>
          </a:prstGeom>
          <a:ln>
            <a:solidFill>
              <a:srgbClr val="6B3917"/>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2" idx="3"/>
            <a:endCxn id="10" idx="0"/>
          </p:cNvCxnSpPr>
          <p:nvPr/>
        </p:nvCxnSpPr>
        <p:spPr>
          <a:xfrm>
            <a:off x="3989544" y="2514600"/>
            <a:ext cx="2329890" cy="533401"/>
          </a:xfrm>
          <a:prstGeom prst="straightConnector1">
            <a:avLst/>
          </a:prstGeom>
          <a:ln>
            <a:solidFill>
              <a:srgbClr val="6B3917"/>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2" idx="3"/>
            <a:endCxn id="29" idx="1"/>
          </p:cNvCxnSpPr>
          <p:nvPr/>
        </p:nvCxnSpPr>
        <p:spPr>
          <a:xfrm>
            <a:off x="3989544" y="2514600"/>
            <a:ext cx="4657380" cy="614211"/>
          </a:xfrm>
          <a:prstGeom prst="straightConnector1">
            <a:avLst/>
          </a:prstGeom>
          <a:ln>
            <a:solidFill>
              <a:srgbClr val="6B3917"/>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3" idx="3"/>
            <a:endCxn id="11" idx="1"/>
          </p:cNvCxnSpPr>
          <p:nvPr/>
        </p:nvCxnSpPr>
        <p:spPr>
          <a:xfrm>
            <a:off x="3989544" y="4155480"/>
            <a:ext cx="4296671" cy="49238"/>
          </a:xfrm>
          <a:prstGeom prst="straightConnector1">
            <a:avLst/>
          </a:prstGeom>
          <a:ln>
            <a:solidFill>
              <a:srgbClr val="6B3917"/>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4" idx="3"/>
            <a:endCxn id="12" idx="1"/>
          </p:cNvCxnSpPr>
          <p:nvPr/>
        </p:nvCxnSpPr>
        <p:spPr>
          <a:xfrm flipV="1">
            <a:off x="3989544" y="5159684"/>
            <a:ext cx="3007653" cy="291196"/>
          </a:xfrm>
          <a:prstGeom prst="straightConnector1">
            <a:avLst/>
          </a:prstGeom>
          <a:ln>
            <a:solidFill>
              <a:srgbClr val="6B3917"/>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4" idx="3"/>
            <a:endCxn id="14" idx="1"/>
          </p:cNvCxnSpPr>
          <p:nvPr/>
        </p:nvCxnSpPr>
        <p:spPr>
          <a:xfrm>
            <a:off x="3989544" y="5450880"/>
            <a:ext cx="3007653" cy="731785"/>
          </a:xfrm>
          <a:prstGeom prst="straightConnector1">
            <a:avLst/>
          </a:prstGeom>
          <a:ln>
            <a:solidFill>
              <a:srgbClr val="6B3917"/>
            </a:solidFill>
            <a:tailEnd type="stealth" w="lg" len="lg"/>
          </a:ln>
        </p:spPr>
        <p:style>
          <a:lnRef idx="2">
            <a:schemeClr val="accent1"/>
          </a:lnRef>
          <a:fillRef idx="0">
            <a:schemeClr val="accent1"/>
          </a:fillRef>
          <a:effectRef idx="1">
            <a:schemeClr val="accent1"/>
          </a:effectRef>
          <a:fontRef idx="minor">
            <a:schemeClr val="tx1"/>
          </a:fontRef>
        </p:style>
      </p:cxnSp>
      <p:sp>
        <p:nvSpPr>
          <p:cNvPr id="30" name="Rounded Rectangle 29"/>
          <p:cNvSpPr/>
          <p:nvPr/>
        </p:nvSpPr>
        <p:spPr>
          <a:xfrm>
            <a:off x="1017744" y="1143000"/>
            <a:ext cx="3048000" cy="533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prstClr val="white"/>
                </a:solidFill>
                <a:latin typeface="Calibri"/>
              </a:rPr>
              <a:t>Overdecomposition</a:t>
            </a:r>
            <a:endParaRPr lang="en-US" sz="2000" dirty="0">
              <a:solidFill>
                <a:prstClr val="white"/>
              </a:solidFill>
              <a:latin typeface="Calibri"/>
            </a:endParaRPr>
          </a:p>
        </p:txBody>
      </p:sp>
      <p:sp>
        <p:nvSpPr>
          <p:cNvPr id="33" name="Down Arrow 32"/>
          <p:cNvSpPr/>
          <p:nvPr/>
        </p:nvSpPr>
        <p:spPr>
          <a:xfrm>
            <a:off x="2389344" y="1676400"/>
            <a:ext cx="304800" cy="533400"/>
          </a:xfrm>
          <a:prstGeom prst="downArrow">
            <a:avLst/>
          </a:prstGeom>
          <a:solidFill>
            <a:schemeClr val="tx2"/>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Footer Placeholder 6"/>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3480938915"/>
      </p:ext>
    </p:extLst>
  </p:cSld>
  <p:clrMapOvr>
    <a:masterClrMapping/>
  </p:clrMapOvr>
  <p:transition xmlns:p14="http://schemas.microsoft.com/office/powerpoint/2010/mai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2"/>
          <p:cNvSpPr>
            <a:spLocks noGrp="1" noChangeArrowheads="1"/>
          </p:cNvSpPr>
          <p:nvPr>
            <p:ph type="title"/>
          </p:nvPr>
        </p:nvSpPr>
        <p:spPr/>
        <p:txBody>
          <a:bodyPr>
            <a:normAutofit/>
          </a:bodyPr>
          <a:lstStyle/>
          <a:p>
            <a:r>
              <a:rPr lang="en-US" dirty="0"/>
              <a:t>Locality and </a:t>
            </a:r>
            <a:r>
              <a:rPr lang="en-US" dirty="0" err="1"/>
              <a:t>Prefetch</a:t>
            </a:r>
            <a:endParaRPr lang="en-US" dirty="0"/>
          </a:p>
        </p:txBody>
      </p:sp>
      <p:sp>
        <p:nvSpPr>
          <p:cNvPr id="32774" name="Rectangle 3"/>
          <p:cNvSpPr>
            <a:spLocks noGrp="1" noChangeArrowheads="1"/>
          </p:cNvSpPr>
          <p:nvPr>
            <p:ph idx="1"/>
          </p:nvPr>
        </p:nvSpPr>
        <p:spPr/>
        <p:txBody>
          <a:bodyPr/>
          <a:lstStyle/>
          <a:p>
            <a:r>
              <a:rPr lang="en-US" dirty="0"/>
              <a:t>Objects connote and promote locality</a:t>
            </a:r>
          </a:p>
          <a:p>
            <a:r>
              <a:rPr lang="en-US" dirty="0"/>
              <a:t>Message-driven execution</a:t>
            </a:r>
          </a:p>
          <a:p>
            <a:pPr lvl="1"/>
            <a:r>
              <a:rPr lang="en-US" dirty="0"/>
              <a:t>A strong principle of prediction for data and code use</a:t>
            </a:r>
          </a:p>
          <a:p>
            <a:pPr lvl="1"/>
            <a:r>
              <a:rPr lang="en-US" dirty="0"/>
              <a:t>Much stronger than principle of locality</a:t>
            </a:r>
          </a:p>
          <a:p>
            <a:pPr lvl="2"/>
            <a:r>
              <a:rPr lang="en-US" dirty="0"/>
              <a:t>Can use to scale memory wall:</a:t>
            </a:r>
          </a:p>
          <a:p>
            <a:pPr lvl="2"/>
            <a:r>
              <a:rPr lang="en-US" dirty="0"/>
              <a:t>Prefetching of needed data: </a:t>
            </a:r>
          </a:p>
          <a:p>
            <a:pPr lvl="3"/>
            <a:r>
              <a:rPr lang="en-US" dirty="0"/>
              <a:t>Into scratchpad memories, for example</a:t>
            </a:r>
          </a:p>
        </p:txBody>
      </p:sp>
      <p:sp>
        <p:nvSpPr>
          <p:cNvPr id="27" name="Date Placeholder 26"/>
          <p:cNvSpPr>
            <a:spLocks noGrp="1"/>
          </p:cNvSpPr>
          <p:nvPr>
            <p:ph type="dt" sz="half" idx="10"/>
          </p:nvPr>
        </p:nvSpPr>
        <p:spPr/>
        <p:txBody>
          <a:bodyPr vert="horz" lIns="91440" tIns="45720" rIns="91440" bIns="45720" rtlCol="0" anchor="ctr"/>
          <a:lstStyle/>
          <a:p>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28" name="Slide Number Placeholder 27"/>
          <p:cNvSpPr>
            <a:spLocks noGrp="1"/>
          </p:cNvSpPr>
          <p:nvPr>
            <p:ph type="sldNum" sz="quarter" idx="12"/>
          </p:nvPr>
        </p:nvSpPr>
        <p:spPr/>
        <p:txBody>
          <a:bodyPr/>
          <a:lstStyle/>
          <a:p>
            <a:fld id="{3EF9F3CA-D42A-4F16-9502-7E916E4DA7FE}" type="slidenum">
              <a:rPr lang="en-US" smtClean="0"/>
              <a:pPr/>
              <a:t>27</a:t>
            </a:fld>
            <a:endParaRPr lang="en-US" dirty="0"/>
          </a:p>
        </p:txBody>
      </p:sp>
      <p:grpSp>
        <p:nvGrpSpPr>
          <p:cNvPr id="26" name="Group 25"/>
          <p:cNvGrpSpPr/>
          <p:nvPr/>
        </p:nvGrpSpPr>
        <p:grpSpPr>
          <a:xfrm>
            <a:off x="7701122" y="2842640"/>
            <a:ext cx="2849106" cy="3405067"/>
            <a:chOff x="4678503" y="1679150"/>
            <a:chExt cx="3302576" cy="4316613"/>
          </a:xfrm>
        </p:grpSpPr>
        <p:sp>
          <p:nvSpPr>
            <p:cNvPr id="29" name="Rectangle 28"/>
            <p:cNvSpPr/>
            <p:nvPr/>
          </p:nvSpPr>
          <p:spPr>
            <a:xfrm>
              <a:off x="4678503" y="1679150"/>
              <a:ext cx="3302576" cy="4316613"/>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Rounded Rectangle 29"/>
            <p:cNvSpPr/>
            <p:nvPr/>
          </p:nvSpPr>
          <p:spPr>
            <a:xfrm>
              <a:off x="5183977" y="1972252"/>
              <a:ext cx="300731" cy="321096"/>
            </a:xfrm>
            <a:prstGeom prst="roundRect">
              <a:avLst/>
            </a:prstGeom>
            <a:solidFill>
              <a:schemeClr val="accent3">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Rounded Rectangle 30"/>
            <p:cNvSpPr/>
            <p:nvPr/>
          </p:nvSpPr>
          <p:spPr>
            <a:xfrm>
              <a:off x="6124445" y="2199442"/>
              <a:ext cx="300731" cy="321096"/>
            </a:xfrm>
            <a:prstGeom prst="roundRect">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 name="Rounded Rectangle 31"/>
            <p:cNvSpPr/>
            <p:nvPr/>
          </p:nvSpPr>
          <p:spPr>
            <a:xfrm>
              <a:off x="5238655" y="3090027"/>
              <a:ext cx="300731" cy="321096"/>
            </a:xfrm>
            <a:prstGeom prst="roundRect">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Rounded Rectangle 32"/>
            <p:cNvSpPr/>
            <p:nvPr/>
          </p:nvSpPr>
          <p:spPr>
            <a:xfrm>
              <a:off x="6274810" y="2929479"/>
              <a:ext cx="300731" cy="321096"/>
            </a:xfrm>
            <a:prstGeom prst="round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 name="Rounded Rectangle 33"/>
            <p:cNvSpPr/>
            <p:nvPr/>
          </p:nvSpPr>
          <p:spPr>
            <a:xfrm>
              <a:off x="7198875" y="3174845"/>
              <a:ext cx="300731" cy="321096"/>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 name="TextBox 34"/>
            <p:cNvSpPr txBox="1"/>
            <p:nvPr/>
          </p:nvSpPr>
          <p:spPr>
            <a:xfrm>
              <a:off x="5238656" y="3873852"/>
              <a:ext cx="2260951" cy="489021"/>
            </a:xfrm>
            <a:prstGeom prst="rect">
              <a:avLst/>
            </a:prstGeom>
            <a:noFill/>
          </p:spPr>
          <p:txBody>
            <a:bodyPr wrap="square" rtlCol="0">
              <a:spAutoFit/>
            </a:bodyPr>
            <a:lstStyle/>
            <a:p>
              <a:pPr algn="ctr"/>
              <a:r>
                <a:rPr lang="en-US" dirty="0">
                  <a:solidFill>
                    <a:prstClr val="black"/>
                  </a:solidFill>
                  <a:latin typeface="Calibri"/>
                </a:rPr>
                <a:t>Processor 1</a:t>
              </a:r>
            </a:p>
          </p:txBody>
        </p:sp>
        <p:sp>
          <p:nvSpPr>
            <p:cNvPr id="36" name="Oval 35"/>
            <p:cNvSpPr/>
            <p:nvPr/>
          </p:nvSpPr>
          <p:spPr>
            <a:xfrm>
              <a:off x="5361681" y="4539389"/>
              <a:ext cx="2009431" cy="6135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TextBox 36"/>
            <p:cNvSpPr txBox="1"/>
            <p:nvPr/>
          </p:nvSpPr>
          <p:spPr>
            <a:xfrm>
              <a:off x="5238656" y="4539389"/>
              <a:ext cx="2260951" cy="448268"/>
            </a:xfrm>
            <a:prstGeom prst="rect">
              <a:avLst/>
            </a:prstGeom>
            <a:noFill/>
          </p:spPr>
          <p:txBody>
            <a:bodyPr wrap="square" rtlCol="0">
              <a:spAutoFit/>
            </a:bodyPr>
            <a:lstStyle/>
            <a:p>
              <a:pPr algn="ctr"/>
              <a:r>
                <a:rPr lang="en-US" sz="1600" dirty="0">
                  <a:solidFill>
                    <a:prstClr val="black"/>
                  </a:solidFill>
                  <a:latin typeface="Calibri"/>
                </a:rPr>
                <a:t>Scheduler</a:t>
              </a:r>
              <a:endParaRPr lang="en-US" dirty="0">
                <a:solidFill>
                  <a:prstClr val="black"/>
                </a:solidFill>
                <a:latin typeface="Calibri"/>
              </a:endParaRPr>
            </a:p>
          </p:txBody>
        </p:sp>
        <p:grpSp>
          <p:nvGrpSpPr>
            <p:cNvPr id="38" name="Group 37"/>
            <p:cNvGrpSpPr/>
            <p:nvPr/>
          </p:nvGrpSpPr>
          <p:grpSpPr>
            <a:xfrm>
              <a:off x="5264284" y="5347647"/>
              <a:ext cx="2091481" cy="181084"/>
              <a:chOff x="2163208" y="2961822"/>
              <a:chExt cx="1781582" cy="173398"/>
            </a:xfrm>
          </p:grpSpPr>
          <p:sp>
            <p:nvSpPr>
              <p:cNvPr id="40" name="Rectangle 39"/>
              <p:cNvSpPr/>
              <p:nvPr/>
            </p:nvSpPr>
            <p:spPr>
              <a:xfrm>
                <a:off x="2189308" y="2961822"/>
                <a:ext cx="1755482"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Rectangle 40"/>
              <p:cNvSpPr/>
              <p:nvPr/>
            </p:nvSpPr>
            <p:spPr>
              <a:xfrm>
                <a:off x="3826207" y="2961822"/>
                <a:ext cx="118583" cy="17339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 name="Rectangle 41"/>
              <p:cNvSpPr/>
              <p:nvPr/>
            </p:nvSpPr>
            <p:spPr>
              <a:xfrm>
                <a:off x="3707624" y="2961822"/>
                <a:ext cx="118583" cy="173398"/>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 name="Rectangle 42"/>
              <p:cNvSpPr/>
              <p:nvPr/>
            </p:nvSpPr>
            <p:spPr>
              <a:xfrm>
                <a:off x="3589041" y="2961822"/>
                <a:ext cx="118583" cy="173398"/>
              </a:xfrm>
              <a:prstGeom prst="rect">
                <a:avLst/>
              </a:prstGeom>
              <a:solidFill>
                <a:srgbClr val="FF00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 name="Rectangle 43"/>
              <p:cNvSpPr/>
              <p:nvPr/>
            </p:nvSpPr>
            <p:spPr>
              <a:xfrm>
                <a:off x="3470458" y="2961822"/>
                <a:ext cx="118583" cy="17339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 name="Rectangle 44"/>
              <p:cNvSpPr/>
              <p:nvPr/>
            </p:nvSpPr>
            <p:spPr>
              <a:xfrm>
                <a:off x="3350022" y="2961822"/>
                <a:ext cx="118583" cy="173398"/>
              </a:xfrm>
              <a:prstGeom prst="rect">
                <a:avLst/>
              </a:prstGeom>
              <a:solidFill>
                <a:srgbClr val="FF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6" name="Rectangle 45"/>
              <p:cNvSpPr/>
              <p:nvPr/>
            </p:nvSpPr>
            <p:spPr>
              <a:xfrm>
                <a:off x="3231439"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 name="Rectangle 46"/>
              <p:cNvSpPr/>
              <p:nvPr/>
            </p:nvSpPr>
            <p:spPr>
              <a:xfrm>
                <a:off x="3112856"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 name="Rectangle 47"/>
              <p:cNvSpPr/>
              <p:nvPr/>
            </p:nvSpPr>
            <p:spPr>
              <a:xfrm>
                <a:off x="2994273"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9" name="Rectangle 48"/>
              <p:cNvSpPr/>
              <p:nvPr/>
            </p:nvSpPr>
            <p:spPr>
              <a:xfrm>
                <a:off x="2875690"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0" name="Rectangle 49"/>
              <p:cNvSpPr/>
              <p:nvPr/>
            </p:nvSpPr>
            <p:spPr>
              <a:xfrm>
                <a:off x="2757107"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1" name="Rectangle 50"/>
              <p:cNvSpPr/>
              <p:nvPr/>
            </p:nvSpPr>
            <p:spPr>
              <a:xfrm>
                <a:off x="263852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2" name="Rectangle 51"/>
              <p:cNvSpPr/>
              <p:nvPr/>
            </p:nvSpPr>
            <p:spPr>
              <a:xfrm>
                <a:off x="252361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3" name="Rectangle 52"/>
              <p:cNvSpPr/>
              <p:nvPr/>
            </p:nvSpPr>
            <p:spPr>
              <a:xfrm>
                <a:off x="240534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4" name="Rectangle 53"/>
              <p:cNvSpPr/>
              <p:nvPr/>
            </p:nvSpPr>
            <p:spPr>
              <a:xfrm>
                <a:off x="2284912"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 name="Rectangle 54"/>
              <p:cNvSpPr/>
              <p:nvPr/>
            </p:nvSpPr>
            <p:spPr>
              <a:xfrm>
                <a:off x="216320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39" name="TextBox 38"/>
            <p:cNvSpPr txBox="1"/>
            <p:nvPr/>
          </p:nvSpPr>
          <p:spPr>
            <a:xfrm>
              <a:off x="5206429" y="5528731"/>
              <a:ext cx="2136760" cy="326013"/>
            </a:xfrm>
            <a:prstGeom prst="rect">
              <a:avLst/>
            </a:prstGeom>
            <a:noFill/>
          </p:spPr>
          <p:txBody>
            <a:bodyPr wrap="square" rtlCol="0">
              <a:spAutoFit/>
            </a:bodyPr>
            <a:lstStyle/>
            <a:p>
              <a:pPr algn="ctr"/>
              <a:r>
                <a:rPr lang="en-US" sz="1000" dirty="0">
                  <a:solidFill>
                    <a:prstClr val="black"/>
                  </a:solidFill>
                  <a:latin typeface="Calibri"/>
                </a:rPr>
                <a:t>Message Queue</a:t>
              </a:r>
            </a:p>
          </p:txBody>
        </p:sp>
      </p:grpSp>
      <p:sp>
        <p:nvSpPr>
          <p:cNvPr id="2" name="Footer Placeholder 1"/>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279099400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7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7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77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77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77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77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on Communication</a:t>
            </a:r>
          </a:p>
        </p:txBody>
      </p:sp>
      <p:sp>
        <p:nvSpPr>
          <p:cNvPr id="3" name="Content Placeholder 2"/>
          <p:cNvSpPr>
            <a:spLocks noGrp="1"/>
          </p:cNvSpPr>
          <p:nvPr>
            <p:ph idx="1"/>
          </p:nvPr>
        </p:nvSpPr>
        <p:spPr/>
        <p:txBody>
          <a:bodyPr/>
          <a:lstStyle/>
          <a:p>
            <a:r>
              <a:rPr lang="en-US" dirty="0"/>
              <a:t>Current use of communication network:</a:t>
            </a:r>
          </a:p>
          <a:p>
            <a:pPr lvl="1"/>
            <a:r>
              <a:rPr lang="en-US" dirty="0"/>
              <a:t>Compute-communicate cycles in typical MPI apps</a:t>
            </a:r>
          </a:p>
          <a:p>
            <a:pPr lvl="1"/>
            <a:r>
              <a:rPr lang="en-US" dirty="0"/>
              <a:t>The network is used for a fraction of time</a:t>
            </a:r>
          </a:p>
          <a:p>
            <a:pPr lvl="2"/>
            <a:r>
              <a:rPr lang="en-US" dirty="0"/>
              <a:t>And is on the critical path</a:t>
            </a:r>
          </a:p>
          <a:p>
            <a:r>
              <a:rPr lang="en-US" dirty="0"/>
              <a:t>Current communication networks are over-engineered by necessity</a:t>
            </a:r>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EF9F3CA-D42A-4F16-9502-7E916E4DA7FE}" type="slidenum">
              <a:rPr lang="en-US" smtClean="0"/>
              <a:pPr/>
              <a:t>28</a:t>
            </a:fld>
            <a:endParaRPr lang="en-US" dirty="0"/>
          </a:p>
        </p:txBody>
      </p:sp>
      <p:sp>
        <p:nvSpPr>
          <p:cNvPr id="7" name="Rectangle 6"/>
          <p:cNvSpPr/>
          <p:nvPr/>
        </p:nvSpPr>
        <p:spPr>
          <a:xfrm>
            <a:off x="2209800" y="5100935"/>
            <a:ext cx="2819400" cy="457200"/>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Rectangle 7"/>
          <p:cNvSpPr/>
          <p:nvPr/>
        </p:nvSpPr>
        <p:spPr>
          <a:xfrm>
            <a:off x="6781800" y="5100935"/>
            <a:ext cx="2895600" cy="457200"/>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9" name="Straight Connector 8"/>
          <p:cNvCxnSpPr/>
          <p:nvPr/>
        </p:nvCxnSpPr>
        <p:spPr>
          <a:xfrm>
            <a:off x="2057400" y="4719935"/>
            <a:ext cx="7848600" cy="0"/>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209800" y="4262735"/>
            <a:ext cx="2819400" cy="457200"/>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Rectangle 10"/>
          <p:cNvSpPr/>
          <p:nvPr/>
        </p:nvSpPr>
        <p:spPr>
          <a:xfrm>
            <a:off x="6781800" y="4262735"/>
            <a:ext cx="2895600" cy="457200"/>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12" name="Straight Arrow Connector 11"/>
          <p:cNvCxnSpPr>
            <a:stCxn id="10" idx="3"/>
            <a:endCxn id="8" idx="1"/>
          </p:cNvCxnSpPr>
          <p:nvPr/>
        </p:nvCxnSpPr>
        <p:spPr>
          <a:xfrm>
            <a:off x="5029200" y="4491335"/>
            <a:ext cx="1752600" cy="838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7" idx="3"/>
            <a:endCxn id="11" idx="1"/>
          </p:cNvCxnSpPr>
          <p:nvPr/>
        </p:nvCxnSpPr>
        <p:spPr>
          <a:xfrm flipV="1">
            <a:off x="5029200" y="4491335"/>
            <a:ext cx="1752600" cy="838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057400" y="5558135"/>
            <a:ext cx="7848600" cy="0"/>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752600" y="4262735"/>
            <a:ext cx="533400" cy="400110"/>
          </a:xfrm>
          <a:prstGeom prst="rect">
            <a:avLst/>
          </a:prstGeom>
          <a:noFill/>
        </p:spPr>
        <p:txBody>
          <a:bodyPr wrap="square" rtlCol="0">
            <a:spAutoFit/>
          </a:bodyPr>
          <a:lstStyle/>
          <a:p>
            <a:r>
              <a:rPr lang="en-US" sz="2000" dirty="0">
                <a:solidFill>
                  <a:prstClr val="black"/>
                </a:solidFill>
                <a:latin typeface="Calibri"/>
              </a:rPr>
              <a:t>P1</a:t>
            </a:r>
          </a:p>
        </p:txBody>
      </p:sp>
      <p:sp>
        <p:nvSpPr>
          <p:cNvPr id="16" name="TextBox 15"/>
          <p:cNvSpPr txBox="1"/>
          <p:nvPr/>
        </p:nvSpPr>
        <p:spPr>
          <a:xfrm>
            <a:off x="1752600" y="5081825"/>
            <a:ext cx="533400" cy="400110"/>
          </a:xfrm>
          <a:prstGeom prst="rect">
            <a:avLst/>
          </a:prstGeom>
          <a:noFill/>
        </p:spPr>
        <p:txBody>
          <a:bodyPr wrap="square" rtlCol="0">
            <a:spAutoFit/>
          </a:bodyPr>
          <a:lstStyle/>
          <a:p>
            <a:r>
              <a:rPr lang="en-US" sz="2000" dirty="0">
                <a:solidFill>
                  <a:prstClr val="black"/>
                </a:solidFill>
                <a:latin typeface="Calibri"/>
              </a:rPr>
              <a:t>P2</a:t>
            </a:r>
          </a:p>
        </p:txBody>
      </p:sp>
      <p:sp>
        <p:nvSpPr>
          <p:cNvPr id="17" name="TextBox 16"/>
          <p:cNvSpPr txBox="1"/>
          <p:nvPr/>
        </p:nvSpPr>
        <p:spPr>
          <a:xfrm>
            <a:off x="4495800" y="5939135"/>
            <a:ext cx="3352800" cy="369332"/>
          </a:xfrm>
          <a:prstGeom prst="rect">
            <a:avLst/>
          </a:prstGeom>
          <a:noFill/>
        </p:spPr>
        <p:txBody>
          <a:bodyPr wrap="square" rtlCol="0">
            <a:spAutoFit/>
          </a:bodyPr>
          <a:lstStyle/>
          <a:p>
            <a:r>
              <a:rPr lang="en-US" dirty="0">
                <a:solidFill>
                  <a:prstClr val="black"/>
                </a:solidFill>
                <a:latin typeface="Calibri"/>
              </a:rPr>
              <a:t>BSP based application</a:t>
            </a: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131243513"/>
      </p:ext>
    </p:extLst>
  </p:cSld>
  <p:clrMapOvr>
    <a:masterClrMapping/>
  </p:clrMapOvr>
  <p:transition xmlns:p14="http://schemas.microsoft.com/office/powerpoint/2010/mai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on Communication</a:t>
            </a:r>
          </a:p>
        </p:txBody>
      </p:sp>
      <p:sp>
        <p:nvSpPr>
          <p:cNvPr id="3" name="Content Placeholder 2"/>
          <p:cNvSpPr>
            <a:spLocks noGrp="1"/>
          </p:cNvSpPr>
          <p:nvPr>
            <p:ph idx="1"/>
          </p:nvPr>
        </p:nvSpPr>
        <p:spPr/>
        <p:txBody>
          <a:bodyPr/>
          <a:lstStyle/>
          <a:p>
            <a:r>
              <a:rPr lang="en-US" dirty="0"/>
              <a:t>With </a:t>
            </a:r>
            <a:r>
              <a:rPr lang="en-US" dirty="0" err="1"/>
              <a:t>overdecomposition</a:t>
            </a:r>
            <a:r>
              <a:rPr lang="en-US" dirty="0"/>
              <a:t>:</a:t>
            </a:r>
          </a:p>
          <a:p>
            <a:pPr lvl="1"/>
            <a:r>
              <a:rPr lang="en-US" dirty="0"/>
              <a:t>Communication is spread over an iteration</a:t>
            </a:r>
          </a:p>
          <a:p>
            <a:pPr lvl="1"/>
            <a:r>
              <a:rPr lang="en-US" dirty="0"/>
              <a:t>Adaptive overlap of communication and computation</a:t>
            </a:r>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EF9F3CA-D42A-4F16-9502-7E916E4DA7FE}" type="slidenum">
              <a:rPr lang="en-US" smtClean="0"/>
              <a:pPr/>
              <a:t>29</a:t>
            </a:fld>
            <a:endParaRPr lang="en-US" dirty="0"/>
          </a:p>
        </p:txBody>
      </p:sp>
      <p:sp>
        <p:nvSpPr>
          <p:cNvPr id="7" name="Rectangle 6"/>
          <p:cNvSpPr/>
          <p:nvPr/>
        </p:nvSpPr>
        <p:spPr>
          <a:xfrm>
            <a:off x="2362200" y="3962400"/>
            <a:ext cx="533400" cy="381000"/>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Rectangle 7"/>
          <p:cNvSpPr/>
          <p:nvPr/>
        </p:nvSpPr>
        <p:spPr>
          <a:xfrm>
            <a:off x="2895600" y="3962400"/>
            <a:ext cx="533400" cy="381000"/>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ectangle 8"/>
          <p:cNvSpPr/>
          <p:nvPr/>
        </p:nvSpPr>
        <p:spPr>
          <a:xfrm>
            <a:off x="3429000" y="3962400"/>
            <a:ext cx="533400" cy="381000"/>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Rectangle 9"/>
          <p:cNvSpPr/>
          <p:nvPr/>
        </p:nvSpPr>
        <p:spPr>
          <a:xfrm>
            <a:off x="3962400" y="3962400"/>
            <a:ext cx="533400" cy="381000"/>
          </a:xfrm>
          <a:prstGeom prst="rect">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Rectangle 10"/>
          <p:cNvSpPr/>
          <p:nvPr/>
        </p:nvSpPr>
        <p:spPr>
          <a:xfrm>
            <a:off x="4495800" y="3962400"/>
            <a:ext cx="533400" cy="381000"/>
          </a:xfrm>
          <a:prstGeom prst="rect">
            <a:avLst/>
          </a:prstGeom>
          <a:solidFill>
            <a:schemeClr val="accent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p:cNvSpPr/>
          <p:nvPr/>
        </p:nvSpPr>
        <p:spPr>
          <a:xfrm>
            <a:off x="5410200" y="5029200"/>
            <a:ext cx="533400" cy="381000"/>
          </a:xfrm>
          <a:prstGeom prst="rect">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ectangle 12"/>
          <p:cNvSpPr/>
          <p:nvPr/>
        </p:nvSpPr>
        <p:spPr>
          <a:xfrm>
            <a:off x="5943600" y="5029200"/>
            <a:ext cx="533400" cy="381000"/>
          </a:xfrm>
          <a:prstGeom prst="rect">
            <a:avLst/>
          </a:prstGeom>
          <a:solidFill>
            <a:schemeClr val="accent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ectangle 13"/>
          <p:cNvSpPr/>
          <p:nvPr/>
        </p:nvSpPr>
        <p:spPr>
          <a:xfrm>
            <a:off x="6477000" y="5029200"/>
            <a:ext cx="533400" cy="381000"/>
          </a:xfrm>
          <a:prstGeom prst="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ectangle 14"/>
          <p:cNvSpPr/>
          <p:nvPr/>
        </p:nvSpPr>
        <p:spPr>
          <a:xfrm>
            <a:off x="7010400" y="5029200"/>
            <a:ext cx="533400" cy="381000"/>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p:cNvSpPr/>
          <p:nvPr/>
        </p:nvSpPr>
        <p:spPr>
          <a:xfrm>
            <a:off x="7543800" y="5029200"/>
            <a:ext cx="533400" cy="381000"/>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Rectangle 16"/>
          <p:cNvSpPr/>
          <p:nvPr/>
        </p:nvSpPr>
        <p:spPr>
          <a:xfrm>
            <a:off x="5410200" y="3962400"/>
            <a:ext cx="533400" cy="381000"/>
          </a:xfrm>
          <a:prstGeom prst="rect">
            <a:avLst/>
          </a:prstGeom>
          <a:solidFill>
            <a:schemeClr val="accent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Rectangle 17"/>
          <p:cNvSpPr/>
          <p:nvPr/>
        </p:nvSpPr>
        <p:spPr>
          <a:xfrm>
            <a:off x="5943600" y="3962400"/>
            <a:ext cx="533400" cy="381000"/>
          </a:xfrm>
          <a:prstGeom prst="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Rectangle 18"/>
          <p:cNvSpPr/>
          <p:nvPr/>
        </p:nvSpPr>
        <p:spPr>
          <a:xfrm>
            <a:off x="6477000" y="3962400"/>
            <a:ext cx="533400" cy="381000"/>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Rectangle 19"/>
          <p:cNvSpPr/>
          <p:nvPr/>
        </p:nvSpPr>
        <p:spPr>
          <a:xfrm>
            <a:off x="7010400" y="3962400"/>
            <a:ext cx="533400" cy="381000"/>
          </a:xfrm>
          <a:prstGeom prst="rect">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Rectangle 20"/>
          <p:cNvSpPr/>
          <p:nvPr/>
        </p:nvSpPr>
        <p:spPr>
          <a:xfrm>
            <a:off x="7543800" y="3962400"/>
            <a:ext cx="533400" cy="381000"/>
          </a:xfrm>
          <a:prstGeom prst="rect">
            <a:avLst/>
          </a:prstGeom>
          <a:solidFill>
            <a:schemeClr val="accent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Rectangle 21"/>
          <p:cNvSpPr/>
          <p:nvPr/>
        </p:nvSpPr>
        <p:spPr>
          <a:xfrm>
            <a:off x="2362200" y="5029200"/>
            <a:ext cx="533400" cy="381000"/>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Rectangle 22"/>
          <p:cNvSpPr/>
          <p:nvPr/>
        </p:nvSpPr>
        <p:spPr>
          <a:xfrm>
            <a:off x="2895600" y="5029200"/>
            <a:ext cx="533400" cy="381000"/>
          </a:xfrm>
          <a:prstGeom prst="rect">
            <a:avLst/>
          </a:prstGeom>
          <a:solidFill>
            <a:schemeClr val="accent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Rectangle 23"/>
          <p:cNvSpPr/>
          <p:nvPr/>
        </p:nvSpPr>
        <p:spPr>
          <a:xfrm>
            <a:off x="3429000" y="5029200"/>
            <a:ext cx="533400" cy="381000"/>
          </a:xfrm>
          <a:prstGeom prst="rect">
            <a:avLst/>
          </a:prstGeom>
          <a:solidFill>
            <a:schemeClr val="accent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Rectangle 24"/>
          <p:cNvSpPr/>
          <p:nvPr/>
        </p:nvSpPr>
        <p:spPr>
          <a:xfrm>
            <a:off x="3962400" y="5029200"/>
            <a:ext cx="533400" cy="381000"/>
          </a:xfrm>
          <a:prstGeom prst="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Rectangle 25"/>
          <p:cNvSpPr/>
          <p:nvPr/>
        </p:nvSpPr>
        <p:spPr>
          <a:xfrm>
            <a:off x="4495800" y="5029200"/>
            <a:ext cx="533400" cy="381000"/>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27" name="Straight Arrow Connector 26"/>
          <p:cNvCxnSpPr/>
          <p:nvPr/>
        </p:nvCxnSpPr>
        <p:spPr>
          <a:xfrm>
            <a:off x="2895600" y="4343400"/>
            <a:ext cx="251460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2895600" y="4343400"/>
            <a:ext cx="251460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286000" y="4343400"/>
            <a:ext cx="7696200" cy="0"/>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2133600" y="5410200"/>
            <a:ext cx="7848600" cy="0"/>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905000" y="3886200"/>
            <a:ext cx="533400" cy="400110"/>
          </a:xfrm>
          <a:prstGeom prst="rect">
            <a:avLst/>
          </a:prstGeom>
          <a:noFill/>
        </p:spPr>
        <p:txBody>
          <a:bodyPr wrap="square" rtlCol="0">
            <a:spAutoFit/>
          </a:bodyPr>
          <a:lstStyle/>
          <a:p>
            <a:r>
              <a:rPr lang="en-US" sz="2000" dirty="0">
                <a:solidFill>
                  <a:prstClr val="black"/>
                </a:solidFill>
                <a:latin typeface="Calibri"/>
              </a:rPr>
              <a:t>P1</a:t>
            </a:r>
          </a:p>
        </p:txBody>
      </p:sp>
      <p:sp>
        <p:nvSpPr>
          <p:cNvPr id="32" name="TextBox 31"/>
          <p:cNvSpPr txBox="1"/>
          <p:nvPr/>
        </p:nvSpPr>
        <p:spPr>
          <a:xfrm>
            <a:off x="1905000" y="4933890"/>
            <a:ext cx="533400" cy="400110"/>
          </a:xfrm>
          <a:prstGeom prst="rect">
            <a:avLst/>
          </a:prstGeom>
          <a:noFill/>
        </p:spPr>
        <p:txBody>
          <a:bodyPr wrap="square" rtlCol="0">
            <a:spAutoFit/>
          </a:bodyPr>
          <a:lstStyle/>
          <a:p>
            <a:r>
              <a:rPr lang="en-US" sz="2000" dirty="0">
                <a:solidFill>
                  <a:prstClr val="black"/>
                </a:solidFill>
                <a:latin typeface="Calibri"/>
              </a:rPr>
              <a:t>P2</a:t>
            </a:r>
          </a:p>
        </p:txBody>
      </p:sp>
      <p:sp>
        <p:nvSpPr>
          <p:cNvPr id="33" name="TextBox 32"/>
          <p:cNvSpPr txBox="1"/>
          <p:nvPr/>
        </p:nvSpPr>
        <p:spPr>
          <a:xfrm>
            <a:off x="4038600" y="5786735"/>
            <a:ext cx="4572000" cy="369332"/>
          </a:xfrm>
          <a:prstGeom prst="rect">
            <a:avLst/>
          </a:prstGeom>
          <a:noFill/>
        </p:spPr>
        <p:txBody>
          <a:bodyPr wrap="square" rtlCol="0">
            <a:spAutoFit/>
          </a:bodyPr>
          <a:lstStyle/>
          <a:p>
            <a:r>
              <a:rPr lang="en-US" dirty="0" err="1">
                <a:solidFill>
                  <a:prstClr val="black"/>
                </a:solidFill>
                <a:latin typeface="Calibri"/>
              </a:rPr>
              <a:t>Overdecomposition</a:t>
            </a:r>
            <a:r>
              <a:rPr lang="en-US" dirty="0">
                <a:solidFill>
                  <a:prstClr val="black"/>
                </a:solidFill>
                <a:latin typeface="Calibri"/>
              </a:rPr>
              <a:t> enables overlap</a:t>
            </a: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3819774136"/>
      </p:ext>
    </p:extLst>
  </p:cSld>
  <p:clrMapOvr>
    <a:masterClrMapping/>
  </p:clrMapOvr>
  <p:transition xmlns:p14="http://schemas.microsoft.com/office/powerpoint/2010/mai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657416-5796-1349-B1B1-6A08098E5614}"/>
              </a:ext>
            </a:extLst>
          </p:cNvPr>
          <p:cNvSpPr>
            <a:spLocks noGrp="1"/>
          </p:cNvSpPr>
          <p:nvPr>
            <p:ph type="title"/>
          </p:nvPr>
        </p:nvSpPr>
        <p:spPr/>
        <p:txBody>
          <a:bodyPr/>
          <a:lstStyle/>
          <a:p>
            <a:r>
              <a:rPr lang="en-US" dirty="0"/>
              <a:t>Our View</a:t>
            </a:r>
          </a:p>
        </p:txBody>
      </p:sp>
      <p:sp>
        <p:nvSpPr>
          <p:cNvPr id="3" name="Content Placeholder 2">
            <a:extLst>
              <a:ext uri="{FF2B5EF4-FFF2-40B4-BE49-F238E27FC236}">
                <a16:creationId xmlns="" xmlns:a16="http://schemas.microsoft.com/office/drawing/2014/main" id="{A52BA37F-FA5D-BD40-8FBA-044FB25AD453}"/>
              </a:ext>
            </a:extLst>
          </p:cNvPr>
          <p:cNvSpPr>
            <a:spLocks noGrp="1"/>
          </p:cNvSpPr>
          <p:nvPr>
            <p:ph idx="1"/>
          </p:nvPr>
        </p:nvSpPr>
        <p:spPr/>
        <p:txBody>
          <a:bodyPr>
            <a:normAutofit fontScale="92500" lnSpcReduction="10000"/>
          </a:bodyPr>
          <a:lstStyle/>
          <a:p>
            <a:r>
              <a:rPr lang="en-US" dirty="0"/>
              <a:t>To deal with these challenges, we must seek:</a:t>
            </a:r>
          </a:p>
          <a:p>
            <a:pPr lvl="1"/>
            <a:r>
              <a:rPr lang="en-US" sz="2600" dirty="0"/>
              <a:t>Not full automation </a:t>
            </a:r>
          </a:p>
          <a:p>
            <a:pPr lvl="1"/>
            <a:r>
              <a:rPr lang="en-US" sz="2600" dirty="0"/>
              <a:t>Not full burden on app-developers</a:t>
            </a:r>
          </a:p>
          <a:p>
            <a:pPr lvl="1"/>
            <a:r>
              <a:rPr lang="en-US" sz="2600" dirty="0"/>
              <a:t>But: a good division of labor between the system and app developers</a:t>
            </a:r>
          </a:p>
          <a:p>
            <a:pPr lvl="2"/>
            <a:r>
              <a:rPr lang="en-US" sz="2200" dirty="0"/>
              <a:t>Programmer: what to do in parallel, System: </a:t>
            </a:r>
            <a:r>
              <a:rPr lang="en-US" sz="2200" dirty="0" err="1"/>
              <a:t>where,when</a:t>
            </a:r>
            <a:r>
              <a:rPr lang="en-US" sz="2200" dirty="0"/>
              <a:t> </a:t>
            </a:r>
          </a:p>
          <a:p>
            <a:r>
              <a:rPr lang="en-US" sz="3000" dirty="0"/>
              <a:t>Develop language driven by needs of real applications</a:t>
            </a:r>
          </a:p>
          <a:p>
            <a:pPr lvl="1"/>
            <a:r>
              <a:rPr lang="en-US" sz="2600" dirty="0"/>
              <a:t>Avoid “platonic” pursuit of “beautiful” ideas</a:t>
            </a:r>
          </a:p>
          <a:p>
            <a:pPr lvl="1"/>
            <a:r>
              <a:rPr lang="en-US" sz="2600" dirty="0"/>
              <a:t>Co-developed with NAMD, </a:t>
            </a:r>
            <a:r>
              <a:rPr lang="en-US" sz="2600" dirty="0" err="1"/>
              <a:t>ChaNGa</a:t>
            </a:r>
            <a:r>
              <a:rPr lang="en-US" sz="2600" dirty="0"/>
              <a:t>, </a:t>
            </a:r>
            <a:r>
              <a:rPr lang="en-US" sz="2600" dirty="0" err="1"/>
              <a:t>OpenAtom</a:t>
            </a:r>
            <a:r>
              <a:rPr lang="en-US" sz="2600" dirty="0"/>
              <a:t>,..</a:t>
            </a:r>
          </a:p>
          <a:p>
            <a:r>
              <a:rPr lang="en-US" sz="3000" dirty="0"/>
              <a:t>Pragmatic focus</a:t>
            </a:r>
          </a:p>
          <a:p>
            <a:pPr lvl="1"/>
            <a:r>
              <a:rPr lang="en-US" sz="2600" dirty="0"/>
              <a:t>Ground-up development, portability</a:t>
            </a:r>
            <a:r>
              <a:rPr lang="en-US" sz="2600"/>
              <a:t>, </a:t>
            </a:r>
          </a:p>
          <a:p>
            <a:pPr lvl="1"/>
            <a:r>
              <a:rPr lang="en-US" sz="2600"/>
              <a:t>accessibility for a </a:t>
            </a:r>
            <a:r>
              <a:rPr lang="en-US" sz="2600" dirty="0"/>
              <a:t>broad user base</a:t>
            </a:r>
          </a:p>
          <a:p>
            <a:endParaRPr lang="en-US" dirty="0"/>
          </a:p>
        </p:txBody>
      </p:sp>
      <p:sp>
        <p:nvSpPr>
          <p:cNvPr id="4" name="Date Placeholder 3">
            <a:extLst>
              <a:ext uri="{FF2B5EF4-FFF2-40B4-BE49-F238E27FC236}">
                <a16:creationId xmlns="" xmlns:a16="http://schemas.microsoft.com/office/drawing/2014/main" id="{C2128DCE-8453-9343-9395-FCE1FB06E021}"/>
              </a:ext>
            </a:extLst>
          </p:cNvPr>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Footer Placeholder 4">
            <a:extLst>
              <a:ext uri="{FF2B5EF4-FFF2-40B4-BE49-F238E27FC236}">
                <a16:creationId xmlns="" xmlns:a16="http://schemas.microsoft.com/office/drawing/2014/main" id="{882F419D-20A3-3E4D-BF32-B56640950EC8}"/>
              </a:ext>
            </a:extLst>
          </p:cNvPr>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Slide Number Placeholder 5">
            <a:extLst>
              <a:ext uri="{FF2B5EF4-FFF2-40B4-BE49-F238E27FC236}">
                <a16:creationId xmlns="" xmlns:a16="http://schemas.microsoft.com/office/drawing/2014/main" id="{34B38DBE-E9EA-B240-986D-4BAAD5F76C15}"/>
              </a:ext>
            </a:extLst>
          </p:cNvPr>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3</a:t>
            </a:fld>
            <a:endParaRPr lang="en-US">
              <a:solidFill>
                <a:prstClr val="black">
                  <a:tint val="75000"/>
                </a:prstClr>
              </a:solidFill>
              <a:latin typeface="Calibri"/>
            </a:endParaRPr>
          </a:p>
        </p:txBody>
      </p:sp>
    </p:spTree>
    <p:extLst>
      <p:ext uri="{BB962C8B-B14F-4D97-AF65-F5344CB8AC3E}">
        <p14:creationId xmlns:p14="http://schemas.microsoft.com/office/powerpoint/2010/main" val="2137688258"/>
      </p:ext>
    </p:extLst>
  </p:cSld>
  <p:clrMapOvr>
    <a:masterClrMapping/>
  </p:clrMapOvr>
  <p:transition xmlns:p14="http://schemas.microsoft.com/office/powerpoint/2010/mai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99482"/>
            <a:ext cx="8229600" cy="639762"/>
          </a:xfrm>
        </p:spPr>
        <p:txBody>
          <a:bodyPr>
            <a:normAutofit fontScale="90000"/>
          </a:bodyPr>
          <a:lstStyle/>
          <a:p>
            <a:r>
              <a:rPr lang="en-US"/>
              <a:t>Communication Data from </a:t>
            </a:r>
            <a:r>
              <a:rPr lang="en-US" dirty="0" err="1"/>
              <a:t>Chombo</a:t>
            </a:r>
            <a:endParaRPr lang="en-US" dirty="0"/>
          </a:p>
        </p:txBody>
      </p:sp>
      <p:sp>
        <p:nvSpPr>
          <p:cNvPr id="3" name="Footer Placeholder 2"/>
          <p:cNvSpPr>
            <a:spLocks noGrp="1"/>
          </p:cNvSpPr>
          <p:nvPr>
            <p:ph type="ftr" sz="quarter" idx="11"/>
          </p:nvPr>
        </p:nvSpPr>
        <p:spPr/>
        <p:txBody>
          <a:bodyPr/>
          <a:lstStyle/>
          <a:p>
            <a:pPr>
              <a:defRPr/>
            </a:pPr>
            <a:r>
              <a:rPr lang="fr-FR" smtClean="0"/>
              <a:t>Charm Workshop '18</a:t>
            </a:r>
            <a:endParaRPr lang="en-US" dirty="0"/>
          </a:p>
        </p:txBody>
      </p:sp>
      <p:sp>
        <p:nvSpPr>
          <p:cNvPr id="4" name="Slide Number Placeholder 3"/>
          <p:cNvSpPr>
            <a:spLocks noGrp="1"/>
          </p:cNvSpPr>
          <p:nvPr>
            <p:ph type="sldNum" sz="quarter" idx="12"/>
          </p:nvPr>
        </p:nvSpPr>
        <p:spPr/>
        <p:txBody>
          <a:bodyPr/>
          <a:lstStyle/>
          <a:p>
            <a:pPr>
              <a:defRPr/>
            </a:pPr>
            <a:fld id="{AB45D6F5-C874-4283-99EA-D93D3B58E0B5}" type="slidenum">
              <a:rPr lang="en-US" smtClean="0"/>
              <a:pPr>
                <a:defRPr/>
              </a:pPr>
              <a:t>30</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3313710"/>
            <a:ext cx="8991600" cy="354429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9300" y="795432"/>
            <a:ext cx="8153400" cy="3319369"/>
          </a:xfrm>
          <a:prstGeom prst="rect">
            <a:avLst/>
          </a:prstGeom>
        </p:spPr>
      </p:pic>
      <p:sp>
        <p:nvSpPr>
          <p:cNvPr id="7" name="TextBox 6"/>
          <p:cNvSpPr txBox="1"/>
          <p:nvPr/>
        </p:nvSpPr>
        <p:spPr>
          <a:xfrm>
            <a:off x="8610600" y="1828801"/>
            <a:ext cx="1905000" cy="646331"/>
          </a:xfrm>
          <a:prstGeom prst="rect">
            <a:avLst/>
          </a:prstGeom>
          <a:solidFill>
            <a:schemeClr val="accent2">
              <a:lumMod val="20000"/>
              <a:lumOff val="80000"/>
              <a:alpha val="59000"/>
            </a:schemeClr>
          </a:solidFill>
        </p:spPr>
        <p:txBody>
          <a:bodyPr wrap="square" rtlCol="0">
            <a:spAutoFit/>
          </a:bodyPr>
          <a:lstStyle/>
          <a:p>
            <a:pPr algn="ctr"/>
            <a:r>
              <a:rPr lang="en-US" dirty="0" err="1"/>
              <a:t>Chombo</a:t>
            </a:r>
            <a:r>
              <a:rPr lang="en-US"/>
              <a:t> with reductions</a:t>
            </a:r>
            <a:endParaRPr lang="en-US" dirty="0"/>
          </a:p>
        </p:txBody>
      </p:sp>
      <p:sp>
        <p:nvSpPr>
          <p:cNvPr id="8" name="TextBox 7"/>
          <p:cNvSpPr txBox="1"/>
          <p:nvPr/>
        </p:nvSpPr>
        <p:spPr>
          <a:xfrm>
            <a:off x="8458200" y="4375122"/>
            <a:ext cx="2057400" cy="923330"/>
          </a:xfrm>
          <a:prstGeom prst="rect">
            <a:avLst/>
          </a:prstGeom>
          <a:solidFill>
            <a:schemeClr val="accent2">
              <a:lumMod val="20000"/>
              <a:lumOff val="80000"/>
              <a:alpha val="59000"/>
            </a:schemeClr>
          </a:solidFill>
        </p:spPr>
        <p:txBody>
          <a:bodyPr wrap="square" rtlCol="0">
            <a:spAutoFit/>
          </a:bodyPr>
          <a:lstStyle/>
          <a:p>
            <a:pPr algn="ctr"/>
            <a:r>
              <a:rPr lang="en-US" dirty="0" err="1"/>
              <a:t>Chombo</a:t>
            </a:r>
            <a:r>
              <a:rPr lang="en-US" dirty="0"/>
              <a:t> on  Charm (experimental)</a:t>
            </a:r>
          </a:p>
        </p:txBody>
      </p:sp>
      <p:sp>
        <p:nvSpPr>
          <p:cNvPr id="9" name="TextBox 8"/>
          <p:cNvSpPr txBox="1"/>
          <p:nvPr/>
        </p:nvSpPr>
        <p:spPr>
          <a:xfrm>
            <a:off x="2667000" y="914400"/>
            <a:ext cx="2667000" cy="369332"/>
          </a:xfrm>
          <a:prstGeom prst="rect">
            <a:avLst/>
          </a:prstGeom>
          <a:solidFill>
            <a:schemeClr val="accent2">
              <a:lumMod val="20000"/>
              <a:lumOff val="80000"/>
              <a:alpha val="60000"/>
            </a:schemeClr>
          </a:solidFill>
        </p:spPr>
        <p:txBody>
          <a:bodyPr wrap="square" rtlCol="0">
            <a:spAutoFit/>
          </a:bodyPr>
          <a:lstStyle/>
          <a:p>
            <a:r>
              <a:rPr lang="en-US"/>
              <a:t>Work by </a:t>
            </a:r>
            <a:r>
              <a:rPr lang="en-US" dirty="0"/>
              <a:t>Phil Miller</a:t>
            </a:r>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Tree>
    <p:extLst>
      <p:ext uri="{BB962C8B-B14F-4D97-AF65-F5344CB8AC3E}">
        <p14:creationId xmlns:p14="http://schemas.microsoft.com/office/powerpoint/2010/main" val="117883120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t>Decomposition Challenges</a:t>
            </a:r>
          </a:p>
        </p:txBody>
      </p:sp>
      <p:sp>
        <p:nvSpPr>
          <p:cNvPr id="24579" name="Content Placeholder 2"/>
          <p:cNvSpPr>
            <a:spLocks noGrp="1"/>
          </p:cNvSpPr>
          <p:nvPr>
            <p:ph idx="1"/>
          </p:nvPr>
        </p:nvSpPr>
        <p:spPr/>
        <p:txBody>
          <a:bodyPr/>
          <a:lstStyle/>
          <a:p>
            <a:r>
              <a:rPr lang="en-US" dirty="0"/>
              <a:t>Current method is to decompose to processors</a:t>
            </a:r>
          </a:p>
          <a:p>
            <a:pPr lvl="1"/>
            <a:r>
              <a:rPr lang="en-US" dirty="0"/>
              <a:t>This has many problems</a:t>
            </a:r>
          </a:p>
          <a:p>
            <a:pPr lvl="1"/>
            <a:r>
              <a:rPr lang="en-US" dirty="0"/>
              <a:t>Deciding which processor does what work in detail is difficult at large scale</a:t>
            </a:r>
          </a:p>
          <a:p>
            <a:r>
              <a:rPr lang="en-US" dirty="0"/>
              <a:t>Decomposition should be independent of number of processors – enabled by object based decomposition</a:t>
            </a:r>
          </a:p>
          <a:p>
            <a:r>
              <a:rPr lang="en-US" dirty="0"/>
              <a:t>Let runtime system (RTS) assign objects to available resources adaptively</a:t>
            </a:r>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8" name="Slide Number Placeholder 7"/>
          <p:cNvSpPr>
            <a:spLocks noGrp="1"/>
          </p:cNvSpPr>
          <p:nvPr>
            <p:ph type="sldNum" sz="quarter" idx="12"/>
          </p:nvPr>
        </p:nvSpPr>
        <p:spPr/>
        <p:txBody>
          <a:bodyPr/>
          <a:lstStyle/>
          <a:p>
            <a:fld id="{3EF9F3CA-D42A-4F16-9502-7E916E4DA7FE}" type="slidenum">
              <a:rPr lang="en-US" smtClean="0"/>
              <a:pPr/>
              <a:t>31</a:t>
            </a:fld>
            <a:endParaRPr lang="en-US" dirty="0"/>
          </a:p>
        </p:txBody>
      </p:sp>
      <p:sp>
        <p:nvSpPr>
          <p:cNvPr id="2" name="Footer Placeholder 1"/>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3731010796"/>
      </p:ext>
    </p:extLst>
  </p:cSld>
  <p:clrMapOvr>
    <a:masterClrMapping/>
  </p:clrMapOvr>
  <p:transition xmlns:p14="http://schemas.microsoft.com/office/powerpoint/2010/mai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2" name="Rectangle 2"/>
          <p:cNvSpPr>
            <a:spLocks noGrp="1" noChangeArrowheads="1"/>
          </p:cNvSpPr>
          <p:nvPr>
            <p:ph type="title"/>
          </p:nvPr>
        </p:nvSpPr>
        <p:spPr/>
        <p:txBody>
          <a:bodyPr/>
          <a:lstStyle/>
          <a:p>
            <a:r>
              <a:rPr lang="en-US"/>
              <a:t>Decomposition Independent of numCores</a:t>
            </a:r>
            <a:endParaRPr lang="en-US" dirty="0"/>
          </a:p>
        </p:txBody>
      </p:sp>
      <p:sp>
        <p:nvSpPr>
          <p:cNvPr id="41" name="Content Placeholder 40"/>
          <p:cNvSpPr>
            <a:spLocks noGrp="1"/>
          </p:cNvSpPr>
          <p:nvPr>
            <p:ph idx="1"/>
          </p:nvPr>
        </p:nvSpPr>
        <p:spPr/>
        <p:txBody>
          <a:bodyPr>
            <a:normAutofit fontScale="70000" lnSpcReduction="20000"/>
          </a:bodyPr>
          <a:lstStyle/>
          <a:p>
            <a:r>
              <a:rPr lang="en-US" sz="3400" dirty="0"/>
              <a:t>Rocket simulation example under traditional MPI</a:t>
            </a:r>
          </a:p>
          <a:p>
            <a:endParaRPr lang="en-US" dirty="0"/>
          </a:p>
          <a:p>
            <a:endParaRPr lang="en-US" dirty="0"/>
          </a:p>
          <a:p>
            <a:endParaRPr lang="en-US" dirty="0"/>
          </a:p>
          <a:p>
            <a:endParaRPr lang="en-US" dirty="0"/>
          </a:p>
          <a:p>
            <a:endParaRPr lang="en-US" dirty="0"/>
          </a:p>
          <a:p>
            <a:endParaRPr lang="en-US" dirty="0"/>
          </a:p>
          <a:p>
            <a:endParaRPr lang="en-US" dirty="0"/>
          </a:p>
          <a:p>
            <a:r>
              <a:rPr lang="en-US" sz="3400" dirty="0"/>
              <a:t>With migratable-objects: </a:t>
            </a:r>
          </a:p>
          <a:p>
            <a:endParaRPr lang="en-US" dirty="0"/>
          </a:p>
          <a:p>
            <a:endParaRPr lang="en-US" dirty="0"/>
          </a:p>
          <a:p>
            <a:pPr lvl="1"/>
            <a:endParaRPr lang="en-US" dirty="0"/>
          </a:p>
          <a:p>
            <a:pPr lvl="1"/>
            <a:endParaRPr lang="en-US" dirty="0"/>
          </a:p>
          <a:p>
            <a:pPr lvl="1"/>
            <a:endParaRPr lang="en-US" dirty="0"/>
          </a:p>
          <a:p>
            <a:pPr lvl="1"/>
            <a:endParaRPr lang="en-US" dirty="0"/>
          </a:p>
          <a:p>
            <a:pPr lvl="1"/>
            <a:r>
              <a:rPr lang="en-US" sz="2900" dirty="0"/>
              <a:t>Benefit: load balance, communication optimizations, modularity</a:t>
            </a:r>
          </a:p>
          <a:p>
            <a:endParaRPr lang="en-US" dirty="0"/>
          </a:p>
        </p:txBody>
      </p:sp>
      <p:sp>
        <p:nvSpPr>
          <p:cNvPr id="35" name="Date Placeholder 34"/>
          <p:cNvSpPr>
            <a:spLocks noGrp="1"/>
          </p:cNvSpPr>
          <p:nvPr>
            <p:ph type="dt" sz="half" idx="10"/>
          </p:nvPr>
        </p:nvSpPr>
        <p:spPr/>
        <p:txBody>
          <a:bodyPr/>
          <a:lstStyle/>
          <a:p>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46" name="Slide Number Placeholder 7"/>
          <p:cNvSpPr>
            <a:spLocks noGrp="1"/>
          </p:cNvSpPr>
          <p:nvPr>
            <p:ph type="sldNum" sz="quarter" idx="12"/>
          </p:nvPr>
        </p:nvSpPr>
        <p:spPr/>
        <p:txBody>
          <a:bodyPr/>
          <a:lstStyle/>
          <a:p>
            <a:fld id="{3EF9F3CA-D42A-4F16-9502-7E916E4DA7FE}" type="slidenum">
              <a:rPr lang="en-US" smtClean="0"/>
              <a:pPr/>
              <a:t>32</a:t>
            </a:fld>
            <a:endParaRPr lang="en-US" dirty="0"/>
          </a:p>
        </p:txBody>
      </p:sp>
      <p:sp>
        <p:nvSpPr>
          <p:cNvPr id="552963" name="Rectangle 3"/>
          <p:cNvSpPr>
            <a:spLocks noChangeArrowheads="1"/>
          </p:cNvSpPr>
          <p:nvPr/>
        </p:nvSpPr>
        <p:spPr bwMode="auto">
          <a:xfrm>
            <a:off x="1828800" y="1295400"/>
            <a:ext cx="7620000" cy="4724400"/>
          </a:xfrm>
          <a:prstGeom prst="rect">
            <a:avLst/>
          </a:prstGeom>
          <a:noFill/>
          <a:ln w="9525">
            <a:noFill/>
            <a:miter lim="800000"/>
            <a:headEnd/>
            <a:tailEnd/>
          </a:ln>
        </p:spPr>
        <p:txBody>
          <a:bodyPr/>
          <a:lstStyle/>
          <a:p>
            <a:pPr marL="342900" indent="-342900">
              <a:spcBef>
                <a:spcPct val="20000"/>
              </a:spcBef>
              <a:buFontTx/>
              <a:buChar char="•"/>
            </a:pPr>
            <a:endParaRPr lang="en-US" dirty="0">
              <a:solidFill>
                <a:srgbClr val="0000FF"/>
              </a:solidFill>
              <a:latin typeface="Calibri"/>
            </a:endParaRPr>
          </a:p>
        </p:txBody>
      </p:sp>
      <p:grpSp>
        <p:nvGrpSpPr>
          <p:cNvPr id="34824" name="Group 4"/>
          <p:cNvGrpSpPr>
            <a:grpSpLocks/>
          </p:cNvGrpSpPr>
          <p:nvPr/>
        </p:nvGrpSpPr>
        <p:grpSpPr bwMode="auto">
          <a:xfrm>
            <a:off x="2057400" y="2209801"/>
            <a:ext cx="4948238" cy="1192213"/>
            <a:chOff x="1008" y="1392"/>
            <a:chExt cx="2784" cy="574"/>
          </a:xfrm>
        </p:grpSpPr>
        <p:grpSp>
          <p:nvGrpSpPr>
            <p:cNvPr id="34839" name="Group 5"/>
            <p:cNvGrpSpPr>
              <a:grpSpLocks/>
            </p:cNvGrpSpPr>
            <p:nvPr/>
          </p:nvGrpSpPr>
          <p:grpSpPr bwMode="auto">
            <a:xfrm>
              <a:off x="1008" y="1392"/>
              <a:ext cx="480" cy="384"/>
              <a:chOff x="1008" y="1392"/>
              <a:chExt cx="480" cy="384"/>
            </a:xfrm>
          </p:grpSpPr>
          <p:sp>
            <p:nvSpPr>
              <p:cNvPr id="34849" name="Rectangle 6"/>
              <p:cNvSpPr>
                <a:spLocks noChangeArrowheads="1"/>
              </p:cNvSpPr>
              <p:nvPr/>
            </p:nvSpPr>
            <p:spPr bwMode="auto">
              <a:xfrm>
                <a:off x="1008" y="1392"/>
                <a:ext cx="480" cy="192"/>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dirty="0">
                    <a:solidFill>
                      <a:schemeClr val="bg1"/>
                    </a:solidFill>
                    <a:latin typeface="Arial" pitchFamily="34" charset="0"/>
                  </a:rPr>
                  <a:t>Solid</a:t>
                </a:r>
              </a:p>
            </p:txBody>
          </p:sp>
          <p:sp>
            <p:nvSpPr>
              <p:cNvPr id="34850" name="Rectangle 7"/>
              <p:cNvSpPr>
                <a:spLocks noChangeArrowheads="1"/>
              </p:cNvSpPr>
              <p:nvPr/>
            </p:nvSpPr>
            <p:spPr bwMode="auto">
              <a:xfrm>
                <a:off x="1008" y="1584"/>
                <a:ext cx="480" cy="192"/>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dirty="0">
                    <a:solidFill>
                      <a:schemeClr val="bg1"/>
                    </a:solidFill>
                    <a:latin typeface="Arial" pitchFamily="34" charset="0"/>
                  </a:rPr>
                  <a:t>Fluid</a:t>
                </a:r>
              </a:p>
            </p:txBody>
          </p:sp>
        </p:grpSp>
        <p:grpSp>
          <p:nvGrpSpPr>
            <p:cNvPr id="34840" name="Group 8"/>
            <p:cNvGrpSpPr>
              <a:grpSpLocks/>
            </p:cNvGrpSpPr>
            <p:nvPr/>
          </p:nvGrpSpPr>
          <p:grpSpPr bwMode="auto">
            <a:xfrm>
              <a:off x="1824" y="1392"/>
              <a:ext cx="480" cy="384"/>
              <a:chOff x="1008" y="1392"/>
              <a:chExt cx="480" cy="384"/>
            </a:xfrm>
          </p:grpSpPr>
          <p:sp>
            <p:nvSpPr>
              <p:cNvPr id="34847" name="Rectangle 9"/>
              <p:cNvSpPr>
                <a:spLocks noChangeArrowheads="1"/>
              </p:cNvSpPr>
              <p:nvPr/>
            </p:nvSpPr>
            <p:spPr bwMode="auto">
              <a:xfrm>
                <a:off x="1008" y="1392"/>
                <a:ext cx="480" cy="192"/>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dirty="0">
                    <a:solidFill>
                      <a:schemeClr val="bg1"/>
                    </a:solidFill>
                    <a:latin typeface="Arial" pitchFamily="34" charset="0"/>
                  </a:rPr>
                  <a:t>Solid</a:t>
                </a:r>
              </a:p>
            </p:txBody>
          </p:sp>
          <p:sp>
            <p:nvSpPr>
              <p:cNvPr id="34848" name="Rectangle 10"/>
              <p:cNvSpPr>
                <a:spLocks noChangeArrowheads="1"/>
              </p:cNvSpPr>
              <p:nvPr/>
            </p:nvSpPr>
            <p:spPr bwMode="auto">
              <a:xfrm>
                <a:off x="1008" y="1584"/>
                <a:ext cx="480" cy="192"/>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dirty="0">
                    <a:solidFill>
                      <a:schemeClr val="bg1"/>
                    </a:solidFill>
                    <a:latin typeface="Arial" pitchFamily="34" charset="0"/>
                  </a:rPr>
                  <a:t>Fluid</a:t>
                </a:r>
              </a:p>
            </p:txBody>
          </p:sp>
        </p:grpSp>
        <p:grpSp>
          <p:nvGrpSpPr>
            <p:cNvPr id="34841" name="Group 11"/>
            <p:cNvGrpSpPr>
              <a:grpSpLocks/>
            </p:cNvGrpSpPr>
            <p:nvPr/>
          </p:nvGrpSpPr>
          <p:grpSpPr bwMode="auto">
            <a:xfrm>
              <a:off x="3312" y="1392"/>
              <a:ext cx="480" cy="384"/>
              <a:chOff x="1008" y="1392"/>
              <a:chExt cx="480" cy="384"/>
            </a:xfrm>
          </p:grpSpPr>
          <p:sp>
            <p:nvSpPr>
              <p:cNvPr id="34845" name="Rectangle 12"/>
              <p:cNvSpPr>
                <a:spLocks noChangeArrowheads="1"/>
              </p:cNvSpPr>
              <p:nvPr/>
            </p:nvSpPr>
            <p:spPr bwMode="auto">
              <a:xfrm>
                <a:off x="1008" y="1392"/>
                <a:ext cx="480" cy="192"/>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a:solidFill>
                      <a:schemeClr val="bg1"/>
                    </a:solidFill>
                    <a:latin typeface="Arial" pitchFamily="34" charset="0"/>
                  </a:rPr>
                  <a:t>Solid</a:t>
                </a:r>
              </a:p>
            </p:txBody>
          </p:sp>
          <p:sp>
            <p:nvSpPr>
              <p:cNvPr id="34846" name="Rectangle 13"/>
              <p:cNvSpPr>
                <a:spLocks noChangeArrowheads="1"/>
              </p:cNvSpPr>
              <p:nvPr/>
            </p:nvSpPr>
            <p:spPr bwMode="auto">
              <a:xfrm>
                <a:off x="1008" y="1584"/>
                <a:ext cx="480" cy="192"/>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a:solidFill>
                      <a:schemeClr val="bg1"/>
                    </a:solidFill>
                    <a:latin typeface="Arial" pitchFamily="34" charset="0"/>
                  </a:rPr>
                  <a:t>Fluid</a:t>
                </a:r>
              </a:p>
            </p:txBody>
          </p:sp>
        </p:grpSp>
        <p:sp>
          <p:nvSpPr>
            <p:cNvPr id="34842" name="Text Box 14"/>
            <p:cNvSpPr txBox="1">
              <a:spLocks noChangeArrowheads="1"/>
            </p:cNvSpPr>
            <p:nvPr/>
          </p:nvSpPr>
          <p:spPr bwMode="auto">
            <a:xfrm>
              <a:off x="2534" y="1440"/>
              <a:ext cx="634" cy="178"/>
            </a:xfrm>
            <a:prstGeom prst="rect">
              <a:avLst/>
            </a:prstGeom>
            <a:noFill/>
            <a:ln w="9525">
              <a:noFill/>
              <a:miter lim="800000"/>
              <a:headEnd/>
              <a:tailEnd/>
            </a:ln>
          </p:spPr>
          <p:txBody>
            <a:bodyPr>
              <a:spAutoFit/>
            </a:bodyPr>
            <a:lstStyle/>
            <a:p>
              <a:pPr eaLnBrk="0" hangingPunct="0"/>
              <a:r>
                <a:rPr lang="en-US" b="1">
                  <a:solidFill>
                    <a:prstClr val="black"/>
                  </a:solidFill>
                  <a:latin typeface="Arial" pitchFamily="34" charset="0"/>
                </a:rPr>
                <a:t>.  .  .</a:t>
              </a:r>
            </a:p>
          </p:txBody>
        </p:sp>
        <p:sp>
          <p:nvSpPr>
            <p:cNvPr id="34843" name="Text Box 15"/>
            <p:cNvSpPr txBox="1">
              <a:spLocks noChangeArrowheads="1"/>
            </p:cNvSpPr>
            <p:nvPr/>
          </p:nvSpPr>
          <p:spPr bwMode="auto">
            <a:xfrm>
              <a:off x="1094" y="1751"/>
              <a:ext cx="103" cy="177"/>
            </a:xfrm>
            <a:prstGeom prst="rect">
              <a:avLst/>
            </a:prstGeom>
            <a:noFill/>
            <a:ln w="9525">
              <a:noFill/>
              <a:miter lim="800000"/>
              <a:headEnd/>
              <a:tailEnd/>
            </a:ln>
          </p:spPr>
          <p:txBody>
            <a:bodyPr wrap="none">
              <a:spAutoFit/>
            </a:bodyPr>
            <a:lstStyle/>
            <a:p>
              <a:pPr eaLnBrk="0" hangingPunct="0"/>
              <a:endParaRPr lang="en-US">
                <a:solidFill>
                  <a:prstClr val="black"/>
                </a:solidFill>
                <a:latin typeface="Arial" pitchFamily="34" charset="0"/>
              </a:endParaRPr>
            </a:p>
          </p:txBody>
        </p:sp>
        <p:sp>
          <p:nvSpPr>
            <p:cNvPr id="34844" name="Text Box 16"/>
            <p:cNvSpPr txBox="1">
              <a:spLocks noChangeArrowheads="1"/>
            </p:cNvSpPr>
            <p:nvPr/>
          </p:nvSpPr>
          <p:spPr bwMode="auto">
            <a:xfrm>
              <a:off x="1169" y="1804"/>
              <a:ext cx="2460" cy="162"/>
            </a:xfrm>
            <a:prstGeom prst="rect">
              <a:avLst/>
            </a:prstGeom>
            <a:noFill/>
            <a:ln w="9525">
              <a:noFill/>
              <a:miter lim="800000"/>
              <a:headEnd/>
              <a:tailEnd/>
            </a:ln>
          </p:spPr>
          <p:txBody>
            <a:bodyPr wrap="none">
              <a:spAutoFit/>
            </a:bodyPr>
            <a:lstStyle/>
            <a:p>
              <a:pPr eaLnBrk="0" hangingPunct="0"/>
              <a:r>
                <a:rPr lang="en-US" sz="1600">
                  <a:solidFill>
                    <a:prstClr val="black"/>
                  </a:solidFill>
                  <a:latin typeface="Arial" pitchFamily="34" charset="0"/>
                </a:rPr>
                <a:t>1                       2                                            P</a:t>
              </a:r>
            </a:p>
          </p:txBody>
        </p:sp>
      </p:grpSp>
      <p:grpSp>
        <p:nvGrpSpPr>
          <p:cNvPr id="6" name="Group 17"/>
          <p:cNvGrpSpPr>
            <a:grpSpLocks/>
          </p:cNvGrpSpPr>
          <p:nvPr/>
        </p:nvGrpSpPr>
        <p:grpSpPr bwMode="auto">
          <a:xfrm>
            <a:off x="2133600" y="4114800"/>
            <a:ext cx="5562600" cy="1422400"/>
            <a:chOff x="960" y="2688"/>
            <a:chExt cx="3130" cy="743"/>
          </a:xfrm>
        </p:grpSpPr>
        <p:sp>
          <p:nvSpPr>
            <p:cNvPr id="34829" name="Rectangle 18"/>
            <p:cNvSpPr>
              <a:spLocks noChangeArrowheads="1"/>
            </p:cNvSpPr>
            <p:nvPr/>
          </p:nvSpPr>
          <p:spPr bwMode="auto">
            <a:xfrm>
              <a:off x="960" y="2736"/>
              <a:ext cx="480"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dirty="0">
                  <a:solidFill>
                    <a:schemeClr val="bg1"/>
                  </a:solidFill>
                  <a:latin typeface="Arial" pitchFamily="34" charset="0"/>
                </a:rPr>
                <a:t>Solid</a:t>
              </a:r>
              <a:r>
                <a:rPr lang="en-US" baseline="-25000" dirty="0">
                  <a:solidFill>
                    <a:schemeClr val="bg1"/>
                  </a:solidFill>
                  <a:latin typeface="Arial" pitchFamily="34" charset="0"/>
                </a:rPr>
                <a:t>1</a:t>
              </a:r>
            </a:p>
          </p:txBody>
        </p:sp>
        <p:sp>
          <p:nvSpPr>
            <p:cNvPr id="34830" name="Rectangle 19"/>
            <p:cNvSpPr>
              <a:spLocks noChangeArrowheads="1"/>
            </p:cNvSpPr>
            <p:nvPr/>
          </p:nvSpPr>
          <p:spPr bwMode="auto">
            <a:xfrm>
              <a:off x="1104" y="3072"/>
              <a:ext cx="480"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dirty="0">
                  <a:solidFill>
                    <a:schemeClr val="bg1"/>
                  </a:solidFill>
                  <a:latin typeface="Arial" pitchFamily="34" charset="0"/>
                </a:rPr>
                <a:t>Fluid</a:t>
              </a:r>
              <a:r>
                <a:rPr lang="en-US" baseline="-25000" dirty="0">
                  <a:solidFill>
                    <a:schemeClr val="bg1"/>
                  </a:solidFill>
                  <a:latin typeface="Arial" pitchFamily="34" charset="0"/>
                </a:rPr>
                <a:t>1</a:t>
              </a:r>
            </a:p>
          </p:txBody>
        </p:sp>
        <p:sp>
          <p:nvSpPr>
            <p:cNvPr id="34831" name="Rectangle 20"/>
            <p:cNvSpPr>
              <a:spLocks noChangeArrowheads="1"/>
            </p:cNvSpPr>
            <p:nvPr/>
          </p:nvSpPr>
          <p:spPr bwMode="auto">
            <a:xfrm>
              <a:off x="1680" y="2736"/>
              <a:ext cx="480"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a:solidFill>
                    <a:schemeClr val="bg1"/>
                  </a:solidFill>
                  <a:latin typeface="Arial" pitchFamily="34" charset="0"/>
                </a:rPr>
                <a:t>Solid</a:t>
              </a:r>
              <a:r>
                <a:rPr lang="en-US" baseline="-25000">
                  <a:solidFill>
                    <a:schemeClr val="bg1"/>
                  </a:solidFill>
                  <a:latin typeface="Arial" pitchFamily="34" charset="0"/>
                </a:rPr>
                <a:t>2</a:t>
              </a:r>
            </a:p>
          </p:txBody>
        </p:sp>
        <p:sp>
          <p:nvSpPr>
            <p:cNvPr id="34832" name="Rectangle 21"/>
            <p:cNvSpPr>
              <a:spLocks noChangeArrowheads="1"/>
            </p:cNvSpPr>
            <p:nvPr/>
          </p:nvSpPr>
          <p:spPr bwMode="auto">
            <a:xfrm>
              <a:off x="1920" y="3072"/>
              <a:ext cx="480"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a:solidFill>
                    <a:schemeClr val="bg1"/>
                  </a:solidFill>
                  <a:latin typeface="Arial" pitchFamily="34" charset="0"/>
                </a:rPr>
                <a:t>Fluid</a:t>
              </a:r>
              <a:r>
                <a:rPr lang="en-US" baseline="-25000">
                  <a:solidFill>
                    <a:schemeClr val="bg1"/>
                  </a:solidFill>
                  <a:latin typeface="Arial" pitchFamily="34" charset="0"/>
                </a:rPr>
                <a:t>2</a:t>
              </a:r>
            </a:p>
          </p:txBody>
        </p:sp>
        <p:sp>
          <p:nvSpPr>
            <p:cNvPr id="34833" name="Rectangle 22"/>
            <p:cNvSpPr>
              <a:spLocks noChangeArrowheads="1"/>
            </p:cNvSpPr>
            <p:nvPr/>
          </p:nvSpPr>
          <p:spPr bwMode="auto">
            <a:xfrm>
              <a:off x="3610" y="2736"/>
              <a:ext cx="480"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a:solidFill>
                    <a:schemeClr val="bg1"/>
                  </a:solidFill>
                  <a:latin typeface="Arial" pitchFamily="34" charset="0"/>
                </a:rPr>
                <a:t>Solid</a:t>
              </a:r>
              <a:r>
                <a:rPr lang="en-US" baseline="-25000">
                  <a:solidFill>
                    <a:schemeClr val="bg1"/>
                  </a:solidFill>
                  <a:latin typeface="Arial" pitchFamily="34" charset="0"/>
                </a:rPr>
                <a:t>n</a:t>
              </a:r>
            </a:p>
          </p:txBody>
        </p:sp>
        <p:sp>
          <p:nvSpPr>
            <p:cNvPr id="34834" name="Rectangle 23"/>
            <p:cNvSpPr>
              <a:spLocks noChangeArrowheads="1"/>
            </p:cNvSpPr>
            <p:nvPr/>
          </p:nvSpPr>
          <p:spPr bwMode="auto">
            <a:xfrm>
              <a:off x="3322" y="3072"/>
              <a:ext cx="480"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a:solidFill>
                    <a:schemeClr val="bg1"/>
                  </a:solidFill>
                  <a:latin typeface="Arial" pitchFamily="34" charset="0"/>
                </a:rPr>
                <a:t>Fluid</a:t>
              </a:r>
              <a:r>
                <a:rPr lang="en-US" baseline="-25000">
                  <a:solidFill>
                    <a:schemeClr val="bg1"/>
                  </a:solidFill>
                  <a:latin typeface="Arial" pitchFamily="34" charset="0"/>
                </a:rPr>
                <a:t>m</a:t>
              </a:r>
            </a:p>
          </p:txBody>
        </p:sp>
        <p:sp>
          <p:nvSpPr>
            <p:cNvPr id="34835" name="Text Box 24"/>
            <p:cNvSpPr txBox="1">
              <a:spLocks noChangeArrowheads="1"/>
            </p:cNvSpPr>
            <p:nvPr/>
          </p:nvSpPr>
          <p:spPr bwMode="auto">
            <a:xfrm>
              <a:off x="2630" y="3024"/>
              <a:ext cx="634" cy="193"/>
            </a:xfrm>
            <a:prstGeom prst="rect">
              <a:avLst/>
            </a:prstGeom>
            <a:noFill/>
            <a:ln w="9525">
              <a:noFill/>
              <a:miter lim="800000"/>
              <a:headEnd/>
              <a:tailEnd/>
            </a:ln>
          </p:spPr>
          <p:txBody>
            <a:bodyPr>
              <a:spAutoFit/>
            </a:bodyPr>
            <a:lstStyle/>
            <a:p>
              <a:pPr eaLnBrk="0" hangingPunct="0"/>
              <a:r>
                <a:rPr lang="en-US" b="1">
                  <a:solidFill>
                    <a:prstClr val="black"/>
                  </a:solidFill>
                  <a:latin typeface="Arial" pitchFamily="34" charset="0"/>
                </a:rPr>
                <a:t>.  .  .</a:t>
              </a:r>
            </a:p>
          </p:txBody>
        </p:sp>
        <p:sp>
          <p:nvSpPr>
            <p:cNvPr id="34836" name="Text Box 25"/>
            <p:cNvSpPr txBox="1">
              <a:spLocks noChangeArrowheads="1"/>
            </p:cNvSpPr>
            <p:nvPr/>
          </p:nvSpPr>
          <p:spPr bwMode="auto">
            <a:xfrm>
              <a:off x="1190" y="3239"/>
              <a:ext cx="103" cy="192"/>
            </a:xfrm>
            <a:prstGeom prst="rect">
              <a:avLst/>
            </a:prstGeom>
            <a:noFill/>
            <a:ln w="9525">
              <a:noFill/>
              <a:miter lim="800000"/>
              <a:headEnd/>
              <a:tailEnd/>
            </a:ln>
          </p:spPr>
          <p:txBody>
            <a:bodyPr wrap="none">
              <a:spAutoFit/>
            </a:bodyPr>
            <a:lstStyle/>
            <a:p>
              <a:pPr eaLnBrk="0" hangingPunct="0"/>
              <a:endParaRPr lang="en-US">
                <a:solidFill>
                  <a:prstClr val="black"/>
                </a:solidFill>
                <a:latin typeface="Arial" pitchFamily="34" charset="0"/>
              </a:endParaRPr>
            </a:p>
          </p:txBody>
        </p:sp>
        <p:sp>
          <p:nvSpPr>
            <p:cNvPr id="34837" name="Rectangle 26"/>
            <p:cNvSpPr>
              <a:spLocks noChangeArrowheads="1"/>
            </p:cNvSpPr>
            <p:nvPr/>
          </p:nvSpPr>
          <p:spPr bwMode="auto">
            <a:xfrm>
              <a:off x="2400" y="2736"/>
              <a:ext cx="480"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a:solidFill>
                    <a:schemeClr val="bg1"/>
                  </a:solidFill>
                  <a:latin typeface="Arial" pitchFamily="34" charset="0"/>
                </a:rPr>
                <a:t>Solid</a:t>
              </a:r>
              <a:r>
                <a:rPr lang="en-US" baseline="-25000">
                  <a:solidFill>
                    <a:schemeClr val="bg1"/>
                  </a:solidFill>
                  <a:latin typeface="Arial" pitchFamily="34" charset="0"/>
                </a:rPr>
                <a:t>3</a:t>
              </a:r>
            </a:p>
          </p:txBody>
        </p:sp>
        <p:sp>
          <p:nvSpPr>
            <p:cNvPr id="34838" name="Text Box 27"/>
            <p:cNvSpPr txBox="1">
              <a:spLocks noChangeArrowheads="1"/>
            </p:cNvSpPr>
            <p:nvPr/>
          </p:nvSpPr>
          <p:spPr bwMode="auto">
            <a:xfrm>
              <a:off x="3034" y="2688"/>
              <a:ext cx="566" cy="193"/>
            </a:xfrm>
            <a:prstGeom prst="rect">
              <a:avLst/>
            </a:prstGeom>
            <a:noFill/>
            <a:ln w="9525">
              <a:noFill/>
              <a:miter lim="800000"/>
              <a:headEnd/>
              <a:tailEnd/>
            </a:ln>
          </p:spPr>
          <p:txBody>
            <a:bodyPr>
              <a:spAutoFit/>
            </a:bodyPr>
            <a:lstStyle/>
            <a:p>
              <a:pPr eaLnBrk="0" hangingPunct="0"/>
              <a:r>
                <a:rPr lang="en-US" b="1">
                  <a:solidFill>
                    <a:prstClr val="black"/>
                  </a:solidFill>
                  <a:latin typeface="Arial" pitchFamily="34" charset="0"/>
                </a:rPr>
                <a:t>.  .  .</a:t>
              </a:r>
            </a:p>
          </p:txBody>
        </p:sp>
      </p:grpSp>
      <p:pic>
        <p:nvPicPr>
          <p:cNvPr id="34828" name="Picture 5" descr="frm_3_v_s_30000.gif"/>
          <p:cNvPicPr>
            <a:picLocks noChangeAspect="1" noChangeArrowheads="1"/>
          </p:cNvPicPr>
          <p:nvPr/>
        </p:nvPicPr>
        <p:blipFill>
          <a:blip r:embed="rId3" cstate="print"/>
          <a:srcRect/>
          <a:stretch>
            <a:fillRect/>
          </a:stretch>
        </p:blipFill>
        <p:spPr bwMode="auto">
          <a:xfrm>
            <a:off x="7848600" y="2362200"/>
            <a:ext cx="2514600" cy="251460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594881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xEl>
                                              <p:pRg st="8" end="8"/>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xEl>
                                              <p:pRg st="15" end="1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t>Compositionality</a:t>
            </a:r>
            <a:endParaRPr lang="en-US" dirty="0"/>
          </a:p>
        </p:txBody>
      </p:sp>
      <p:sp>
        <p:nvSpPr>
          <p:cNvPr id="25603" name="Content Placeholder 2"/>
          <p:cNvSpPr>
            <a:spLocks noGrp="1"/>
          </p:cNvSpPr>
          <p:nvPr>
            <p:ph idx="1"/>
          </p:nvPr>
        </p:nvSpPr>
        <p:spPr/>
        <p:txBody>
          <a:bodyPr>
            <a:normAutofit lnSpcReduction="10000"/>
          </a:bodyPr>
          <a:lstStyle/>
          <a:p>
            <a:r>
              <a:rPr lang="en-US" dirty="0"/>
              <a:t>It is important to support parallel composition</a:t>
            </a:r>
          </a:p>
          <a:p>
            <a:pPr lvl="1"/>
            <a:r>
              <a:rPr lang="en-US" dirty="0"/>
              <a:t>For multi-module, multi-physics, multi-paradigm applications…</a:t>
            </a:r>
          </a:p>
          <a:p>
            <a:r>
              <a:rPr lang="en-US" dirty="0"/>
              <a:t>What I mean by parallel composition</a:t>
            </a:r>
          </a:p>
          <a:p>
            <a:pPr lvl="1"/>
            <a:r>
              <a:rPr lang="en-US" dirty="0"/>
              <a:t>B || C where B, C are independently developed modules</a:t>
            </a:r>
          </a:p>
          <a:p>
            <a:pPr lvl="1"/>
            <a:r>
              <a:rPr lang="en-US" dirty="0"/>
              <a:t>B is parallel module by itself, and so is C</a:t>
            </a:r>
          </a:p>
          <a:p>
            <a:pPr lvl="1"/>
            <a:r>
              <a:rPr lang="en-US" dirty="0"/>
              <a:t>Programmers who wrote B were unaware of C </a:t>
            </a:r>
          </a:p>
          <a:p>
            <a:pPr lvl="1"/>
            <a:r>
              <a:rPr lang="en-US" dirty="0"/>
              <a:t>No dependency between B and C</a:t>
            </a:r>
          </a:p>
          <a:p>
            <a:r>
              <a:rPr lang="en-US" dirty="0"/>
              <a:t>This is not supported well by MPI</a:t>
            </a:r>
          </a:p>
          <a:p>
            <a:pPr lvl="1"/>
            <a:r>
              <a:rPr lang="en-US" dirty="0"/>
              <a:t>Developers support it by breaking abstraction boundaries</a:t>
            </a:r>
          </a:p>
          <a:p>
            <a:pPr lvl="2"/>
            <a:r>
              <a:rPr lang="en-US" dirty="0"/>
              <a:t>E.g., wildcard </a:t>
            </a:r>
            <a:r>
              <a:rPr lang="en-US" dirty="0" err="1"/>
              <a:t>recvs</a:t>
            </a:r>
            <a:r>
              <a:rPr lang="en-US" dirty="0"/>
              <a:t> in module A to process messages for module B</a:t>
            </a:r>
          </a:p>
          <a:p>
            <a:pPr lvl="1"/>
            <a:r>
              <a:rPr lang="en-US" dirty="0"/>
              <a:t>Nor by </a:t>
            </a:r>
            <a:r>
              <a:rPr lang="en-US" dirty="0" err="1"/>
              <a:t>OpenMP</a:t>
            </a:r>
            <a:r>
              <a:rPr lang="en-US" dirty="0"/>
              <a:t> implementations</a:t>
            </a:r>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8" name="Slide Number Placeholder 7"/>
          <p:cNvSpPr>
            <a:spLocks noGrp="1"/>
          </p:cNvSpPr>
          <p:nvPr>
            <p:ph type="sldNum" sz="quarter" idx="12"/>
          </p:nvPr>
        </p:nvSpPr>
        <p:spPr/>
        <p:txBody>
          <a:bodyPr/>
          <a:lstStyle/>
          <a:p>
            <a:fld id="{3EF9F3CA-D42A-4F16-9502-7E916E4DA7FE}" type="slidenum">
              <a:rPr lang="en-US" smtClean="0"/>
              <a:pPr/>
              <a:t>33</a:t>
            </a:fld>
            <a:endParaRPr lang="en-US" dirty="0"/>
          </a:p>
        </p:txBody>
      </p:sp>
      <p:sp>
        <p:nvSpPr>
          <p:cNvPr id="2" name="Footer Placeholder 1"/>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1206932235"/>
      </p:ext>
    </p:extLst>
  </p:cSld>
  <p:clrMapOvr>
    <a:masterClrMapping/>
  </p:clrMapOvr>
  <p:transition xmlns:p14="http://schemas.microsoft.com/office/powerpoint/2010/mai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Date Placeholder 31"/>
          <p:cNvSpPr>
            <a:spLocks noGrp="1"/>
          </p:cNvSpPr>
          <p:nvPr>
            <p:ph type="dt" sz="half" idx="10"/>
          </p:nvPr>
        </p:nvSpPr>
        <p:spPr/>
        <p:txBody>
          <a:bodyPr vert="horz" lIns="91440" tIns="45720" rIns="91440" bIns="45720" rtlCol="0" anchor="ctr"/>
          <a:lstStyle/>
          <a:p>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33" name="Slide Number Placeholder 32"/>
          <p:cNvSpPr>
            <a:spLocks noGrp="1"/>
          </p:cNvSpPr>
          <p:nvPr>
            <p:ph type="sldNum" sz="quarter" idx="12"/>
          </p:nvPr>
        </p:nvSpPr>
        <p:spPr/>
        <p:txBody>
          <a:bodyPr/>
          <a:lstStyle/>
          <a:p>
            <a:fld id="{BFFC72E0-3E7F-4709-B8DF-5EC8A0346E37}" type="slidenum">
              <a:rPr lang="en-US" smtClean="0"/>
              <a:pPr/>
              <a:t>34</a:t>
            </a:fld>
            <a:endParaRPr lang="en-US" dirty="0"/>
          </a:p>
        </p:txBody>
      </p:sp>
      <p:pic>
        <p:nvPicPr>
          <p:cNvPr id="26628" name="Picture 4" descr="parallelCompSiamPiece.JPG"/>
          <p:cNvPicPr>
            <a:picLocks noChangeAspect="1"/>
          </p:cNvPicPr>
          <p:nvPr/>
        </p:nvPicPr>
        <p:blipFill>
          <a:blip r:embed="rId3"/>
          <a:stretch>
            <a:fillRect/>
          </a:stretch>
        </p:blipFill>
        <p:spPr bwMode="auto">
          <a:xfrm>
            <a:off x="1434092" y="2608100"/>
            <a:ext cx="2966349" cy="3005380"/>
          </a:xfrm>
          <a:prstGeom prst="rect">
            <a:avLst/>
          </a:prstGeom>
          <a:noFill/>
          <a:ln w="9525">
            <a:noFill/>
            <a:miter lim="800000"/>
            <a:headEnd/>
            <a:tailEnd/>
          </a:ln>
        </p:spPr>
      </p:pic>
      <p:sp>
        <p:nvSpPr>
          <p:cNvPr id="6" name="Rectangle 5"/>
          <p:cNvSpPr/>
          <p:nvPr/>
        </p:nvSpPr>
        <p:spPr>
          <a:xfrm>
            <a:off x="6279821" y="4502787"/>
            <a:ext cx="4343400" cy="3810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p:cNvSpPr/>
          <p:nvPr/>
        </p:nvSpPr>
        <p:spPr>
          <a:xfrm>
            <a:off x="6279821" y="3816987"/>
            <a:ext cx="4343400" cy="3810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6279821" y="2673987"/>
            <a:ext cx="4343400" cy="3810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p:cNvSpPr/>
          <p:nvPr/>
        </p:nvSpPr>
        <p:spPr>
          <a:xfrm>
            <a:off x="6279821" y="3283587"/>
            <a:ext cx="4343400" cy="3810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Rectangle 9"/>
          <p:cNvSpPr/>
          <p:nvPr/>
        </p:nvSpPr>
        <p:spPr>
          <a:xfrm>
            <a:off x="7575221" y="2902587"/>
            <a:ext cx="762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Rectangle 10"/>
          <p:cNvSpPr/>
          <p:nvPr/>
        </p:nvSpPr>
        <p:spPr>
          <a:xfrm>
            <a:off x="7499021" y="3435987"/>
            <a:ext cx="762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ectangle 11"/>
          <p:cNvSpPr/>
          <p:nvPr/>
        </p:nvSpPr>
        <p:spPr>
          <a:xfrm>
            <a:off x="6508421" y="2902587"/>
            <a:ext cx="762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Rectangle 12"/>
          <p:cNvSpPr/>
          <p:nvPr/>
        </p:nvSpPr>
        <p:spPr>
          <a:xfrm>
            <a:off x="6813221" y="2902587"/>
            <a:ext cx="762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Rectangle 13"/>
          <p:cNvSpPr/>
          <p:nvPr/>
        </p:nvSpPr>
        <p:spPr>
          <a:xfrm>
            <a:off x="7118021" y="3435987"/>
            <a:ext cx="762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Rectangle 14"/>
          <p:cNvSpPr/>
          <p:nvPr/>
        </p:nvSpPr>
        <p:spPr>
          <a:xfrm>
            <a:off x="7270421" y="2902587"/>
            <a:ext cx="762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Rectangle 15"/>
          <p:cNvSpPr/>
          <p:nvPr/>
        </p:nvSpPr>
        <p:spPr>
          <a:xfrm>
            <a:off x="7041821" y="2902587"/>
            <a:ext cx="762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Rectangle 16"/>
          <p:cNvSpPr/>
          <p:nvPr/>
        </p:nvSpPr>
        <p:spPr>
          <a:xfrm>
            <a:off x="6660821" y="3435987"/>
            <a:ext cx="762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Rectangle 17"/>
          <p:cNvSpPr/>
          <p:nvPr/>
        </p:nvSpPr>
        <p:spPr>
          <a:xfrm>
            <a:off x="6889421" y="3435987"/>
            <a:ext cx="762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Rectangle 18"/>
          <p:cNvSpPr/>
          <p:nvPr/>
        </p:nvSpPr>
        <p:spPr>
          <a:xfrm>
            <a:off x="6432221" y="3969387"/>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Rectangle 20"/>
          <p:cNvSpPr/>
          <p:nvPr/>
        </p:nvSpPr>
        <p:spPr>
          <a:xfrm>
            <a:off x="6356021" y="4655187"/>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Rectangle 21"/>
          <p:cNvSpPr/>
          <p:nvPr/>
        </p:nvSpPr>
        <p:spPr>
          <a:xfrm>
            <a:off x="6660821" y="4655187"/>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Rectangle 22"/>
          <p:cNvSpPr/>
          <p:nvPr/>
        </p:nvSpPr>
        <p:spPr>
          <a:xfrm>
            <a:off x="6965621" y="4655187"/>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Rectangle 23"/>
          <p:cNvSpPr/>
          <p:nvPr/>
        </p:nvSpPr>
        <p:spPr>
          <a:xfrm>
            <a:off x="7194221" y="3969387"/>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Rectangle 24"/>
          <p:cNvSpPr/>
          <p:nvPr/>
        </p:nvSpPr>
        <p:spPr>
          <a:xfrm>
            <a:off x="7651421" y="3969387"/>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Rectangle 25"/>
          <p:cNvSpPr/>
          <p:nvPr/>
        </p:nvSpPr>
        <p:spPr>
          <a:xfrm>
            <a:off x="7422821" y="3969387"/>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 name="Rectangle 26"/>
          <p:cNvSpPr/>
          <p:nvPr/>
        </p:nvSpPr>
        <p:spPr>
          <a:xfrm>
            <a:off x="7651421" y="4655187"/>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Rectangle 27"/>
          <p:cNvSpPr/>
          <p:nvPr/>
        </p:nvSpPr>
        <p:spPr>
          <a:xfrm>
            <a:off x="7803821" y="3969387"/>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9" name="Rectangle 28"/>
          <p:cNvSpPr/>
          <p:nvPr/>
        </p:nvSpPr>
        <p:spPr>
          <a:xfrm>
            <a:off x="7346621" y="4655187"/>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 name="Rectangle 29"/>
          <p:cNvSpPr/>
          <p:nvPr/>
        </p:nvSpPr>
        <p:spPr>
          <a:xfrm>
            <a:off x="6965621" y="3969387"/>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1" name="Rectangle 30"/>
          <p:cNvSpPr/>
          <p:nvPr/>
        </p:nvSpPr>
        <p:spPr>
          <a:xfrm>
            <a:off x="6660821" y="3969387"/>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654" name="TextBox 31"/>
          <p:cNvSpPr txBox="1">
            <a:spLocks noChangeArrowheads="1"/>
          </p:cNvSpPr>
          <p:nvPr/>
        </p:nvSpPr>
        <p:spPr bwMode="auto">
          <a:xfrm>
            <a:off x="2822198" y="719942"/>
            <a:ext cx="7010398" cy="1384995"/>
          </a:xfrm>
          <a:prstGeom prst="rect">
            <a:avLst/>
          </a:prstGeom>
          <a:solidFill>
            <a:srgbClr val="CCFFFF"/>
          </a:solidFill>
          <a:ln w="9525">
            <a:noFill/>
            <a:miter lim="800000"/>
            <a:headEnd/>
            <a:tailEnd/>
          </a:ln>
        </p:spPr>
        <p:txBody>
          <a:bodyPr wrap="square">
            <a:spAutoFit/>
          </a:bodyPr>
          <a:lstStyle/>
          <a:p>
            <a:pPr algn="ctr"/>
            <a:r>
              <a:rPr lang="en-US" sz="2800" dirty="0">
                <a:ea typeface="ＭＳ Ｐゴシック"/>
                <a:cs typeface="ＭＳ Ｐゴシック"/>
              </a:rPr>
              <a:t>Without message-driven execution (and virtualization), you get either:</a:t>
            </a:r>
          </a:p>
          <a:p>
            <a:pPr algn="ctr"/>
            <a:r>
              <a:rPr lang="en-US" sz="2800" b="1" dirty="0">
                <a:ea typeface="ＭＳ Ｐゴシック"/>
                <a:cs typeface="ＭＳ Ｐゴシック"/>
              </a:rPr>
              <a:t>Space-division</a:t>
            </a:r>
          </a:p>
        </p:txBody>
      </p:sp>
      <p:cxnSp>
        <p:nvCxnSpPr>
          <p:cNvPr id="3" name="Straight Arrow Connector 2"/>
          <p:cNvCxnSpPr/>
          <p:nvPr/>
        </p:nvCxnSpPr>
        <p:spPr>
          <a:xfrm>
            <a:off x="6432221" y="5417187"/>
            <a:ext cx="4114800" cy="0"/>
          </a:xfrm>
          <a:prstGeom prst="straightConnector1">
            <a:avLst/>
          </a:prstGeom>
          <a:ln w="19050">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7880021" y="5417187"/>
            <a:ext cx="914400" cy="400110"/>
          </a:xfrm>
          <a:prstGeom prst="rect">
            <a:avLst/>
          </a:prstGeom>
          <a:noFill/>
        </p:spPr>
        <p:txBody>
          <a:bodyPr wrap="square" rtlCol="0">
            <a:spAutoFit/>
          </a:bodyPr>
          <a:lstStyle/>
          <a:p>
            <a:r>
              <a:rPr lang="en-US" sz="2000" dirty="0"/>
              <a:t>Time</a:t>
            </a:r>
          </a:p>
        </p:txBody>
      </p:sp>
      <p:sp>
        <p:nvSpPr>
          <p:cNvPr id="5" name="Oval 4"/>
          <p:cNvSpPr/>
          <p:nvPr/>
        </p:nvSpPr>
        <p:spPr>
          <a:xfrm>
            <a:off x="3313472" y="2814368"/>
            <a:ext cx="1011365" cy="1033099"/>
          </a:xfrm>
          <a:prstGeom prst="ellipse">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a:t>
            </a:r>
          </a:p>
        </p:txBody>
      </p:sp>
      <p:sp>
        <p:nvSpPr>
          <p:cNvPr id="36" name="Oval 35"/>
          <p:cNvSpPr/>
          <p:nvPr/>
        </p:nvSpPr>
        <p:spPr>
          <a:xfrm>
            <a:off x="3315747" y="4349034"/>
            <a:ext cx="1011365" cy="1033099"/>
          </a:xfrm>
          <a:prstGeom prst="ellipse">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t>
            </a:r>
          </a:p>
        </p:txBody>
      </p:sp>
      <p:sp>
        <p:nvSpPr>
          <p:cNvPr id="2" name="Footer Placeholder 1"/>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2869583055"/>
      </p:ext>
    </p:extLst>
  </p:cSld>
  <p:clrMapOvr>
    <a:masterClrMapping/>
  </p:clrMapOvr>
  <p:transition xmlns:p14="http://schemas.microsoft.com/office/powerpoint/2010/mai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Date Placeholder 31"/>
          <p:cNvSpPr>
            <a:spLocks noGrp="1"/>
          </p:cNvSpPr>
          <p:nvPr>
            <p:ph type="dt" sz="half" idx="10"/>
          </p:nvPr>
        </p:nvSpPr>
        <p:spPr/>
        <p:txBody>
          <a:bodyPr/>
          <a:lstStyle/>
          <a:p>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33" name="Slide Number Placeholder 32"/>
          <p:cNvSpPr>
            <a:spLocks noGrp="1"/>
          </p:cNvSpPr>
          <p:nvPr>
            <p:ph type="sldNum" sz="quarter" idx="12"/>
          </p:nvPr>
        </p:nvSpPr>
        <p:spPr/>
        <p:txBody>
          <a:bodyPr/>
          <a:lstStyle/>
          <a:p>
            <a:fld id="{BFFC72E0-3E7F-4709-B8DF-5EC8A0346E37}" type="slidenum">
              <a:rPr lang="en-US" smtClean="0"/>
              <a:pPr/>
              <a:t>35</a:t>
            </a:fld>
            <a:endParaRPr lang="en-US" dirty="0"/>
          </a:p>
        </p:txBody>
      </p:sp>
      <p:pic>
        <p:nvPicPr>
          <p:cNvPr id="27652" name="Picture 4" descr="parallelCompSiamPiece.JPG"/>
          <p:cNvPicPr>
            <a:picLocks noChangeAspect="1"/>
          </p:cNvPicPr>
          <p:nvPr/>
        </p:nvPicPr>
        <p:blipFill>
          <a:blip r:embed="rId2"/>
          <a:stretch>
            <a:fillRect/>
          </a:stretch>
        </p:blipFill>
        <p:spPr bwMode="auto">
          <a:xfrm>
            <a:off x="1415220" y="2318761"/>
            <a:ext cx="3058925" cy="3099175"/>
          </a:xfrm>
          <a:prstGeom prst="rect">
            <a:avLst/>
          </a:prstGeom>
          <a:noFill/>
          <a:ln w="9525">
            <a:noFill/>
            <a:miter lim="800000"/>
            <a:headEnd/>
            <a:tailEnd/>
          </a:ln>
        </p:spPr>
      </p:pic>
      <p:sp>
        <p:nvSpPr>
          <p:cNvPr id="6" name="Rectangle 5"/>
          <p:cNvSpPr/>
          <p:nvPr/>
        </p:nvSpPr>
        <p:spPr>
          <a:xfrm>
            <a:off x="6258441" y="4338930"/>
            <a:ext cx="4343400" cy="3810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p:cNvSpPr/>
          <p:nvPr/>
        </p:nvSpPr>
        <p:spPr>
          <a:xfrm>
            <a:off x="6258441" y="3653130"/>
            <a:ext cx="4343400" cy="3810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6258441" y="2510130"/>
            <a:ext cx="4343400" cy="3810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p:cNvSpPr/>
          <p:nvPr/>
        </p:nvSpPr>
        <p:spPr>
          <a:xfrm>
            <a:off x="6258441" y="3119730"/>
            <a:ext cx="4343400" cy="3810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Rectangle 9"/>
          <p:cNvSpPr/>
          <p:nvPr/>
        </p:nvSpPr>
        <p:spPr>
          <a:xfrm>
            <a:off x="6410841" y="3272130"/>
            <a:ext cx="762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Rectangle 10"/>
          <p:cNvSpPr/>
          <p:nvPr/>
        </p:nvSpPr>
        <p:spPr>
          <a:xfrm>
            <a:off x="6410841" y="3805530"/>
            <a:ext cx="762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ectangle 11"/>
          <p:cNvSpPr/>
          <p:nvPr/>
        </p:nvSpPr>
        <p:spPr>
          <a:xfrm>
            <a:off x="6487041" y="2738730"/>
            <a:ext cx="762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Rectangle 12"/>
          <p:cNvSpPr/>
          <p:nvPr/>
        </p:nvSpPr>
        <p:spPr>
          <a:xfrm>
            <a:off x="6791841" y="2738730"/>
            <a:ext cx="762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Rectangle 13"/>
          <p:cNvSpPr/>
          <p:nvPr/>
        </p:nvSpPr>
        <p:spPr>
          <a:xfrm>
            <a:off x="6715641" y="3805530"/>
            <a:ext cx="762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Rectangle 14"/>
          <p:cNvSpPr/>
          <p:nvPr/>
        </p:nvSpPr>
        <p:spPr>
          <a:xfrm>
            <a:off x="6410841" y="4491330"/>
            <a:ext cx="762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Rectangle 15"/>
          <p:cNvSpPr/>
          <p:nvPr/>
        </p:nvSpPr>
        <p:spPr>
          <a:xfrm>
            <a:off x="6639441" y="4491330"/>
            <a:ext cx="762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Rectangle 16"/>
          <p:cNvSpPr/>
          <p:nvPr/>
        </p:nvSpPr>
        <p:spPr>
          <a:xfrm>
            <a:off x="6639441" y="3272130"/>
            <a:ext cx="762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Rectangle 17"/>
          <p:cNvSpPr/>
          <p:nvPr/>
        </p:nvSpPr>
        <p:spPr>
          <a:xfrm>
            <a:off x="6868041" y="3272130"/>
            <a:ext cx="762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Rectangle 18"/>
          <p:cNvSpPr/>
          <p:nvPr/>
        </p:nvSpPr>
        <p:spPr>
          <a:xfrm>
            <a:off x="7477641" y="3272130"/>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Rectangle 20"/>
          <p:cNvSpPr/>
          <p:nvPr/>
        </p:nvSpPr>
        <p:spPr>
          <a:xfrm>
            <a:off x="7706241" y="3272130"/>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Rectangle 21"/>
          <p:cNvSpPr/>
          <p:nvPr/>
        </p:nvSpPr>
        <p:spPr>
          <a:xfrm>
            <a:off x="7706241" y="2738730"/>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Rectangle 22"/>
          <p:cNvSpPr/>
          <p:nvPr/>
        </p:nvSpPr>
        <p:spPr>
          <a:xfrm>
            <a:off x="7096641" y="4491330"/>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Rectangle 23"/>
          <p:cNvSpPr/>
          <p:nvPr/>
        </p:nvSpPr>
        <p:spPr>
          <a:xfrm>
            <a:off x="7172841" y="3805530"/>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Rectangle 24"/>
          <p:cNvSpPr/>
          <p:nvPr/>
        </p:nvSpPr>
        <p:spPr>
          <a:xfrm>
            <a:off x="7249041" y="2738730"/>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Rectangle 25"/>
          <p:cNvSpPr/>
          <p:nvPr/>
        </p:nvSpPr>
        <p:spPr>
          <a:xfrm>
            <a:off x="7401441" y="3805530"/>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 name="Rectangle 26"/>
          <p:cNvSpPr/>
          <p:nvPr/>
        </p:nvSpPr>
        <p:spPr>
          <a:xfrm>
            <a:off x="7630041" y="4491330"/>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Rectangle 27"/>
          <p:cNvSpPr/>
          <p:nvPr/>
        </p:nvSpPr>
        <p:spPr>
          <a:xfrm>
            <a:off x="7249041" y="3272130"/>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9" name="Rectangle 28"/>
          <p:cNvSpPr/>
          <p:nvPr/>
        </p:nvSpPr>
        <p:spPr>
          <a:xfrm>
            <a:off x="7325241" y="4491330"/>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 name="Rectangle 29"/>
          <p:cNvSpPr/>
          <p:nvPr/>
        </p:nvSpPr>
        <p:spPr>
          <a:xfrm>
            <a:off x="7630041" y="3805530"/>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1" name="Rectangle 30"/>
          <p:cNvSpPr/>
          <p:nvPr/>
        </p:nvSpPr>
        <p:spPr>
          <a:xfrm>
            <a:off x="7477641" y="2738730"/>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678" name="TextBox 31"/>
          <p:cNvSpPr txBox="1">
            <a:spLocks noChangeArrowheads="1"/>
          </p:cNvSpPr>
          <p:nvPr/>
        </p:nvSpPr>
        <p:spPr bwMode="auto">
          <a:xfrm>
            <a:off x="3787422" y="799938"/>
            <a:ext cx="4485468" cy="584775"/>
          </a:xfrm>
          <a:prstGeom prst="rect">
            <a:avLst/>
          </a:prstGeom>
          <a:solidFill>
            <a:srgbClr val="CCFFFF"/>
          </a:solidFill>
          <a:ln w="9525">
            <a:noFill/>
            <a:miter lim="800000"/>
            <a:headEnd/>
            <a:tailEnd/>
          </a:ln>
        </p:spPr>
        <p:txBody>
          <a:bodyPr wrap="square">
            <a:spAutoFit/>
          </a:bodyPr>
          <a:lstStyle/>
          <a:p>
            <a:r>
              <a:rPr lang="en-US" sz="3200" dirty="0">
                <a:ea typeface="ＭＳ Ｐゴシック"/>
                <a:cs typeface="ＭＳ Ｐゴシック"/>
              </a:rPr>
              <a:t>OR: </a:t>
            </a:r>
            <a:r>
              <a:rPr lang="en-US" sz="2800" b="1" dirty="0" err="1">
                <a:ea typeface="ＭＳ Ｐゴシック"/>
                <a:cs typeface="ＭＳ Ｐゴシック"/>
              </a:rPr>
              <a:t>Sequentialization</a:t>
            </a:r>
            <a:endParaRPr lang="en-US" sz="2800" b="1" dirty="0">
              <a:ea typeface="ＭＳ Ｐゴシック"/>
              <a:cs typeface="ＭＳ Ｐゴシック"/>
            </a:endParaRPr>
          </a:p>
        </p:txBody>
      </p:sp>
      <p:cxnSp>
        <p:nvCxnSpPr>
          <p:cNvPr id="34" name="Straight Arrow Connector 33"/>
          <p:cNvCxnSpPr/>
          <p:nvPr/>
        </p:nvCxnSpPr>
        <p:spPr>
          <a:xfrm>
            <a:off x="6410841" y="5253330"/>
            <a:ext cx="4114800" cy="0"/>
          </a:xfrm>
          <a:prstGeom prst="straightConnector1">
            <a:avLst/>
          </a:prstGeom>
          <a:ln w="19050">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7858641" y="5253330"/>
            <a:ext cx="914400" cy="400110"/>
          </a:xfrm>
          <a:prstGeom prst="rect">
            <a:avLst/>
          </a:prstGeom>
          <a:noFill/>
        </p:spPr>
        <p:txBody>
          <a:bodyPr wrap="square" rtlCol="0">
            <a:spAutoFit/>
          </a:bodyPr>
          <a:lstStyle/>
          <a:p>
            <a:r>
              <a:rPr lang="en-US" sz="2000" dirty="0"/>
              <a:t>Time</a:t>
            </a:r>
          </a:p>
        </p:txBody>
      </p:sp>
      <p:sp>
        <p:nvSpPr>
          <p:cNvPr id="36" name="Oval 35"/>
          <p:cNvSpPr/>
          <p:nvPr/>
        </p:nvSpPr>
        <p:spPr>
          <a:xfrm>
            <a:off x="3364300" y="2532990"/>
            <a:ext cx="1065341" cy="1065064"/>
          </a:xfrm>
          <a:prstGeom prst="ellipse">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a:t>
            </a:r>
          </a:p>
        </p:txBody>
      </p:sp>
      <p:sp>
        <p:nvSpPr>
          <p:cNvPr id="37" name="Oval 36"/>
          <p:cNvSpPr/>
          <p:nvPr/>
        </p:nvSpPr>
        <p:spPr>
          <a:xfrm>
            <a:off x="3374631" y="4119885"/>
            <a:ext cx="1065341" cy="1065064"/>
          </a:xfrm>
          <a:prstGeom prst="ellipse">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t>
            </a:r>
          </a:p>
        </p:txBody>
      </p:sp>
      <p:sp>
        <p:nvSpPr>
          <p:cNvPr id="2" name="Footer Placeholder 1"/>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444876523"/>
      </p:ext>
    </p:extLst>
  </p:cSld>
  <p:clrMapOvr>
    <a:masterClrMapping/>
  </p:clrMapOvr>
  <p:transition xmlns:p14="http://schemas.microsoft.com/office/powerpoint/2010/mai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5029200" y="3886200"/>
            <a:ext cx="4343400" cy="3810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5" name="Rectangle 44"/>
          <p:cNvSpPr/>
          <p:nvPr/>
        </p:nvSpPr>
        <p:spPr>
          <a:xfrm>
            <a:off x="5029200" y="3200400"/>
            <a:ext cx="4343400" cy="3810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4" name="Rectangle 43"/>
          <p:cNvSpPr/>
          <p:nvPr/>
        </p:nvSpPr>
        <p:spPr>
          <a:xfrm>
            <a:off x="5029200" y="2667000"/>
            <a:ext cx="4343400" cy="3810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Rectangle 42"/>
          <p:cNvSpPr/>
          <p:nvPr/>
        </p:nvSpPr>
        <p:spPr>
          <a:xfrm>
            <a:off x="5029200" y="2057400"/>
            <a:ext cx="4343400" cy="3810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0" name="Slide Number Placeholder 39"/>
          <p:cNvSpPr>
            <a:spLocks noGrp="1"/>
          </p:cNvSpPr>
          <p:nvPr>
            <p:ph type="sldNum" sz="quarter" idx="12"/>
          </p:nvPr>
        </p:nvSpPr>
        <p:spPr/>
        <p:txBody>
          <a:bodyPr/>
          <a:lstStyle/>
          <a:p>
            <a:fld id="{BFFC72E0-3E7F-4709-B8DF-5EC8A0346E37}" type="slidenum">
              <a:rPr lang="en-US" smtClean="0"/>
              <a:pPr/>
              <a:t>36</a:t>
            </a:fld>
            <a:endParaRPr lang="en-US" dirty="0"/>
          </a:p>
        </p:txBody>
      </p:sp>
      <p:pic>
        <p:nvPicPr>
          <p:cNvPr id="35848" name="Picture 4" descr="parallelCompSiamPiece.JPG"/>
          <p:cNvPicPr>
            <a:picLocks noChangeAspect="1"/>
          </p:cNvPicPr>
          <p:nvPr/>
        </p:nvPicPr>
        <p:blipFill>
          <a:blip r:embed="rId2"/>
          <a:stretch>
            <a:fillRect/>
          </a:stretch>
        </p:blipFill>
        <p:spPr bwMode="auto">
          <a:xfrm>
            <a:off x="1646559" y="2217435"/>
            <a:ext cx="2406732" cy="2438400"/>
          </a:xfrm>
          <a:prstGeom prst="rect">
            <a:avLst/>
          </a:prstGeom>
          <a:noFill/>
          <a:ln w="9525">
            <a:noFill/>
            <a:miter lim="800000"/>
            <a:headEnd/>
            <a:tailEnd/>
          </a:ln>
        </p:spPr>
      </p:pic>
      <p:sp>
        <p:nvSpPr>
          <p:cNvPr id="29" name="Rectangle 28"/>
          <p:cNvSpPr/>
          <p:nvPr/>
        </p:nvSpPr>
        <p:spPr>
          <a:xfrm>
            <a:off x="3638119" y="4274835"/>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8" name="TextBox 49"/>
          <p:cNvSpPr txBox="1">
            <a:spLocks noChangeArrowheads="1"/>
          </p:cNvSpPr>
          <p:nvPr/>
        </p:nvSpPr>
        <p:spPr bwMode="auto">
          <a:xfrm>
            <a:off x="2025757" y="5044470"/>
            <a:ext cx="8369085" cy="1569660"/>
          </a:xfrm>
          <a:prstGeom prst="rect">
            <a:avLst/>
          </a:prstGeom>
          <a:solidFill>
            <a:srgbClr val="CCFFFF"/>
          </a:solidFill>
          <a:ln w="9525">
            <a:noFill/>
            <a:miter lim="800000"/>
            <a:headEnd/>
            <a:tailEnd/>
          </a:ln>
        </p:spPr>
        <p:txBody>
          <a:bodyPr wrap="square">
            <a:spAutoFit/>
          </a:bodyPr>
          <a:lstStyle/>
          <a:p>
            <a:pPr marL="0" lvl="1"/>
            <a:r>
              <a:rPr lang="en-US" sz="2400" b="1" dirty="0">
                <a:ea typeface="ＭＳ Ｐゴシック"/>
                <a:cs typeface="ＭＳ Ｐゴシック"/>
              </a:rPr>
              <a:t>Recall: </a:t>
            </a:r>
            <a:r>
              <a:rPr lang="en-US" sz="2400" dirty="0">
                <a:ea typeface="ＭＳ Ｐゴシック"/>
                <a:cs typeface="ＭＳ Ｐゴシック"/>
              </a:rPr>
              <a:t>different modules, written in different languages/paradigms, can overlap in time and on processors, without programmer having to worry about this explicitly</a:t>
            </a:r>
          </a:p>
        </p:txBody>
      </p:sp>
      <p:sp>
        <p:nvSpPr>
          <p:cNvPr id="41" name="TextBox 5"/>
          <p:cNvSpPr txBox="1">
            <a:spLocks noChangeArrowheads="1"/>
          </p:cNvSpPr>
          <p:nvPr/>
        </p:nvSpPr>
        <p:spPr bwMode="auto">
          <a:xfrm>
            <a:off x="2579177" y="679350"/>
            <a:ext cx="7033647" cy="523220"/>
          </a:xfrm>
          <a:prstGeom prst="rect">
            <a:avLst/>
          </a:prstGeom>
          <a:solidFill>
            <a:srgbClr val="CCFFFF"/>
          </a:solidFill>
          <a:ln w="9525">
            <a:noFill/>
            <a:miter lim="800000"/>
            <a:headEnd/>
            <a:tailEnd/>
          </a:ln>
        </p:spPr>
        <p:txBody>
          <a:bodyPr wrap="square">
            <a:spAutoFit/>
          </a:bodyPr>
          <a:lstStyle/>
          <a:p>
            <a:pPr algn="ctr"/>
            <a:r>
              <a:rPr lang="en-US" sz="2800" b="1" dirty="0">
                <a:ea typeface="ＭＳ Ｐゴシック"/>
                <a:cs typeface="ＭＳ Ｐゴシック"/>
              </a:rPr>
              <a:t>Parallel Composition: </a:t>
            </a:r>
            <a:r>
              <a:rPr lang="en-US" sz="2800" dirty="0">
                <a:ea typeface="ＭＳ Ｐゴシック"/>
                <a:cs typeface="ＭＳ Ｐゴシック"/>
              </a:rPr>
              <a:t>A1; (B || C ); A2</a:t>
            </a:r>
          </a:p>
        </p:txBody>
      </p:sp>
      <p:sp>
        <p:nvSpPr>
          <p:cNvPr id="22" name="Rectangle 21"/>
          <p:cNvSpPr/>
          <p:nvPr/>
        </p:nvSpPr>
        <p:spPr>
          <a:xfrm>
            <a:off x="3866719" y="2750835"/>
            <a:ext cx="762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p:cNvSpPr/>
          <p:nvPr/>
        </p:nvSpPr>
        <p:spPr>
          <a:xfrm>
            <a:off x="3638119" y="2522235"/>
            <a:ext cx="762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Rectangle 13"/>
          <p:cNvSpPr/>
          <p:nvPr/>
        </p:nvSpPr>
        <p:spPr>
          <a:xfrm>
            <a:off x="3485719" y="2598435"/>
            <a:ext cx="762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Rectangle 22"/>
          <p:cNvSpPr/>
          <p:nvPr/>
        </p:nvSpPr>
        <p:spPr>
          <a:xfrm>
            <a:off x="3714319" y="2827035"/>
            <a:ext cx="762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Rectangle 23"/>
          <p:cNvSpPr/>
          <p:nvPr/>
        </p:nvSpPr>
        <p:spPr>
          <a:xfrm>
            <a:off x="3638119" y="2979435"/>
            <a:ext cx="762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Rectangle 24"/>
          <p:cNvSpPr/>
          <p:nvPr/>
        </p:nvSpPr>
        <p:spPr>
          <a:xfrm>
            <a:off x="3561919" y="3131835"/>
            <a:ext cx="762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Rectangle 20"/>
          <p:cNvSpPr/>
          <p:nvPr/>
        </p:nvSpPr>
        <p:spPr>
          <a:xfrm>
            <a:off x="3333319" y="2979435"/>
            <a:ext cx="762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Rectangle 14"/>
          <p:cNvSpPr/>
          <p:nvPr/>
        </p:nvSpPr>
        <p:spPr>
          <a:xfrm>
            <a:off x="3333319" y="2750835"/>
            <a:ext cx="762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5" name="Rectangle 34"/>
          <p:cNvSpPr/>
          <p:nvPr/>
        </p:nvSpPr>
        <p:spPr>
          <a:xfrm>
            <a:off x="3333319" y="3817635"/>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6" name="Rectangle 35"/>
          <p:cNvSpPr/>
          <p:nvPr/>
        </p:nvSpPr>
        <p:spPr>
          <a:xfrm>
            <a:off x="3409519" y="3970035"/>
            <a:ext cx="76200" cy="762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 name="Rectangle 29"/>
          <p:cNvSpPr/>
          <p:nvPr/>
        </p:nvSpPr>
        <p:spPr>
          <a:xfrm>
            <a:off x="3416145" y="3880583"/>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Rectangle 25"/>
          <p:cNvSpPr/>
          <p:nvPr/>
        </p:nvSpPr>
        <p:spPr>
          <a:xfrm>
            <a:off x="3561919" y="3817635"/>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2" name="Rectangle 31"/>
          <p:cNvSpPr/>
          <p:nvPr/>
        </p:nvSpPr>
        <p:spPr>
          <a:xfrm>
            <a:off x="3714319" y="3893835"/>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1" name="Rectangle 30"/>
          <p:cNvSpPr/>
          <p:nvPr/>
        </p:nvSpPr>
        <p:spPr>
          <a:xfrm>
            <a:off x="3790519" y="4046235"/>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3" name="Rectangle 32"/>
          <p:cNvSpPr/>
          <p:nvPr/>
        </p:nvSpPr>
        <p:spPr>
          <a:xfrm>
            <a:off x="3485719" y="4122435"/>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Rectangle 27"/>
          <p:cNvSpPr/>
          <p:nvPr/>
        </p:nvSpPr>
        <p:spPr>
          <a:xfrm>
            <a:off x="3257119" y="4046235"/>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 name="Rectangle 26"/>
          <p:cNvSpPr/>
          <p:nvPr/>
        </p:nvSpPr>
        <p:spPr>
          <a:xfrm>
            <a:off x="3333319" y="4274835"/>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Rectangle 33"/>
          <p:cNvSpPr/>
          <p:nvPr/>
        </p:nvSpPr>
        <p:spPr>
          <a:xfrm>
            <a:off x="3485719" y="4351035"/>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 name="Rectangle 36"/>
          <p:cNvSpPr/>
          <p:nvPr/>
        </p:nvSpPr>
        <p:spPr>
          <a:xfrm>
            <a:off x="3790519" y="4198635"/>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2" name="Date Placeholder 31">
            <a:extLst>
              <a:ext uri="{FF2B5EF4-FFF2-40B4-BE49-F238E27FC236}">
                <a16:creationId xmlns="" xmlns:a16="http://schemas.microsoft.com/office/drawing/2014/main" id="{7D4A7023-251E-4552-9392-5D1F0958F558}"/>
              </a:ext>
            </a:extLst>
          </p:cNvPr>
          <p:cNvSpPr>
            <a:spLocks noGrp="1"/>
          </p:cNvSpPr>
          <p:nvPr>
            <p:ph type="dt" sz="half" idx="10"/>
          </p:nvPr>
        </p:nvSpPr>
        <p:spPr>
          <a:xfrm>
            <a:off x="1007275" y="6369251"/>
            <a:ext cx="1842650" cy="365125"/>
          </a:xfrm>
        </p:spPr>
        <p:txBody>
          <a:bodyPr/>
          <a:lstStyle/>
          <a:p>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2" name="Footer Placeholder 1"/>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40353336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5E-6 1.48148E-6 C 0.00573 -0.01482 0.01159 -0.02963 0.02552 -0.05509 C 0.03946 -0.08056 0.06341 -0.13704 0.08282 -0.15278 C 0.10222 -0.16852 0.12175 -0.15903 0.14141 -0.14931 " pathEditMode="relative" rAng="0" ptsTypes="AAAA">
                                      <p:cBhvr>
                                        <p:cTn id="6" dur="2000" fill="hold"/>
                                        <p:tgtEl>
                                          <p:spTgt spid="26"/>
                                        </p:tgtEl>
                                        <p:attrNameLst>
                                          <p:attrName>ppt_x</p:attrName>
                                          <p:attrName>ppt_y</p:attrName>
                                        </p:attrNameLst>
                                      </p:cBhvr>
                                      <p:rCtr x="7070" y="-8056"/>
                                    </p:animMotion>
                                  </p:childTnLst>
                                </p:cTn>
                              </p:par>
                              <p:par>
                                <p:cTn id="7" presetID="0" presetClass="path" presetSubtype="0" accel="50000" decel="50000" fill="hold" grpId="0" nodeType="withEffect">
                                  <p:stCondLst>
                                    <p:cond delay="0"/>
                                  </p:stCondLst>
                                  <p:childTnLst>
                                    <p:animMotion origin="layout" path="M -0.0125 -0.00509 C 0.0013 -0.03449 0.01498 -0.06366 0.03659 -0.07569 C 0.05795 -0.08796 0.08711 -0.0831 0.11641 -0.07824 " pathEditMode="relative" rAng="0" ptsTypes="AAA">
                                      <p:cBhvr>
                                        <p:cTn id="8" dur="2000" fill="hold"/>
                                        <p:tgtEl>
                                          <p:spTgt spid="32"/>
                                        </p:tgtEl>
                                        <p:attrNameLst>
                                          <p:attrName>ppt_x</p:attrName>
                                          <p:attrName>ppt_y</p:attrName>
                                        </p:attrNameLst>
                                      </p:cBhvr>
                                      <p:rCtr x="6445" y="-3912"/>
                                    </p:animMotion>
                                  </p:childTnLst>
                                </p:cTn>
                              </p:par>
                              <p:par>
                                <p:cTn id="9" presetID="0" presetClass="path" presetSubtype="0" accel="50000" decel="50000" fill="hold" grpId="0" nodeType="withEffect">
                                  <p:stCondLst>
                                    <p:cond delay="0"/>
                                  </p:stCondLst>
                                  <p:childTnLst>
                                    <p:animMotion origin="layout" path="M 0.01524 -0.05115 C 0.02865 -0.08078 0.04206 -0.11018 0.04701 -0.13148 C 0.05209 -0.15277 0.04649 -0.15509 0.04584 -0.17963 C 0.04505 -0.20393 0.03347 -0.25787 0.04297 -0.27824 C 0.05248 -0.29838 0.09102 -0.3 0.10274 -0.30162 C 0.11446 -0.30324 0.11172 -0.29074 0.11341 -0.28865 " pathEditMode="relative" rAng="0" ptsTypes="AAAAAA">
                                      <p:cBhvr>
                                        <p:cTn id="10" dur="2000" fill="hold"/>
                                        <p:tgtEl>
                                          <p:spTgt spid="37"/>
                                        </p:tgtEl>
                                        <p:attrNameLst>
                                          <p:attrName>ppt_x</p:attrName>
                                          <p:attrName>ppt_y</p:attrName>
                                        </p:attrNameLst>
                                      </p:cBhvr>
                                      <p:rCtr x="4909" y="-12523"/>
                                    </p:animMotion>
                                  </p:childTnLst>
                                </p:cTn>
                              </p:par>
                              <p:par>
                                <p:cTn id="11" presetID="0" presetClass="path" presetSubtype="0" accel="50000" decel="50000" fill="hold" grpId="0" nodeType="withEffect">
                                  <p:stCondLst>
                                    <p:cond delay="0"/>
                                  </p:stCondLst>
                                  <p:childTnLst>
                                    <p:animMotion origin="layout" path="M 2.5E-6 -4.07407E-6 C 0.01419 -0.01527 0.02825 -0.03055 0.05508 -0.03634 C 0.0819 -0.04213 0.14284 -0.03449 0.16146 -0.03634 C 0.18021 -0.04027 0.1733 -0.04791 0.16653 -0.05532 " pathEditMode="relative" rAng="0" ptsTypes="AAAA">
                                      <p:cBhvr>
                                        <p:cTn id="12" dur="2000" fill="hold"/>
                                        <p:tgtEl>
                                          <p:spTgt spid="14"/>
                                        </p:tgtEl>
                                        <p:attrNameLst>
                                          <p:attrName>ppt_x</p:attrName>
                                          <p:attrName>ppt_y</p:attrName>
                                        </p:attrNameLst>
                                      </p:cBhvr>
                                      <p:rCtr x="8672" y="-2778"/>
                                    </p:animMotion>
                                  </p:childTnLst>
                                </p:cTn>
                              </p:par>
                              <p:par>
                                <p:cTn id="13" presetID="0" presetClass="path" presetSubtype="0" accel="50000" decel="50000" fill="hold" grpId="0" nodeType="withEffect">
                                  <p:stCondLst>
                                    <p:cond delay="0"/>
                                  </p:stCondLst>
                                  <p:childTnLst>
                                    <p:animMotion origin="layout" path="M -2.5E-6 -2.96296E-6 C 0.0138 0.03866 0.02748 0.07732 0.04219 0.10232 C 0.05703 0.12732 0.06914 0.13843 0.08907 0.14977 C 0.10899 0.16088 0.14818 0.1632 0.16224 0.16945 C 0.1763 0.1757 0.17513 0.18125 0.17422 0.18727 " pathEditMode="relative" rAng="0" ptsTypes="AAAAA">
                                      <p:cBhvr>
                                        <p:cTn id="14" dur="2000" fill="hold"/>
                                        <p:tgtEl>
                                          <p:spTgt spid="15"/>
                                        </p:tgtEl>
                                        <p:attrNameLst>
                                          <p:attrName>ppt_x</p:attrName>
                                          <p:attrName>ppt_y</p:attrName>
                                        </p:attrNameLst>
                                      </p:cBhvr>
                                      <p:rCtr x="8737" y="9352"/>
                                    </p:animMotion>
                                  </p:childTnLst>
                                </p:cTn>
                              </p:par>
                              <p:par>
                                <p:cTn id="15" presetID="0" presetClass="path" presetSubtype="0" accel="50000" decel="50000" fill="hold" grpId="0" nodeType="withEffect">
                                  <p:stCondLst>
                                    <p:cond delay="0"/>
                                  </p:stCondLst>
                                  <p:childTnLst>
                                    <p:animMotion origin="layout" path="M -2.5E-6 -0.00046 C 0.01198 0.00903 0.02448 0.01968 0.04297 0.01968 C 0.06159 0.01968 0.08763 -0.00416 0.11133 -0.00416 C 0.13503 -0.00416 0.17383 0.00348 0.1849 0.01551 C 0.19623 0.02778 0.18672 0.04908 0.17761 0.07223 " pathEditMode="relative" rAng="0" ptsTypes="AAAAA">
                                      <p:cBhvr>
                                        <p:cTn id="16" dur="2000" fill="hold"/>
                                        <p:tgtEl>
                                          <p:spTgt spid="23"/>
                                        </p:tgtEl>
                                        <p:attrNameLst>
                                          <p:attrName>ppt_x</p:attrName>
                                          <p:attrName>ppt_y</p:attrName>
                                        </p:attrNameLst>
                                      </p:cBhvr>
                                      <p:rCtr x="9505" y="3449"/>
                                    </p:animMotion>
                                  </p:childTnLst>
                                </p:cTn>
                              </p:par>
                              <p:par>
                                <p:cTn id="17" presetID="0" presetClass="path" presetSubtype="0" accel="50000" decel="50000" fill="hold" grpId="0" nodeType="withEffect">
                                  <p:stCondLst>
                                    <p:cond delay="0"/>
                                  </p:stCondLst>
                                  <p:childTnLst>
                                    <p:animMotion origin="layout" path="M -2.5E-6 1.48148E-6 C 0.003 0.00833 0.00612 0.01667 0.0125 0.02153 C 0.01901 0.02639 0.02058 0.02731 0.03933 0.0287 C 0.05808 0.03032 0.10612 0.03032 0.125 0.03032 C 0.14375 0.03032 0.14792 0.03032 0.15235 0.03032 " pathEditMode="relative" rAng="0" ptsTypes="AAAAA">
                                      <p:cBhvr>
                                        <p:cTn id="18" dur="2000" fill="hold"/>
                                        <p:tgtEl>
                                          <p:spTgt spid="35"/>
                                        </p:tgtEl>
                                        <p:attrNameLst>
                                          <p:attrName>ppt_x</p:attrName>
                                          <p:attrName>ppt_y</p:attrName>
                                        </p:attrNameLst>
                                      </p:cBhvr>
                                      <p:rCtr x="7617" y="1505"/>
                                    </p:animMotion>
                                  </p:childTnLst>
                                </p:cTn>
                              </p:par>
                              <p:par>
                                <p:cTn id="19" presetID="0" presetClass="path" presetSubtype="0" accel="50000" decel="50000" fill="hold" grpId="0" nodeType="withEffect">
                                  <p:stCondLst>
                                    <p:cond delay="0"/>
                                  </p:stCondLst>
                                  <p:childTnLst>
                                    <p:animMotion origin="layout" path="M -2.5E-6 -2.96296E-6 C 0.00521 0.00023 0.01042 0.00047 0.02175 0.00116 C 0.03321 0.00185 0.04649 0.00301 0.06719 0.00371 C 0.08776 0.00417 0.1293 0.00394 0.14479 0.0044 C 0.16029 0.0051 0.16016 0.00579 0.16016 0.00672 " pathEditMode="relative" rAng="0" ptsTypes="AAAAA">
                                      <p:cBhvr>
                                        <p:cTn id="20" dur="2000" fill="hold"/>
                                        <p:tgtEl>
                                          <p:spTgt spid="22"/>
                                        </p:tgtEl>
                                        <p:attrNameLst>
                                          <p:attrName>ppt_x</p:attrName>
                                          <p:attrName>ppt_y</p:attrName>
                                        </p:attrNameLst>
                                      </p:cBhvr>
                                      <p:rCtr x="8008" y="324"/>
                                    </p:animMotion>
                                  </p:childTnLst>
                                </p:cTn>
                              </p:par>
                              <p:par>
                                <p:cTn id="21" presetID="0" presetClass="path" presetSubtype="0" accel="50000" decel="50000" fill="hold" grpId="0" nodeType="withEffect">
                                  <p:stCondLst>
                                    <p:cond delay="0"/>
                                  </p:stCondLst>
                                  <p:childTnLst>
                                    <p:animMotion origin="layout" path="M 0.01354 0.00347 C 0.03867 0.0162 0.06393 0.02916 0.08555 0.03981 C 0.10729 0.05023 0.1237 0.05139 0.14375 0.06713 C 0.16393 0.0831 0.19584 0.12083 0.20664 0.13449 C 0.21745 0.14791 0.21302 0.14838 0.20873 0.14884 " pathEditMode="relative" rAng="0" ptsTypes="AAAAA">
                                      <p:cBhvr>
                                        <p:cTn id="22" dur="2000" fill="hold"/>
                                        <p:tgtEl>
                                          <p:spTgt spid="21"/>
                                        </p:tgtEl>
                                        <p:attrNameLst>
                                          <p:attrName>ppt_x</p:attrName>
                                          <p:attrName>ppt_y</p:attrName>
                                        </p:attrNameLst>
                                      </p:cBhvr>
                                      <p:rCtr x="9987" y="7269"/>
                                    </p:animMotion>
                                  </p:childTnLst>
                                </p:cTn>
                              </p:par>
                              <p:par>
                                <p:cTn id="23" presetID="0" presetClass="path" presetSubtype="0" accel="50000" decel="50000" fill="hold" grpId="0" nodeType="withEffect">
                                  <p:stCondLst>
                                    <p:cond delay="0"/>
                                  </p:stCondLst>
                                  <p:childTnLst>
                                    <p:animMotion origin="layout" path="M -2.70833E-6 -2.96296E-6 C 0.01328 0.00139 0.02683 0.00255 0.04545 -0.00092 C 0.06407 -0.00463 0.09427 -0.01713 0.11237 -0.02152 C 0.13034 -0.02615 0.13815 -0.02754 0.15443 -0.02801 C 0.17071 -0.02847 0.20183 -0.02639 0.21094 -0.02477 C 0.22005 -0.02338 0.20912 -0.01944 0.2086 -0.01828 " pathEditMode="relative" rAng="0" ptsTypes="AAAAAA">
                                      <p:cBhvr>
                                        <p:cTn id="24" dur="2000" fill="hold"/>
                                        <p:tgtEl>
                                          <p:spTgt spid="24"/>
                                        </p:tgtEl>
                                        <p:attrNameLst>
                                          <p:attrName>ppt_x</p:attrName>
                                          <p:attrName>ppt_y</p:attrName>
                                        </p:attrNameLst>
                                      </p:cBhvr>
                                      <p:rCtr x="10716" y="-1366"/>
                                    </p:animMotion>
                                  </p:childTnLst>
                                </p:cTn>
                              </p:par>
                              <p:par>
                                <p:cTn id="25" presetID="0" presetClass="path" presetSubtype="0" accel="50000" decel="50000" fill="hold" grpId="0" nodeType="withEffect">
                                  <p:stCondLst>
                                    <p:cond delay="0"/>
                                  </p:stCondLst>
                                  <p:childTnLst>
                                    <p:animMotion origin="layout" path="M -2.5E-6 0.00185 C 0.01315 -0.00139 0.0267 -0.00417 0.05508 -0.00162 C 0.08347 0.00069 0.13907 0.01065 0.17018 0.0162 C 0.2013 0.02176 0.22422 0.01296 0.24219 0.03148 C 0.26016 0.05023 0.26901 0.08912 0.278 0.12801 " pathEditMode="relative" rAng="0" ptsTypes="AAAAA">
                                      <p:cBhvr>
                                        <p:cTn id="26" dur="2000" fill="hold"/>
                                        <p:tgtEl>
                                          <p:spTgt spid="25"/>
                                        </p:tgtEl>
                                        <p:attrNameLst>
                                          <p:attrName>ppt_x</p:attrName>
                                          <p:attrName>ppt_y</p:attrName>
                                        </p:attrNameLst>
                                      </p:cBhvr>
                                      <p:rCtr x="13893" y="6065"/>
                                    </p:animMotion>
                                  </p:childTnLst>
                                </p:cTn>
                              </p:par>
                              <p:par>
                                <p:cTn id="27" presetID="0" presetClass="path" presetSubtype="0" accel="50000" decel="50000" fill="hold" grpId="0" nodeType="withEffect">
                                  <p:stCondLst>
                                    <p:cond delay="0"/>
                                  </p:stCondLst>
                                  <p:childTnLst>
                                    <p:animMotion origin="layout" path="M -3.33333E-6 0.00439 C 0.0448 0.00532 0.08998 0.00648 0.11914 0.00648 C 0.14818 0.00625 0.15612 0.00277 0.17526 0.00347 C 0.1944 0.00393 0.22162 0.00764 0.2336 0.00972 C 0.24558 0.01203 0.24623 0.01435 0.24714 0.01689 " pathEditMode="relative" rAng="0" ptsTypes="AAAAA">
                                      <p:cBhvr>
                                        <p:cTn id="28" dur="2000" fill="hold"/>
                                        <p:tgtEl>
                                          <p:spTgt spid="30"/>
                                        </p:tgtEl>
                                        <p:attrNameLst>
                                          <p:attrName>ppt_x</p:attrName>
                                          <p:attrName>ppt_y</p:attrName>
                                        </p:attrNameLst>
                                      </p:cBhvr>
                                      <p:rCtr x="12357" y="556"/>
                                    </p:animMotion>
                                  </p:childTnLst>
                                </p:cTn>
                              </p:par>
                              <p:par>
                                <p:cTn id="29" presetID="0" presetClass="path" presetSubtype="0" accel="50000" decel="50000" fill="hold" grpId="0" nodeType="withEffect">
                                  <p:stCondLst>
                                    <p:cond delay="0"/>
                                  </p:stCondLst>
                                  <p:childTnLst>
                                    <p:animMotion origin="layout" path="M -2.5E-6 -7.40741E-7 C 0.00157 -0.01042 0.00326 -0.0206 0.00729 -0.0294 C 0.01133 -0.03773 0.00104 -0.0456 0.02409 -0.05208 C 0.04714 -0.05856 0.11979 -0.06157 0.14558 -0.06852 C 0.17136 -0.07523 0.17539 -0.0838 0.17969 -0.09236 " pathEditMode="relative" rAng="0" ptsTypes="AAAAA">
                                      <p:cBhvr>
                                        <p:cTn id="30" dur="2000" fill="hold"/>
                                        <p:tgtEl>
                                          <p:spTgt spid="36"/>
                                        </p:tgtEl>
                                        <p:attrNameLst>
                                          <p:attrName>ppt_x</p:attrName>
                                          <p:attrName>ppt_y</p:attrName>
                                        </p:attrNameLst>
                                      </p:cBhvr>
                                      <p:rCtr x="8984" y="-4630"/>
                                    </p:animMotion>
                                  </p:childTnLst>
                                </p:cTn>
                              </p:par>
                              <p:par>
                                <p:cTn id="31" presetID="0" presetClass="path" presetSubtype="0" accel="50000" decel="50000" fill="hold" grpId="0" nodeType="withEffect">
                                  <p:stCondLst>
                                    <p:cond delay="0"/>
                                  </p:stCondLst>
                                  <p:childTnLst>
                                    <p:animMotion origin="layout" path="M -2.5E-6 0.00834 C -2.5E-6 0.01204 -2.5E-6 0.01574 0.01862 0.02014 C 0.03724 0.02477 0.08802 0.06065 0.11198 0.03588 C 0.13607 0.01111 0.14258 -0.08264 0.16263 -0.12801 C 0.18282 -0.17361 0.22344 -0.21389 0.23412 -0.23704 C 0.24479 -0.26018 0.22787 -0.2618 0.2267 -0.26666 " pathEditMode="relative" rAng="0" ptsTypes="AAAAAA">
                                      <p:cBhvr>
                                        <p:cTn id="32" dur="2000" fill="hold"/>
                                        <p:tgtEl>
                                          <p:spTgt spid="28"/>
                                        </p:tgtEl>
                                        <p:attrNameLst>
                                          <p:attrName>ppt_x</p:attrName>
                                          <p:attrName>ppt_y</p:attrName>
                                        </p:attrNameLst>
                                      </p:cBhvr>
                                      <p:rCtr x="11875" y="-11944"/>
                                    </p:animMotion>
                                  </p:childTnLst>
                                </p:cTn>
                              </p:par>
                              <p:par>
                                <p:cTn id="33" presetID="0" presetClass="path" presetSubtype="0" accel="50000" decel="50000" fill="hold" grpId="0" nodeType="withEffect">
                                  <p:stCondLst>
                                    <p:cond delay="0"/>
                                  </p:stCondLst>
                                  <p:childTnLst>
                                    <p:animMotion origin="layout" path="M -2.5E-6 -1.85185E-6 C 0.00782 -0.01157 0.01563 -0.02291 0.04584 -0.03958 C 0.07604 -0.05648 0.14753 -0.08287 0.18073 -0.10023 C 0.21393 -0.11759 0.24857 -0.13217 0.24479 -0.14329 C 0.24102 -0.15463 0.17539 -0.16041 0.15782 -0.16713 C 0.14024 -0.17361 0.13998 -0.1787 0.13959 -0.18333 " pathEditMode="relative" rAng="0" ptsTypes="AAAAAA">
                                      <p:cBhvr>
                                        <p:cTn id="34" dur="2000" fill="hold"/>
                                        <p:tgtEl>
                                          <p:spTgt spid="31"/>
                                        </p:tgtEl>
                                        <p:attrNameLst>
                                          <p:attrName>ppt_x</p:attrName>
                                          <p:attrName>ppt_y</p:attrName>
                                        </p:attrNameLst>
                                      </p:cBhvr>
                                      <p:rCtr x="12253" y="-9167"/>
                                    </p:animMotion>
                                  </p:childTnLst>
                                </p:cTn>
                              </p:par>
                              <p:par>
                                <p:cTn id="35" presetID="0" presetClass="path" presetSubtype="0" accel="50000" decel="50000" fill="hold" grpId="0" nodeType="withEffect">
                                  <p:stCondLst>
                                    <p:cond delay="0"/>
                                  </p:stCondLst>
                                  <p:childTnLst>
                                    <p:animMotion origin="layout" path="M -0.00013 4.81481E-6 C -0.0138 -0.0125 -0.02734 -0.02477 -0.03034 -0.07223 C -0.03333 -0.11968 -0.0457 -0.24098 -0.01836 -0.28565 C 0.00912 -0.3301 0.09089 -0.3375 0.13438 -0.34028 C 0.178 -0.34283 0.22448 -0.30788 0.24258 -0.30116 " pathEditMode="relative" rAng="0" ptsTypes="AAAAA">
                                      <p:cBhvr>
                                        <p:cTn id="36" dur="2000" fill="hold"/>
                                        <p:tgtEl>
                                          <p:spTgt spid="27"/>
                                        </p:tgtEl>
                                        <p:attrNameLst>
                                          <p:attrName>ppt_x</p:attrName>
                                          <p:attrName>ppt_y</p:attrName>
                                        </p:attrNameLst>
                                      </p:cBhvr>
                                      <p:rCtr x="10352" y="-17014"/>
                                    </p:animMotion>
                                  </p:childTnLst>
                                </p:cTn>
                              </p:par>
                              <p:par>
                                <p:cTn id="37" presetID="0" presetClass="path" presetSubtype="0" accel="50000" decel="50000" fill="hold" grpId="0" nodeType="withEffect">
                                  <p:stCondLst>
                                    <p:cond delay="0"/>
                                  </p:stCondLst>
                                  <p:childTnLst>
                                    <p:animMotion origin="layout" path="M -2.5E-6 3.7037E-6 C 0.03959 0.00208 0.07943 0.00393 0.10573 -0.00209 C 0.1319 -0.00811 0.13334 0.00069 0.15808 -0.03611 C 0.18268 -0.07292 0.23711 -0.19144 0.253 -0.22223 " pathEditMode="relative" rAng="0" ptsTypes="AAAA">
                                      <p:cBhvr>
                                        <p:cTn id="38" dur="2000" fill="hold"/>
                                        <p:tgtEl>
                                          <p:spTgt spid="34"/>
                                        </p:tgtEl>
                                        <p:attrNameLst>
                                          <p:attrName>ppt_x</p:attrName>
                                          <p:attrName>ppt_y</p:attrName>
                                        </p:attrNameLst>
                                      </p:cBhvr>
                                      <p:rCtr x="12643" y="-11019"/>
                                    </p:animMotion>
                                  </p:childTnLst>
                                </p:cTn>
                              </p:par>
                              <p:par>
                                <p:cTn id="39" presetID="0" presetClass="path" presetSubtype="0" accel="50000" decel="50000" fill="hold" grpId="0" nodeType="withEffect">
                                  <p:stCondLst>
                                    <p:cond delay="0"/>
                                  </p:stCondLst>
                                  <p:childTnLst>
                                    <p:animMotion origin="layout" path="M -2.5E-6 3.7037E-7 C 0.00742 -0.00602 0.01498 -0.01181 0.03021 -0.01574 C 0.04558 -0.01991 0.05703 -0.02269 0.09089 -0.02431 C 0.12487 -0.02616 0.20912 -0.02384 0.23347 -0.02685 C 0.25782 -0.02986 0.2474 -0.03611 0.23724 -0.04236 " pathEditMode="relative" rAng="0" ptsTypes="AAAAA">
                                      <p:cBhvr>
                                        <p:cTn id="40" dur="2000" fill="hold"/>
                                        <p:tgtEl>
                                          <p:spTgt spid="7"/>
                                        </p:tgtEl>
                                        <p:attrNameLst>
                                          <p:attrName>ppt_x</p:attrName>
                                          <p:attrName>ppt_y</p:attrName>
                                        </p:attrNameLst>
                                      </p:cBhvr>
                                      <p:rCtr x="12422" y="-2130"/>
                                    </p:animMotion>
                                  </p:childTnLst>
                                </p:cTn>
                              </p:par>
                              <p:par>
                                <p:cTn id="41" presetID="0" presetClass="path" presetSubtype="0" accel="50000" decel="50000" fill="hold" grpId="0" nodeType="withEffect">
                                  <p:stCondLst>
                                    <p:cond delay="0"/>
                                  </p:stCondLst>
                                  <p:childTnLst>
                                    <p:animMotion origin="layout" path="M -2.5E-6 0.00116 C 0.12761 0.00625 0.25534 0.01158 0.30209 -0.02037 C 0.34883 -0.05231 0.28529 -0.16273 0.28073 -0.19027 C 0.27617 -0.21805 0.27539 -0.20231 0.27448 -0.18634 " pathEditMode="relative" rAng="0" ptsTypes="AAAA">
                                      <p:cBhvr>
                                        <p:cTn id="42" dur="2000" fill="hold"/>
                                        <p:tgtEl>
                                          <p:spTgt spid="33"/>
                                        </p:tgtEl>
                                        <p:attrNameLst>
                                          <p:attrName>ppt_x</p:attrName>
                                          <p:attrName>ppt_y</p:attrName>
                                        </p:attrNameLst>
                                      </p:cBhvr>
                                      <p:rCtr x="15951" y="-10139"/>
                                    </p:animMotion>
                                  </p:childTnLst>
                                </p:cTn>
                              </p:par>
                              <p:par>
                                <p:cTn id="43" presetID="0" presetClass="path" presetSubtype="0" accel="50000" decel="50000" fill="hold" grpId="0" nodeType="withEffect">
                                  <p:stCondLst>
                                    <p:cond delay="0"/>
                                  </p:stCondLst>
                                  <p:childTnLst>
                                    <p:animMotion origin="layout" path="M -2.5E-6 4.81481E-6 C 0.02201 -0.00625 0.04414 -0.0125 0.08711 -0.02917 C 0.13008 -0.04607 0.22787 -0.0838 0.25768 -0.10186 C 0.28737 -0.11968 0.27643 -0.12848 0.26524 -0.13681 " pathEditMode="relative" rAng="0" ptsTypes="AAAA">
                                      <p:cBhvr>
                                        <p:cTn id="44" dur="3000" fill="hold"/>
                                        <p:tgtEl>
                                          <p:spTgt spid="29"/>
                                        </p:tgtEl>
                                        <p:attrNameLst>
                                          <p:attrName>ppt_x</p:attrName>
                                          <p:attrName>ppt_y</p:attrName>
                                        </p:attrNameLst>
                                      </p:cBhvr>
                                      <p:rCtr x="13841" y="-6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2" grpId="0" animBg="1"/>
      <p:bldP spid="7" grpId="0" animBg="1"/>
      <p:bldP spid="14" grpId="0" animBg="1"/>
      <p:bldP spid="23" grpId="0" animBg="1"/>
      <p:bldP spid="24" grpId="0" animBg="1"/>
      <p:bldP spid="25" grpId="0" animBg="1"/>
      <p:bldP spid="21" grpId="0" animBg="1"/>
      <p:bldP spid="15" grpId="0" animBg="1"/>
      <p:bldP spid="35" grpId="0" animBg="1"/>
      <p:bldP spid="36" grpId="0" animBg="1"/>
      <p:bldP spid="30" grpId="0" animBg="1"/>
      <p:bldP spid="26" grpId="0" animBg="1"/>
      <p:bldP spid="32" grpId="0" animBg="1"/>
      <p:bldP spid="31" grpId="0" animBg="1"/>
      <p:bldP spid="33" grpId="0" animBg="1"/>
      <p:bldP spid="28" grpId="0" animBg="1"/>
      <p:bldP spid="27" grpId="0" animBg="1"/>
      <p:bldP spid="34" grpId="0" animBg="1"/>
      <p:bldP spid="3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a:defRPr/>
            </a:pPr>
            <a:fld id="{AB45D6F5-C874-4283-99EA-D93D3B58E0B5}" type="slidenum">
              <a:rPr lang="en-US" smtClean="0">
                <a:solidFill>
                  <a:prstClr val="black">
                    <a:tint val="75000"/>
                  </a:prstClr>
                </a:solidFill>
                <a:latin typeface="Calibri"/>
              </a:rPr>
              <a:pPr>
                <a:defRPr/>
              </a:pPr>
              <a:t>37</a:t>
            </a:fld>
            <a:endParaRPr lang="en-US" dirty="0">
              <a:solidFill>
                <a:prstClr val="black">
                  <a:tint val="75000"/>
                </a:prstClr>
              </a:solidFill>
              <a:latin typeface="Calibri"/>
            </a:endParaRPr>
          </a:p>
        </p:txBody>
      </p:sp>
      <p:sp>
        <p:nvSpPr>
          <p:cNvPr id="7" name="Footer Placeholder 6"/>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19" name="제목 18">
            <a:extLst>
              <a:ext uri="{FF2B5EF4-FFF2-40B4-BE49-F238E27FC236}">
                <a16:creationId xmlns="" xmlns:a16="http://schemas.microsoft.com/office/drawing/2014/main" id="{5636A5C4-1B94-4C6F-9E86-9BB354A4E6F8}"/>
              </a:ext>
            </a:extLst>
          </p:cNvPr>
          <p:cNvSpPr>
            <a:spLocks noGrp="1"/>
          </p:cNvSpPr>
          <p:nvPr>
            <p:ph type="title"/>
          </p:nvPr>
        </p:nvSpPr>
        <p:spPr/>
        <p:txBody>
          <a:bodyPr/>
          <a:lstStyle/>
          <a:p>
            <a:r>
              <a:rPr lang="en-US" altLang="ko-KR" dirty="0"/>
              <a:t>Hello World Example</a:t>
            </a:r>
            <a:endParaRPr lang="ko-KR" altLang="en-US" dirty="0"/>
          </a:p>
        </p:txBody>
      </p:sp>
      <p:sp>
        <p:nvSpPr>
          <p:cNvPr id="42" name="Content Placeholder 3">
            <a:extLst>
              <a:ext uri="{FF2B5EF4-FFF2-40B4-BE49-F238E27FC236}">
                <a16:creationId xmlns="" xmlns:a16="http://schemas.microsoft.com/office/drawing/2014/main" id="{FCB864B4-FE33-444C-BBA6-D5D0D07EA787}"/>
              </a:ext>
            </a:extLst>
          </p:cNvPr>
          <p:cNvSpPr txBox="1">
            <a:spLocks/>
          </p:cNvSpPr>
          <p:nvPr/>
        </p:nvSpPr>
        <p:spPr>
          <a:xfrm>
            <a:off x="279813" y="1165769"/>
            <a:ext cx="8615360" cy="35327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hello.ci file</a:t>
            </a:r>
          </a:p>
        </p:txBody>
      </p:sp>
      <p:sp>
        <p:nvSpPr>
          <p:cNvPr id="43" name="Content Placeholder 5">
            <a:extLst>
              <a:ext uri="{FF2B5EF4-FFF2-40B4-BE49-F238E27FC236}">
                <a16:creationId xmlns="" xmlns:a16="http://schemas.microsoft.com/office/drawing/2014/main" id="{6CFA1836-023D-400D-9567-3FB344A5025F}"/>
              </a:ext>
            </a:extLst>
          </p:cNvPr>
          <p:cNvSpPr txBox="1">
            <a:spLocks/>
          </p:cNvSpPr>
          <p:nvPr/>
        </p:nvSpPr>
        <p:spPr>
          <a:xfrm>
            <a:off x="5130344" y="1165769"/>
            <a:ext cx="8615360" cy="40041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hello.cpp file</a:t>
            </a:r>
          </a:p>
        </p:txBody>
      </p:sp>
      <p:sp>
        <p:nvSpPr>
          <p:cNvPr id="44" name="Content Placeholder 4">
            <a:extLst>
              <a:ext uri="{FF2B5EF4-FFF2-40B4-BE49-F238E27FC236}">
                <a16:creationId xmlns="" xmlns:a16="http://schemas.microsoft.com/office/drawing/2014/main" id="{DA098C93-2C9B-4E4E-B5BA-EF043F88DB35}"/>
              </a:ext>
            </a:extLst>
          </p:cNvPr>
          <p:cNvSpPr txBox="1">
            <a:spLocks/>
          </p:cNvSpPr>
          <p:nvPr/>
        </p:nvSpPr>
        <p:spPr>
          <a:xfrm>
            <a:off x="717432" y="1675036"/>
            <a:ext cx="4412912" cy="2001662"/>
          </a:xfrm>
          <a:prstGeom prst="rect">
            <a:avLst/>
          </a:prstGeom>
          <a:noFill/>
          <a:ln>
            <a:solidFill>
              <a:srgbClr val="292934"/>
            </a:solidFill>
          </a:ln>
        </p:spPr>
        <p:txBody>
          <a:bodyPr>
            <a:no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b="1" dirty="0" err="1">
                <a:solidFill>
                  <a:srgbClr val="292934"/>
                </a:solidFill>
                <a:latin typeface="Consolas"/>
                <a:cs typeface="Consolas"/>
              </a:rPr>
              <a:t>mainmodule</a:t>
            </a:r>
            <a:r>
              <a:rPr lang="en-US" sz="2000" dirty="0">
                <a:solidFill>
                  <a:srgbClr val="292934"/>
                </a:solidFill>
                <a:latin typeface="Consolas"/>
                <a:cs typeface="Consolas"/>
              </a:rPr>
              <a:t> hello { </a:t>
            </a:r>
          </a:p>
          <a:p>
            <a:pPr marL="0" indent="0">
              <a:buFont typeface="Arial" pitchFamily="34" charset="0"/>
              <a:buNone/>
            </a:pPr>
            <a:r>
              <a:rPr lang="en-US" sz="2000" dirty="0">
                <a:solidFill>
                  <a:srgbClr val="292934"/>
                </a:solidFill>
                <a:latin typeface="Consolas"/>
                <a:cs typeface="Consolas"/>
              </a:rPr>
              <a:t>  </a:t>
            </a:r>
            <a:r>
              <a:rPr lang="en-US" sz="2000" b="1" dirty="0" err="1">
                <a:solidFill>
                  <a:srgbClr val="292934"/>
                </a:solidFill>
                <a:latin typeface="Consolas"/>
                <a:cs typeface="Consolas"/>
              </a:rPr>
              <a:t>mainchare</a:t>
            </a:r>
            <a:r>
              <a:rPr lang="en-US" sz="2000" dirty="0">
                <a:solidFill>
                  <a:srgbClr val="292934"/>
                </a:solidFill>
                <a:latin typeface="Consolas"/>
                <a:cs typeface="Consolas"/>
              </a:rPr>
              <a:t> Main {</a:t>
            </a:r>
          </a:p>
          <a:p>
            <a:pPr marL="0" indent="0">
              <a:buFont typeface="Arial" pitchFamily="34" charset="0"/>
              <a:buNone/>
            </a:pPr>
            <a:r>
              <a:rPr lang="en-US" sz="2000" dirty="0">
                <a:solidFill>
                  <a:srgbClr val="292934"/>
                </a:solidFill>
                <a:latin typeface="Consolas"/>
                <a:cs typeface="Consolas"/>
              </a:rPr>
              <a:t>    </a:t>
            </a:r>
            <a:r>
              <a:rPr lang="en-US" sz="2000" b="1" dirty="0">
                <a:solidFill>
                  <a:srgbClr val="292934"/>
                </a:solidFill>
                <a:latin typeface="Consolas"/>
                <a:cs typeface="Consolas"/>
              </a:rPr>
              <a:t>entry</a:t>
            </a:r>
            <a:r>
              <a:rPr lang="en-US" sz="2000" dirty="0">
                <a:solidFill>
                  <a:srgbClr val="292934"/>
                </a:solidFill>
                <a:latin typeface="Consolas"/>
                <a:cs typeface="Consolas"/>
              </a:rPr>
              <a:t> Main(</a:t>
            </a:r>
            <a:r>
              <a:rPr lang="en-US" sz="2000" dirty="0" err="1">
                <a:solidFill>
                  <a:srgbClr val="292934"/>
                </a:solidFill>
                <a:latin typeface="Consolas"/>
                <a:cs typeface="Consolas"/>
              </a:rPr>
              <a:t>CkArgMsg</a:t>
            </a:r>
            <a:r>
              <a:rPr lang="en-US" sz="2000" dirty="0">
                <a:solidFill>
                  <a:srgbClr val="292934"/>
                </a:solidFill>
                <a:latin typeface="Consolas"/>
                <a:cs typeface="Consolas"/>
              </a:rPr>
              <a:t> ∗m); </a:t>
            </a:r>
          </a:p>
          <a:p>
            <a:pPr marL="0" indent="0">
              <a:buFont typeface="Arial" pitchFamily="34" charset="0"/>
              <a:buNone/>
            </a:pPr>
            <a:r>
              <a:rPr lang="en-US" sz="2000" dirty="0">
                <a:solidFill>
                  <a:srgbClr val="292934"/>
                </a:solidFill>
                <a:latin typeface="Consolas"/>
                <a:cs typeface="Consolas"/>
              </a:rPr>
              <a:t>  };</a:t>
            </a:r>
          </a:p>
          <a:p>
            <a:pPr marL="0" indent="0">
              <a:buFont typeface="Arial" pitchFamily="34" charset="0"/>
              <a:buNone/>
            </a:pPr>
            <a:r>
              <a:rPr lang="en-US" sz="2000" dirty="0">
                <a:solidFill>
                  <a:srgbClr val="292934"/>
                </a:solidFill>
                <a:latin typeface="Consolas"/>
                <a:cs typeface="Consolas"/>
              </a:rPr>
              <a:t>};</a:t>
            </a:r>
          </a:p>
        </p:txBody>
      </p:sp>
      <p:sp>
        <p:nvSpPr>
          <p:cNvPr id="45" name="Content Placeholder 6">
            <a:extLst>
              <a:ext uri="{FF2B5EF4-FFF2-40B4-BE49-F238E27FC236}">
                <a16:creationId xmlns="" xmlns:a16="http://schemas.microsoft.com/office/drawing/2014/main" id="{984B4BD9-0960-41A4-943F-09B029FAD14B}"/>
              </a:ext>
            </a:extLst>
          </p:cNvPr>
          <p:cNvSpPr txBox="1">
            <a:spLocks/>
          </p:cNvSpPr>
          <p:nvPr/>
        </p:nvSpPr>
        <p:spPr>
          <a:xfrm>
            <a:off x="5576857" y="1678474"/>
            <a:ext cx="5350676" cy="4093454"/>
          </a:xfrm>
          <a:prstGeom prst="rect">
            <a:avLst/>
          </a:prstGeom>
          <a:noFill/>
          <a:ln>
            <a:solidFill>
              <a:srgbClr val="292934"/>
            </a:solidFill>
          </a:ln>
        </p:spPr>
        <p:txBody>
          <a:bodyPr>
            <a:no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b="1" dirty="0">
                <a:latin typeface="Consolas"/>
                <a:cs typeface="Consolas"/>
              </a:rPr>
              <a:t>#include</a:t>
            </a:r>
            <a:r>
              <a:rPr lang="en-US" sz="2000" dirty="0">
                <a:latin typeface="Consolas"/>
                <a:cs typeface="Consolas"/>
              </a:rPr>
              <a:t> &lt;</a:t>
            </a:r>
            <a:r>
              <a:rPr lang="en-US" sz="2000" dirty="0" err="1">
                <a:latin typeface="Consolas"/>
                <a:cs typeface="Consolas"/>
              </a:rPr>
              <a:t>stdio.h</a:t>
            </a:r>
            <a:r>
              <a:rPr lang="en-US" sz="2000" dirty="0">
                <a:latin typeface="Consolas"/>
                <a:cs typeface="Consolas"/>
              </a:rPr>
              <a:t>&gt; </a:t>
            </a:r>
          </a:p>
          <a:p>
            <a:pPr marL="0" indent="0">
              <a:buFont typeface="Arial" pitchFamily="34" charset="0"/>
              <a:buNone/>
            </a:pPr>
            <a:r>
              <a:rPr lang="en-US" sz="2000" b="1" dirty="0">
                <a:latin typeface="Consolas"/>
                <a:cs typeface="Consolas"/>
              </a:rPr>
              <a:t>#include</a:t>
            </a:r>
            <a:r>
              <a:rPr lang="en-US" sz="2000" dirty="0">
                <a:latin typeface="Consolas"/>
                <a:cs typeface="Consolas"/>
              </a:rPr>
              <a:t> “</a:t>
            </a:r>
            <a:r>
              <a:rPr lang="en-US" sz="2000" dirty="0" err="1">
                <a:latin typeface="Consolas"/>
                <a:cs typeface="Consolas"/>
              </a:rPr>
              <a:t>hello.decl.h</a:t>
            </a:r>
            <a:r>
              <a:rPr lang="en-US" sz="2000" dirty="0">
                <a:latin typeface="Consolas"/>
                <a:cs typeface="Consolas"/>
              </a:rPr>
              <a:t>”</a:t>
            </a:r>
          </a:p>
          <a:p>
            <a:pPr marL="0" indent="0">
              <a:buFont typeface="Arial" pitchFamily="34" charset="0"/>
              <a:buNone/>
            </a:pPr>
            <a:endParaRPr lang="en-US" sz="2000" dirty="0">
              <a:latin typeface="Consolas"/>
              <a:cs typeface="Consolas"/>
            </a:endParaRPr>
          </a:p>
          <a:p>
            <a:pPr marL="0" indent="0">
              <a:buFont typeface="Arial" pitchFamily="34" charset="0"/>
              <a:buNone/>
            </a:pPr>
            <a:r>
              <a:rPr lang="en-US" sz="2000" dirty="0">
                <a:latin typeface="Consolas"/>
                <a:cs typeface="Consolas"/>
              </a:rPr>
              <a:t>class Main : </a:t>
            </a:r>
            <a:r>
              <a:rPr lang="en-US" sz="2000" b="1" dirty="0">
                <a:latin typeface="Consolas"/>
                <a:cs typeface="Consolas"/>
              </a:rPr>
              <a:t>public</a:t>
            </a:r>
            <a:r>
              <a:rPr lang="en-US" sz="2000" dirty="0">
                <a:latin typeface="Consolas"/>
                <a:cs typeface="Consolas"/>
              </a:rPr>
              <a:t> </a:t>
            </a:r>
            <a:r>
              <a:rPr lang="en-US" sz="2000" dirty="0" err="1">
                <a:latin typeface="Consolas"/>
                <a:cs typeface="Consolas"/>
              </a:rPr>
              <a:t>CBase_Main</a:t>
            </a:r>
            <a:r>
              <a:rPr lang="en-US" sz="2000" dirty="0">
                <a:latin typeface="Consolas"/>
                <a:cs typeface="Consolas"/>
              </a:rPr>
              <a:t> { </a:t>
            </a:r>
          </a:p>
          <a:p>
            <a:pPr marL="0" indent="0">
              <a:buFont typeface="Arial" pitchFamily="34" charset="0"/>
              <a:buNone/>
            </a:pPr>
            <a:r>
              <a:rPr lang="en-US" sz="2000" b="1" dirty="0">
                <a:latin typeface="Consolas"/>
                <a:cs typeface="Consolas"/>
              </a:rPr>
              <a:t>  public</a:t>
            </a:r>
            <a:r>
              <a:rPr lang="en-US" sz="2000" dirty="0">
                <a:latin typeface="Consolas"/>
                <a:cs typeface="Consolas"/>
              </a:rPr>
              <a:t>: Main(</a:t>
            </a:r>
            <a:r>
              <a:rPr lang="en-US" sz="2000" dirty="0" err="1">
                <a:latin typeface="Consolas"/>
                <a:cs typeface="Consolas"/>
              </a:rPr>
              <a:t>CkArgMsg</a:t>
            </a:r>
            <a:r>
              <a:rPr lang="en-US" sz="2000" dirty="0">
                <a:latin typeface="Consolas"/>
                <a:cs typeface="Consolas"/>
              </a:rPr>
              <a:t>∗ m) {</a:t>
            </a:r>
          </a:p>
          <a:p>
            <a:pPr marL="0" indent="0">
              <a:buFont typeface="Arial" pitchFamily="34" charset="0"/>
              <a:buNone/>
            </a:pPr>
            <a:r>
              <a:rPr lang="en-US" sz="2000" dirty="0">
                <a:latin typeface="Consolas"/>
                <a:cs typeface="Consolas"/>
              </a:rPr>
              <a:t>    </a:t>
            </a:r>
            <a:r>
              <a:rPr lang="en-US" sz="2000" dirty="0" err="1">
                <a:latin typeface="Consolas"/>
                <a:cs typeface="Consolas"/>
              </a:rPr>
              <a:t>ckout</a:t>
            </a:r>
            <a:r>
              <a:rPr lang="en-US" sz="2000" dirty="0">
                <a:latin typeface="Consolas"/>
                <a:cs typeface="Consolas"/>
              </a:rPr>
              <a:t> &lt;&lt; “Hello World!” &lt;&lt; </a:t>
            </a:r>
            <a:r>
              <a:rPr lang="en-US" sz="2000" dirty="0" err="1">
                <a:latin typeface="Consolas"/>
                <a:cs typeface="Consolas"/>
              </a:rPr>
              <a:t>endl</a:t>
            </a:r>
            <a:r>
              <a:rPr lang="en-US" sz="2000" dirty="0">
                <a:latin typeface="Consolas"/>
                <a:cs typeface="Consolas"/>
              </a:rPr>
              <a:t>; </a:t>
            </a:r>
          </a:p>
          <a:p>
            <a:pPr marL="0" indent="0">
              <a:buFont typeface="Arial" pitchFamily="34" charset="0"/>
              <a:buNone/>
            </a:pPr>
            <a:r>
              <a:rPr lang="en-US" sz="2000" dirty="0">
                <a:latin typeface="Consolas"/>
                <a:cs typeface="Consolas"/>
              </a:rPr>
              <a:t>    </a:t>
            </a:r>
            <a:r>
              <a:rPr lang="en-US" sz="2000" dirty="0" err="1">
                <a:latin typeface="Consolas"/>
                <a:cs typeface="Consolas"/>
              </a:rPr>
              <a:t>CkExit</a:t>
            </a:r>
            <a:r>
              <a:rPr lang="en-US" sz="2000" dirty="0">
                <a:latin typeface="Consolas"/>
                <a:cs typeface="Consolas"/>
              </a:rPr>
              <a:t>();</a:t>
            </a:r>
          </a:p>
          <a:p>
            <a:pPr marL="0" indent="0">
              <a:buFont typeface="Arial" pitchFamily="34" charset="0"/>
              <a:buNone/>
            </a:pPr>
            <a:r>
              <a:rPr lang="en-US" sz="2000" dirty="0">
                <a:latin typeface="Consolas"/>
                <a:cs typeface="Consolas"/>
              </a:rPr>
              <a:t>  }; </a:t>
            </a:r>
          </a:p>
          <a:p>
            <a:pPr marL="0" indent="0">
              <a:buFont typeface="Arial" pitchFamily="34" charset="0"/>
              <a:buNone/>
            </a:pPr>
            <a:r>
              <a:rPr lang="en-US" sz="2000" dirty="0">
                <a:latin typeface="Consolas"/>
                <a:cs typeface="Consolas"/>
              </a:rPr>
              <a:t>};</a:t>
            </a:r>
          </a:p>
          <a:p>
            <a:pPr marL="0" indent="0">
              <a:buFont typeface="Arial" pitchFamily="34" charset="0"/>
              <a:buNone/>
            </a:pPr>
            <a:endParaRPr lang="en-US" sz="2000" dirty="0">
              <a:latin typeface="Consolas"/>
              <a:cs typeface="Consolas"/>
            </a:endParaRPr>
          </a:p>
          <a:p>
            <a:pPr marL="0" indent="0">
              <a:buFont typeface="Arial" pitchFamily="34" charset="0"/>
              <a:buNone/>
            </a:pPr>
            <a:r>
              <a:rPr lang="en-US" sz="2000" b="1" dirty="0">
                <a:latin typeface="Consolas"/>
                <a:cs typeface="Consolas"/>
              </a:rPr>
              <a:t>#include </a:t>
            </a:r>
            <a:r>
              <a:rPr lang="en-US" sz="2000" dirty="0">
                <a:latin typeface="Consolas"/>
                <a:cs typeface="Consolas"/>
              </a:rPr>
              <a:t>“</a:t>
            </a:r>
            <a:r>
              <a:rPr lang="en-US" sz="2000" dirty="0" err="1">
                <a:latin typeface="Consolas"/>
                <a:cs typeface="Consolas"/>
              </a:rPr>
              <a:t>hello.def.h</a:t>
            </a:r>
            <a:r>
              <a:rPr lang="en-US" sz="2000" dirty="0">
                <a:latin typeface="Consolas"/>
                <a:cs typeface="Consolas"/>
              </a:rPr>
              <a:t>”</a:t>
            </a:r>
          </a:p>
        </p:txBody>
      </p:sp>
    </p:spTree>
    <p:extLst>
      <p:ext uri="{BB962C8B-B14F-4D97-AF65-F5344CB8AC3E}">
        <p14:creationId xmlns:p14="http://schemas.microsoft.com/office/powerpoint/2010/main" val="351809736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CE368D81-68BD-4136-BF9E-82CF189D0787}"/>
              </a:ext>
            </a:extLst>
          </p:cNvPr>
          <p:cNvSpPr>
            <a:spLocks noGrp="1"/>
          </p:cNvSpPr>
          <p:nvPr>
            <p:ph type="title"/>
          </p:nvPr>
        </p:nvSpPr>
        <p:spPr/>
        <p:txBody>
          <a:bodyPr/>
          <a:lstStyle/>
          <a:p>
            <a:r>
              <a:rPr lang="en-US" altLang="ko-KR" dirty="0"/>
              <a:t>Charm++ File Structure</a:t>
            </a:r>
            <a:endParaRPr lang="ko-KR" altLang="en-US" dirty="0"/>
          </a:p>
        </p:txBody>
      </p:sp>
      <p:sp>
        <p:nvSpPr>
          <p:cNvPr id="3" name="날짜 개체 틀 2">
            <a:extLst>
              <a:ext uri="{FF2B5EF4-FFF2-40B4-BE49-F238E27FC236}">
                <a16:creationId xmlns="" xmlns:a16="http://schemas.microsoft.com/office/drawing/2014/main" id="{406BCA8B-A24E-4C46-BA03-40CCA03CF910}"/>
              </a:ext>
            </a:extLst>
          </p:cNvPr>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바닥글 개체 틀 3">
            <a:extLst>
              <a:ext uri="{FF2B5EF4-FFF2-40B4-BE49-F238E27FC236}">
                <a16:creationId xmlns="" xmlns:a16="http://schemas.microsoft.com/office/drawing/2014/main" id="{1227A8A6-4609-43DE-A6EA-2536473B05CE}"/>
              </a:ext>
            </a:extLst>
          </p:cNvPr>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슬라이드 번호 개체 틀 4">
            <a:extLst>
              <a:ext uri="{FF2B5EF4-FFF2-40B4-BE49-F238E27FC236}">
                <a16:creationId xmlns="" xmlns:a16="http://schemas.microsoft.com/office/drawing/2014/main" id="{2DE9C8B5-2146-4496-83DF-B8E15C067925}"/>
              </a:ext>
            </a:extLst>
          </p:cNvPr>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38</a:t>
            </a:fld>
            <a:endParaRPr lang="en-US">
              <a:solidFill>
                <a:prstClr val="black">
                  <a:tint val="75000"/>
                </a:prstClr>
              </a:solidFill>
              <a:latin typeface="Calibri"/>
            </a:endParaRPr>
          </a:p>
        </p:txBody>
      </p:sp>
      <p:sp>
        <p:nvSpPr>
          <p:cNvPr id="6" name="Content Placeholder 2">
            <a:extLst>
              <a:ext uri="{FF2B5EF4-FFF2-40B4-BE49-F238E27FC236}">
                <a16:creationId xmlns="" xmlns:a16="http://schemas.microsoft.com/office/drawing/2014/main" id="{05AA8676-E7B5-47AC-8737-6C36822497E3}"/>
              </a:ext>
            </a:extLst>
          </p:cNvPr>
          <p:cNvSpPr txBox="1">
            <a:spLocks/>
          </p:cNvSpPr>
          <p:nvPr/>
        </p:nvSpPr>
        <p:spPr>
          <a:xfrm>
            <a:off x="381000" y="1161111"/>
            <a:ext cx="10356410" cy="24318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C++ objects (including Charm++ objects)</a:t>
            </a:r>
          </a:p>
          <a:p>
            <a:pPr lvl="1"/>
            <a:r>
              <a:rPr lang="en-US" dirty="0"/>
              <a:t>Defined in regular .h and .C files</a:t>
            </a:r>
          </a:p>
          <a:p>
            <a:r>
              <a:rPr lang="en-US" dirty="0"/>
              <a:t>Chare objects, entry methods (asynchronous methods)</a:t>
            </a:r>
          </a:p>
          <a:p>
            <a:pPr lvl="1"/>
            <a:r>
              <a:rPr lang="en-US" dirty="0"/>
              <a:t>Defined in .ci file</a:t>
            </a:r>
          </a:p>
          <a:p>
            <a:pPr lvl="1"/>
            <a:r>
              <a:rPr lang="en-US" dirty="0"/>
              <a:t>Implemented in the .C file</a:t>
            </a:r>
          </a:p>
        </p:txBody>
      </p:sp>
      <p:pic>
        <p:nvPicPr>
          <p:cNvPr id="7" name="Content Placeholder 6">
            <a:extLst>
              <a:ext uri="{FF2B5EF4-FFF2-40B4-BE49-F238E27FC236}">
                <a16:creationId xmlns="" xmlns:a16="http://schemas.microsoft.com/office/drawing/2014/main" id="{99261FD1-48D0-4D46-90B2-810389030F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098" y="3798974"/>
            <a:ext cx="5986045" cy="2044015"/>
          </a:xfrm>
          <a:prstGeom prst="rect">
            <a:avLst/>
          </a:prstGeom>
        </p:spPr>
      </p:pic>
      <p:sp>
        <p:nvSpPr>
          <p:cNvPr id="13" name="Text Placeholder 2"/>
          <p:cNvSpPr txBox="1">
            <a:spLocks/>
          </p:cNvSpPr>
          <p:nvPr/>
        </p:nvSpPr>
        <p:spPr>
          <a:xfrm>
            <a:off x="6605516" y="2743297"/>
            <a:ext cx="4588943" cy="639762"/>
          </a:xfrm>
          <a:prstGeom prst="rect">
            <a:avLst/>
          </a:prstGeom>
          <a:ln>
            <a:solidFill>
              <a:schemeClr val="tx1"/>
            </a:solidFill>
          </a:ln>
        </p:spPr>
        <p:txBody>
          <a:bodyPr anchor="b"/>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a:t>Hello World Example</a:t>
            </a:r>
            <a:endParaRPr lang="en-US" b="1" dirty="0"/>
          </a:p>
        </p:txBody>
      </p:sp>
      <p:sp>
        <p:nvSpPr>
          <p:cNvPr id="14" name="Content Placeholder 3"/>
          <p:cNvSpPr txBox="1">
            <a:spLocks/>
          </p:cNvSpPr>
          <p:nvPr/>
        </p:nvSpPr>
        <p:spPr>
          <a:xfrm>
            <a:off x="6605516" y="3384645"/>
            <a:ext cx="4588943" cy="2970120"/>
          </a:xfrm>
          <a:prstGeom prst="rect">
            <a:avLst/>
          </a:prstGeom>
          <a:ln>
            <a:solidFill>
              <a:schemeClr val="tx1"/>
            </a:solidFill>
          </a:ln>
        </p:spPr>
        <p:txBody>
          <a:bodyPr anchor="b">
            <a:normAutofit fontScale="92500" lnSpcReduction="20000"/>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Compiling</a:t>
            </a:r>
          </a:p>
          <a:p>
            <a:pPr lvl="1"/>
            <a:r>
              <a:rPr lang="en-US" dirty="0" err="1">
                <a:latin typeface="Consolas" panose="020B0609020204030204" pitchFamily="49" charset="0"/>
              </a:rPr>
              <a:t>charmc</a:t>
            </a:r>
            <a:r>
              <a:rPr lang="en-US" dirty="0">
                <a:latin typeface="Consolas" panose="020B0609020204030204" pitchFamily="49" charset="0"/>
              </a:rPr>
              <a:t> </a:t>
            </a:r>
            <a:r>
              <a:rPr lang="en-US" dirty="0" err="1">
                <a:latin typeface="Consolas" panose="020B0609020204030204" pitchFamily="49" charset="0"/>
              </a:rPr>
              <a:t>hello.ci</a:t>
            </a:r>
            <a:endParaRPr lang="en-US" dirty="0">
              <a:latin typeface="Consolas" panose="020B0609020204030204" pitchFamily="49" charset="0"/>
            </a:endParaRPr>
          </a:p>
          <a:p>
            <a:pPr lvl="1"/>
            <a:r>
              <a:rPr lang="en-US" dirty="0" err="1">
                <a:latin typeface="Consolas" panose="020B0609020204030204" pitchFamily="49" charset="0"/>
              </a:rPr>
              <a:t>charmc</a:t>
            </a:r>
            <a:r>
              <a:rPr lang="en-US" dirty="0">
                <a:latin typeface="Consolas" panose="020B0609020204030204" pitchFamily="49" charset="0"/>
              </a:rPr>
              <a:t> -c </a:t>
            </a:r>
            <a:r>
              <a:rPr lang="en-US" dirty="0" err="1">
                <a:latin typeface="Consolas" panose="020B0609020204030204" pitchFamily="49" charset="0"/>
              </a:rPr>
              <a:t>hello.C</a:t>
            </a:r>
            <a:endParaRPr lang="en-US" dirty="0">
              <a:latin typeface="Consolas" panose="020B0609020204030204" pitchFamily="49" charset="0"/>
            </a:endParaRPr>
          </a:p>
          <a:p>
            <a:pPr lvl="1"/>
            <a:r>
              <a:rPr lang="en-US" dirty="0" err="1">
                <a:latin typeface="Consolas" panose="020B0609020204030204" pitchFamily="49" charset="0"/>
              </a:rPr>
              <a:t>charmc</a:t>
            </a:r>
            <a:r>
              <a:rPr lang="en-US" dirty="0">
                <a:latin typeface="Consolas" panose="020B0609020204030204" pitchFamily="49" charset="0"/>
              </a:rPr>
              <a:t> -o hello </a:t>
            </a:r>
            <a:r>
              <a:rPr lang="en-US" dirty="0" err="1">
                <a:latin typeface="Consolas" panose="020B0609020204030204" pitchFamily="49" charset="0"/>
              </a:rPr>
              <a:t>hello.o</a:t>
            </a:r>
            <a:endParaRPr lang="en-US" dirty="0">
              <a:latin typeface="Consolas" panose="020B0609020204030204" pitchFamily="49" charset="0"/>
            </a:endParaRPr>
          </a:p>
          <a:p>
            <a:r>
              <a:rPr lang="en-US" dirty="0"/>
              <a:t>Running</a:t>
            </a:r>
          </a:p>
          <a:p>
            <a:pPr lvl="1"/>
            <a:r>
              <a:rPr lang="en-US" dirty="0">
                <a:latin typeface="Consolas" panose="020B0609020204030204" pitchFamily="49" charset="0"/>
              </a:rPr>
              <a:t>./</a:t>
            </a:r>
            <a:r>
              <a:rPr lang="en-US" dirty="0" err="1">
                <a:latin typeface="Consolas" panose="020B0609020204030204" pitchFamily="49" charset="0"/>
              </a:rPr>
              <a:t>charmrun</a:t>
            </a:r>
            <a:r>
              <a:rPr lang="en-US" dirty="0">
                <a:latin typeface="Consolas" panose="020B0609020204030204" pitchFamily="49" charset="0"/>
              </a:rPr>
              <a:t> +p7 ./hello</a:t>
            </a:r>
          </a:p>
          <a:p>
            <a:pPr lvl="1"/>
            <a:r>
              <a:rPr lang="en-US" dirty="0"/>
              <a:t>The </a:t>
            </a:r>
            <a:r>
              <a:rPr lang="en-US" dirty="0">
                <a:latin typeface="Consolas" panose="020B0609020204030204" pitchFamily="49" charset="0"/>
              </a:rPr>
              <a:t>+p7</a:t>
            </a:r>
            <a:r>
              <a:rPr lang="en-US" dirty="0"/>
              <a:t> tells the system to use seven cores</a:t>
            </a:r>
          </a:p>
        </p:txBody>
      </p:sp>
    </p:spTree>
    <p:extLst>
      <p:ext uri="{BB962C8B-B14F-4D97-AF65-F5344CB8AC3E}">
        <p14:creationId xmlns:p14="http://schemas.microsoft.com/office/powerpoint/2010/main" val="352686196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FCBD647F-C444-497D-A85C-29A327ACAB3D}"/>
              </a:ext>
            </a:extLst>
          </p:cNvPr>
          <p:cNvSpPr>
            <a:spLocks noGrp="1"/>
          </p:cNvSpPr>
          <p:nvPr>
            <p:ph type="title"/>
          </p:nvPr>
        </p:nvSpPr>
        <p:spPr/>
        <p:txBody>
          <a:bodyPr/>
          <a:lstStyle/>
          <a:p>
            <a:r>
              <a:rPr lang="en-US" altLang="ko-KR" dirty="0"/>
              <a:t>Compiling a Charm++ Program</a:t>
            </a:r>
            <a:endParaRPr lang="ko-KR" altLang="en-US" dirty="0"/>
          </a:p>
        </p:txBody>
      </p:sp>
      <p:sp>
        <p:nvSpPr>
          <p:cNvPr id="3" name="날짜 개체 틀 2">
            <a:extLst>
              <a:ext uri="{FF2B5EF4-FFF2-40B4-BE49-F238E27FC236}">
                <a16:creationId xmlns="" xmlns:a16="http://schemas.microsoft.com/office/drawing/2014/main" id="{1A1DB0DE-2F1B-4886-8CD3-D38E4A64142B}"/>
              </a:ext>
            </a:extLst>
          </p:cNvPr>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바닥글 개체 틀 3">
            <a:extLst>
              <a:ext uri="{FF2B5EF4-FFF2-40B4-BE49-F238E27FC236}">
                <a16:creationId xmlns="" xmlns:a16="http://schemas.microsoft.com/office/drawing/2014/main" id="{4A15DBFF-8829-461F-9B23-75F84372623D}"/>
              </a:ext>
            </a:extLst>
          </p:cNvPr>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슬라이드 번호 개체 틀 4">
            <a:extLst>
              <a:ext uri="{FF2B5EF4-FFF2-40B4-BE49-F238E27FC236}">
                <a16:creationId xmlns="" xmlns:a16="http://schemas.microsoft.com/office/drawing/2014/main" id="{0344A48B-6456-45C1-A439-58A19E4B317E}"/>
              </a:ext>
            </a:extLst>
          </p:cNvPr>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39</a:t>
            </a:fld>
            <a:endParaRPr lang="en-US">
              <a:solidFill>
                <a:prstClr val="black">
                  <a:tint val="75000"/>
                </a:prstClr>
              </a:solidFill>
              <a:latin typeface="Calibri"/>
            </a:endParaRPr>
          </a:p>
        </p:txBody>
      </p:sp>
      <p:pic>
        <p:nvPicPr>
          <p:cNvPr id="6" name="Content Placeholder 3" descr="charmCompile.jpg">
            <a:extLst>
              <a:ext uri="{FF2B5EF4-FFF2-40B4-BE49-F238E27FC236}">
                <a16:creationId xmlns="" xmlns:a16="http://schemas.microsoft.com/office/drawing/2014/main" id="{7202D726-59CA-4577-90BA-CDDEC271F9B7}"/>
              </a:ext>
            </a:extLst>
          </p:cNvPr>
          <p:cNvPicPr>
            <a:picLocks noChangeAspect="1"/>
          </p:cNvPicPr>
          <p:nvPr/>
        </p:nvPicPr>
        <p:blipFill>
          <a:blip r:embed="rId2">
            <a:extLst>
              <a:ext uri="{28A0092B-C50C-407E-A947-70E740481C1C}">
                <a14:useLocalDpi xmlns:a14="http://schemas.microsoft.com/office/drawing/2010/main" val="0"/>
              </a:ext>
            </a:extLst>
          </a:blip>
          <a:srcRect t="-35841" b="-35841"/>
          <a:stretch>
            <a:fillRect/>
          </a:stretch>
        </p:blipFill>
        <p:spPr>
          <a:xfrm>
            <a:off x="689270" y="914402"/>
            <a:ext cx="10813459" cy="4791342"/>
          </a:xfrm>
          <a:prstGeom prst="rect">
            <a:avLst/>
          </a:prstGeom>
        </p:spPr>
      </p:pic>
    </p:spTree>
    <p:extLst>
      <p:ext uri="{BB962C8B-B14F-4D97-AF65-F5344CB8AC3E}">
        <p14:creationId xmlns:p14="http://schemas.microsoft.com/office/powerpoint/2010/main" val="174113317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Charm++?</a:t>
            </a:r>
          </a:p>
        </p:txBody>
      </p:sp>
      <p:sp>
        <p:nvSpPr>
          <p:cNvPr id="3" name="Content Placeholder 2"/>
          <p:cNvSpPr>
            <a:spLocks noGrp="1"/>
          </p:cNvSpPr>
          <p:nvPr>
            <p:ph idx="1"/>
          </p:nvPr>
        </p:nvSpPr>
        <p:spPr/>
        <p:txBody>
          <a:bodyPr>
            <a:normAutofit/>
          </a:bodyPr>
          <a:lstStyle/>
          <a:p>
            <a:r>
              <a:rPr lang="en-US" dirty="0"/>
              <a:t>Charm++ is a generalized approach to writing parallel programs</a:t>
            </a:r>
          </a:p>
          <a:p>
            <a:pPr lvl="1"/>
            <a:r>
              <a:rPr lang="en-US" dirty="0"/>
              <a:t>An alternative to the likes of MPI, UPC, GA etc.</a:t>
            </a:r>
          </a:p>
          <a:p>
            <a:pPr lvl="1"/>
            <a:r>
              <a:rPr lang="en-US" dirty="0"/>
              <a:t>But not to sequential languages such as C, C++, and Fortran</a:t>
            </a:r>
          </a:p>
          <a:p>
            <a:r>
              <a:rPr lang="en-US" dirty="0"/>
              <a:t>Represents:</a:t>
            </a:r>
          </a:p>
          <a:p>
            <a:pPr lvl="1"/>
            <a:r>
              <a:rPr lang="en-US" dirty="0"/>
              <a:t>The style of writing parallel programs</a:t>
            </a:r>
          </a:p>
          <a:p>
            <a:pPr lvl="1"/>
            <a:r>
              <a:rPr lang="en-US" dirty="0"/>
              <a:t>The runtime system</a:t>
            </a:r>
          </a:p>
          <a:p>
            <a:pPr lvl="1"/>
            <a:r>
              <a:rPr lang="en-US" dirty="0"/>
              <a:t>And the entire ecosystem that surrounds it</a:t>
            </a:r>
          </a:p>
          <a:p>
            <a:r>
              <a:rPr lang="en-US" dirty="0"/>
              <a:t>Three design principles: </a:t>
            </a:r>
          </a:p>
          <a:p>
            <a:pPr lvl="1"/>
            <a:r>
              <a:rPr lang="en-US" dirty="0" err="1"/>
              <a:t>Overdecomposition</a:t>
            </a:r>
            <a:r>
              <a:rPr lang="en-US" dirty="0"/>
              <a:t>, </a:t>
            </a:r>
            <a:r>
              <a:rPr lang="en-US" dirty="0" err="1"/>
              <a:t>Migratability</a:t>
            </a:r>
            <a:r>
              <a:rPr lang="en-US" dirty="0"/>
              <a:t>, Asynchrony</a:t>
            </a:r>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latin typeface="Calibri"/>
              </a:rPr>
              <a:pPr>
                <a:defRPr/>
              </a:pPr>
              <a:t>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23799003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a:extLst>
              <a:ext uri="{FF2B5EF4-FFF2-40B4-BE49-F238E27FC236}">
                <a16:creationId xmlns="" xmlns:a16="http://schemas.microsoft.com/office/drawing/2014/main" id="{37CBEE8F-0092-44BF-9641-006B57FB8502}"/>
              </a:ext>
            </a:extLst>
          </p:cNvPr>
          <p:cNvSpPr>
            <a:spLocks noGrp="1"/>
          </p:cNvSpPr>
          <p:nvPr>
            <p:ph type="title"/>
          </p:nvPr>
        </p:nvSpPr>
        <p:spPr/>
        <p:txBody>
          <a:bodyPr/>
          <a:lstStyle/>
          <a:p>
            <a:r>
              <a:rPr lang="en-US" altLang="ko-KR" dirty="0"/>
              <a:t>Charm Interface: Modules</a:t>
            </a:r>
            <a:endParaRPr lang="ko-KR" altLang="en-US" dirty="0"/>
          </a:p>
        </p:txBody>
      </p:sp>
      <p:sp>
        <p:nvSpPr>
          <p:cNvPr id="7" name="내용 개체 틀 6">
            <a:extLst>
              <a:ext uri="{FF2B5EF4-FFF2-40B4-BE49-F238E27FC236}">
                <a16:creationId xmlns="" xmlns:a16="http://schemas.microsoft.com/office/drawing/2014/main" id="{B68AB730-A0C2-4EFD-B32E-BECB4EDC00B4}"/>
              </a:ext>
            </a:extLst>
          </p:cNvPr>
          <p:cNvSpPr>
            <a:spLocks noGrp="1"/>
          </p:cNvSpPr>
          <p:nvPr>
            <p:ph idx="1"/>
          </p:nvPr>
        </p:nvSpPr>
        <p:spPr/>
        <p:txBody>
          <a:bodyPr/>
          <a:lstStyle/>
          <a:p>
            <a:r>
              <a:rPr lang="en-US" altLang="ko-KR" sz="2400" dirty="0"/>
              <a:t>Charm++ programs are organized as a collection of modules</a:t>
            </a:r>
          </a:p>
          <a:p>
            <a:r>
              <a:rPr lang="en-US" altLang="ko-KR" sz="2400" dirty="0"/>
              <a:t>Each module has one or more chares</a:t>
            </a:r>
          </a:p>
          <a:p>
            <a:r>
              <a:rPr lang="en-US" altLang="ko-KR" sz="2400" dirty="0"/>
              <a:t>The module that contains the </a:t>
            </a:r>
            <a:r>
              <a:rPr lang="en-US" altLang="ko-KR" sz="2400" dirty="0" err="1"/>
              <a:t>mainchare</a:t>
            </a:r>
            <a:r>
              <a:rPr lang="en-US" altLang="ko-KR" sz="2400" dirty="0"/>
              <a:t> is declared as the </a:t>
            </a:r>
            <a:r>
              <a:rPr lang="en-US" altLang="ko-KR" sz="2400" dirty="0" err="1"/>
              <a:t>mainmodule</a:t>
            </a:r>
            <a:endParaRPr lang="en-US" altLang="ko-KR" sz="2400" dirty="0"/>
          </a:p>
          <a:p>
            <a:r>
              <a:rPr lang="en-US" altLang="ko-KR" sz="2400" dirty="0"/>
              <a:t>Each module, when compiled, generates two files: </a:t>
            </a:r>
            <a:r>
              <a:rPr lang="en-US" altLang="ko-KR" sz="2400" dirty="0" err="1"/>
              <a:t>MyModule.decl.h</a:t>
            </a:r>
            <a:r>
              <a:rPr lang="en-US" altLang="ko-KR" sz="2400" dirty="0"/>
              <a:t> and </a:t>
            </a:r>
            <a:r>
              <a:rPr lang="en-US" altLang="ko-KR" sz="2400" dirty="0" err="1"/>
              <a:t>MyModule.def.h</a:t>
            </a:r>
            <a:endParaRPr lang="en-US" altLang="ko-KR" sz="2400" dirty="0"/>
          </a:p>
          <a:p>
            <a:endParaRPr lang="en-US" altLang="ko-KR" dirty="0"/>
          </a:p>
          <a:p>
            <a:endParaRPr lang="ko-KR" altLang="en-US" dirty="0"/>
          </a:p>
        </p:txBody>
      </p:sp>
      <p:sp>
        <p:nvSpPr>
          <p:cNvPr id="3" name="날짜 개체 틀 2">
            <a:extLst>
              <a:ext uri="{FF2B5EF4-FFF2-40B4-BE49-F238E27FC236}">
                <a16:creationId xmlns="" xmlns:a16="http://schemas.microsoft.com/office/drawing/2014/main" id="{475FEF9E-2168-48FC-803E-F7300667AC79}"/>
              </a:ext>
            </a:extLst>
          </p:cNvPr>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바닥글 개체 틀 3">
            <a:extLst>
              <a:ext uri="{FF2B5EF4-FFF2-40B4-BE49-F238E27FC236}">
                <a16:creationId xmlns="" xmlns:a16="http://schemas.microsoft.com/office/drawing/2014/main" id="{70B2872A-6CA1-4ABE-BD1E-37F4868C5FAA}"/>
              </a:ext>
            </a:extLst>
          </p:cNvPr>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슬라이드 번호 개체 틀 4">
            <a:extLst>
              <a:ext uri="{FF2B5EF4-FFF2-40B4-BE49-F238E27FC236}">
                <a16:creationId xmlns="" xmlns:a16="http://schemas.microsoft.com/office/drawing/2014/main" id="{B36C3108-0D93-4C68-997A-2664D78045B4}"/>
              </a:ext>
            </a:extLst>
          </p:cNvPr>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40</a:t>
            </a:fld>
            <a:endParaRPr lang="en-US">
              <a:solidFill>
                <a:prstClr val="black">
                  <a:tint val="75000"/>
                </a:prstClr>
              </a:solidFill>
              <a:latin typeface="Calibri"/>
            </a:endParaRPr>
          </a:p>
        </p:txBody>
      </p:sp>
      <p:sp>
        <p:nvSpPr>
          <p:cNvPr id="8" name="Content Placeholder 3">
            <a:extLst>
              <a:ext uri="{FF2B5EF4-FFF2-40B4-BE49-F238E27FC236}">
                <a16:creationId xmlns="" xmlns:a16="http://schemas.microsoft.com/office/drawing/2014/main" id="{FCD4C04C-CBE9-4C95-9960-5369FDD10499}"/>
              </a:ext>
            </a:extLst>
          </p:cNvPr>
          <p:cNvSpPr txBox="1">
            <a:spLocks/>
          </p:cNvSpPr>
          <p:nvPr/>
        </p:nvSpPr>
        <p:spPr>
          <a:xfrm>
            <a:off x="508000" y="4673435"/>
            <a:ext cx="10686459" cy="1185827"/>
          </a:xfrm>
          <a:prstGeom prst="rect">
            <a:avLst/>
          </a:prstGeom>
          <a:noFill/>
          <a:ln>
            <a:solidFill>
              <a:srgbClr val="292934"/>
            </a:solidFill>
          </a:ln>
        </p:spPr>
        <p:txBody>
          <a:bodyPr>
            <a:norm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a:latin typeface="Consolas"/>
                <a:cs typeface="Consolas"/>
              </a:rPr>
              <a:t>[</a:t>
            </a:r>
            <a:r>
              <a:rPr lang="en-US" sz="2000" b="1" dirty="0">
                <a:latin typeface="Consolas"/>
                <a:cs typeface="Consolas"/>
              </a:rPr>
              <a:t>main</a:t>
            </a:r>
            <a:r>
              <a:rPr lang="en-US" sz="2000" dirty="0">
                <a:latin typeface="Consolas"/>
                <a:cs typeface="Consolas"/>
              </a:rPr>
              <a:t>]</a:t>
            </a:r>
            <a:r>
              <a:rPr lang="en-US" sz="2000" b="1" dirty="0">
                <a:latin typeface="Consolas"/>
                <a:cs typeface="Consolas"/>
              </a:rPr>
              <a:t>module</a:t>
            </a:r>
            <a:r>
              <a:rPr lang="en-US" sz="2000" dirty="0">
                <a:latin typeface="Consolas"/>
                <a:cs typeface="Consolas"/>
              </a:rPr>
              <a:t> </a:t>
            </a:r>
            <a:r>
              <a:rPr lang="en-US" sz="2000" dirty="0" err="1">
                <a:latin typeface="Consolas"/>
                <a:cs typeface="Consolas"/>
              </a:rPr>
              <a:t>MyModule</a:t>
            </a:r>
            <a:r>
              <a:rPr lang="en-US" sz="2000" dirty="0">
                <a:latin typeface="Consolas"/>
                <a:cs typeface="Consolas"/>
              </a:rPr>
              <a:t> { </a:t>
            </a:r>
          </a:p>
          <a:p>
            <a:pPr marL="0" indent="0">
              <a:buFont typeface="Arial" pitchFamily="34" charset="0"/>
              <a:buNone/>
            </a:pPr>
            <a:r>
              <a:rPr lang="en-US" sz="2000" dirty="0">
                <a:latin typeface="Consolas"/>
                <a:cs typeface="Consolas"/>
              </a:rPr>
              <a:t>   //... chare definitions ...</a:t>
            </a:r>
          </a:p>
          <a:p>
            <a:pPr marL="0" indent="0">
              <a:buFont typeface="Arial" pitchFamily="34" charset="0"/>
              <a:buNone/>
            </a:pPr>
            <a:r>
              <a:rPr lang="en-US" sz="2000" dirty="0">
                <a:latin typeface="Consolas"/>
                <a:cs typeface="Consolas"/>
              </a:rPr>
              <a:t>};</a:t>
            </a:r>
          </a:p>
        </p:txBody>
      </p:sp>
      <p:sp>
        <p:nvSpPr>
          <p:cNvPr id="2" name="TextBox 1"/>
          <p:cNvSpPr txBox="1"/>
          <p:nvPr/>
        </p:nvSpPr>
        <p:spPr>
          <a:xfrm>
            <a:off x="508000" y="4212570"/>
            <a:ext cx="1176907" cy="461665"/>
          </a:xfrm>
          <a:prstGeom prst="rect">
            <a:avLst/>
          </a:prstGeom>
          <a:noFill/>
        </p:spPr>
        <p:txBody>
          <a:bodyPr wrap="square" rtlCol="0">
            <a:spAutoFit/>
          </a:bodyPr>
          <a:lstStyle/>
          <a:p>
            <a:pPr lvl="0" defTabSz="914400">
              <a:spcBef>
                <a:spcPct val="20000"/>
              </a:spcBef>
            </a:pPr>
            <a:r>
              <a:rPr lang="en-US" altLang="ko-KR" sz="2400" b="1" dirty="0">
                <a:solidFill>
                  <a:srgbClr val="1F497D">
                    <a:lumMod val="50000"/>
                  </a:srgbClr>
                </a:solidFill>
              </a:rPr>
              <a:t>.ci file</a:t>
            </a:r>
          </a:p>
        </p:txBody>
      </p:sp>
    </p:spTree>
    <p:extLst>
      <p:ext uri="{BB962C8B-B14F-4D97-AF65-F5344CB8AC3E}">
        <p14:creationId xmlns:p14="http://schemas.microsoft.com/office/powerpoint/2010/main" val="51776227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FCFB449E-93A9-4637-8CEA-26A8DA92AB5C}"/>
              </a:ext>
            </a:extLst>
          </p:cNvPr>
          <p:cNvSpPr>
            <a:spLocks noGrp="1"/>
          </p:cNvSpPr>
          <p:nvPr>
            <p:ph type="title"/>
          </p:nvPr>
        </p:nvSpPr>
        <p:spPr/>
        <p:txBody>
          <a:bodyPr/>
          <a:lstStyle/>
          <a:p>
            <a:r>
              <a:rPr lang="en-US" altLang="ko-KR" dirty="0"/>
              <a:t>Charm Interface: Chares</a:t>
            </a:r>
            <a:endParaRPr lang="ko-KR" altLang="en-US" dirty="0"/>
          </a:p>
        </p:txBody>
      </p:sp>
      <p:sp>
        <p:nvSpPr>
          <p:cNvPr id="3" name="내용 개체 틀 2">
            <a:extLst>
              <a:ext uri="{FF2B5EF4-FFF2-40B4-BE49-F238E27FC236}">
                <a16:creationId xmlns="" xmlns:a16="http://schemas.microsoft.com/office/drawing/2014/main" id="{344F9399-82DB-4C5D-8909-90DA3E885FD7}"/>
              </a:ext>
            </a:extLst>
          </p:cNvPr>
          <p:cNvSpPr>
            <a:spLocks noGrp="1"/>
          </p:cNvSpPr>
          <p:nvPr>
            <p:ph idx="1"/>
          </p:nvPr>
        </p:nvSpPr>
        <p:spPr/>
        <p:txBody>
          <a:bodyPr/>
          <a:lstStyle/>
          <a:p>
            <a:r>
              <a:rPr lang="en-US" altLang="ko-KR" sz="2400" dirty="0"/>
              <a:t>Chares are parallel objects that are managed by the RTS</a:t>
            </a:r>
          </a:p>
          <a:p>
            <a:r>
              <a:rPr lang="en-US" altLang="ko-KR" sz="2400" dirty="0"/>
              <a:t>Each </a:t>
            </a:r>
            <a:r>
              <a:rPr lang="en-US" altLang="ko-KR" sz="2400" dirty="0">
                <a:ea typeface="Consolas" charset="0"/>
                <a:cs typeface="Consolas" charset="0"/>
              </a:rPr>
              <a:t>chare</a:t>
            </a:r>
            <a:r>
              <a:rPr lang="en-US" altLang="ko-KR" sz="2400" dirty="0"/>
              <a:t> has a set of entry methods, which are asynchronous methods that may be invoked remotely</a:t>
            </a:r>
          </a:p>
          <a:p>
            <a:r>
              <a:rPr lang="en-US" altLang="ko-KR" sz="2400" dirty="0"/>
              <a:t>The following code, when compiled, generates a C++ class        </a:t>
            </a:r>
            <a:r>
              <a:rPr lang="en-US" altLang="ko-KR" sz="2400" dirty="0" err="1">
                <a:latin typeface="Consolas" charset="0"/>
                <a:ea typeface="Consolas" charset="0"/>
                <a:cs typeface="Consolas" charset="0"/>
              </a:rPr>
              <a:t>CBase_MyChare</a:t>
            </a:r>
            <a:r>
              <a:rPr lang="en-US" altLang="ko-KR" sz="2400" dirty="0">
                <a:latin typeface="Consolas" charset="0"/>
                <a:ea typeface="Consolas" charset="0"/>
                <a:cs typeface="Consolas" charset="0"/>
              </a:rPr>
              <a:t> </a:t>
            </a:r>
            <a:r>
              <a:rPr lang="en-US" altLang="ko-KR" sz="2400" dirty="0"/>
              <a:t>that encapsulates the RTS object</a:t>
            </a:r>
          </a:p>
          <a:p>
            <a:r>
              <a:rPr lang="en-US" altLang="ko-KR" sz="2400" dirty="0"/>
              <a:t>This generated class is extended and implemented in the .</a:t>
            </a:r>
            <a:r>
              <a:rPr lang="en-US" altLang="ko-KR" sz="2400" dirty="0" err="1"/>
              <a:t>cpp</a:t>
            </a:r>
            <a:r>
              <a:rPr lang="en-US" altLang="ko-KR" sz="2400" dirty="0"/>
              <a:t> file</a:t>
            </a:r>
          </a:p>
          <a:p>
            <a:r>
              <a:rPr lang="en-US" altLang="ko-KR" sz="2400" dirty="0"/>
              <a:t>.ci file</a:t>
            </a:r>
          </a:p>
          <a:p>
            <a:endParaRPr lang="en-US" altLang="ko-KR" sz="2400" dirty="0"/>
          </a:p>
          <a:p>
            <a:endParaRPr lang="en-US" altLang="ko-KR" sz="2400" dirty="0"/>
          </a:p>
          <a:p>
            <a:r>
              <a:rPr lang="en-US" altLang="ko-KR" sz="2400" dirty="0"/>
              <a:t>.</a:t>
            </a:r>
            <a:r>
              <a:rPr lang="en-US" altLang="ko-KR" sz="2400" dirty="0" err="1"/>
              <a:t>cpp</a:t>
            </a:r>
            <a:r>
              <a:rPr lang="en-US" altLang="ko-KR" sz="2400" dirty="0"/>
              <a:t> file</a:t>
            </a:r>
          </a:p>
          <a:p>
            <a:endParaRPr lang="ko-KR" altLang="en-US" dirty="0"/>
          </a:p>
        </p:txBody>
      </p:sp>
      <p:sp>
        <p:nvSpPr>
          <p:cNvPr id="4" name="날짜 개체 틀 3">
            <a:extLst>
              <a:ext uri="{FF2B5EF4-FFF2-40B4-BE49-F238E27FC236}">
                <a16:creationId xmlns="" xmlns:a16="http://schemas.microsoft.com/office/drawing/2014/main" id="{A95411FC-2A0C-421E-AAE4-0A9B1DAD36A4}"/>
              </a:ext>
            </a:extLst>
          </p:cNvPr>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바닥글 개체 틀 4">
            <a:extLst>
              <a:ext uri="{FF2B5EF4-FFF2-40B4-BE49-F238E27FC236}">
                <a16:creationId xmlns="" xmlns:a16="http://schemas.microsoft.com/office/drawing/2014/main" id="{49A43D93-5C5E-4978-BC09-05F125683A64}"/>
              </a:ext>
            </a:extLst>
          </p:cNvPr>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슬라이드 번호 개체 틀 5">
            <a:extLst>
              <a:ext uri="{FF2B5EF4-FFF2-40B4-BE49-F238E27FC236}">
                <a16:creationId xmlns="" xmlns:a16="http://schemas.microsoft.com/office/drawing/2014/main" id="{4418CB6A-B509-49C8-A96E-0C0B83A7FCDA}"/>
              </a:ext>
            </a:extLst>
          </p:cNvPr>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41</a:t>
            </a:fld>
            <a:endParaRPr lang="en-US">
              <a:solidFill>
                <a:prstClr val="black">
                  <a:tint val="75000"/>
                </a:prstClr>
              </a:solidFill>
              <a:latin typeface="Calibri"/>
            </a:endParaRPr>
          </a:p>
        </p:txBody>
      </p:sp>
      <p:sp>
        <p:nvSpPr>
          <p:cNvPr id="7" name="Content Placeholder 4">
            <a:extLst>
              <a:ext uri="{FF2B5EF4-FFF2-40B4-BE49-F238E27FC236}">
                <a16:creationId xmlns="" xmlns:a16="http://schemas.microsoft.com/office/drawing/2014/main" id="{6C4EF133-80CC-4D73-8E18-3BE7F5266104}"/>
              </a:ext>
            </a:extLst>
          </p:cNvPr>
          <p:cNvSpPr txBox="1">
            <a:spLocks/>
          </p:cNvSpPr>
          <p:nvPr/>
        </p:nvSpPr>
        <p:spPr>
          <a:xfrm>
            <a:off x="906377" y="4123358"/>
            <a:ext cx="10288082" cy="919157"/>
          </a:xfrm>
          <a:prstGeom prst="rect">
            <a:avLst/>
          </a:prstGeom>
          <a:noFill/>
          <a:ln>
            <a:solidFill>
              <a:srgbClr val="292934"/>
            </a:solidFill>
          </a:ln>
        </p:spPr>
        <p:txBody>
          <a:bodyPr>
            <a:no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600" dirty="0">
                <a:latin typeface="Consolas"/>
                <a:cs typeface="Consolas"/>
              </a:rPr>
              <a:t>[</a:t>
            </a:r>
            <a:r>
              <a:rPr lang="en-US" sz="1600" b="1" dirty="0">
                <a:latin typeface="Consolas"/>
                <a:cs typeface="Consolas"/>
              </a:rPr>
              <a:t>main</a:t>
            </a:r>
            <a:r>
              <a:rPr lang="en-US" sz="1600" dirty="0">
                <a:latin typeface="Consolas"/>
                <a:cs typeface="Consolas"/>
              </a:rPr>
              <a:t>]</a:t>
            </a:r>
            <a:r>
              <a:rPr lang="en-US" sz="1600" b="1" dirty="0">
                <a:latin typeface="Consolas"/>
                <a:cs typeface="Consolas"/>
              </a:rPr>
              <a:t>chare</a:t>
            </a:r>
            <a:r>
              <a:rPr lang="en-US" sz="1600" dirty="0">
                <a:latin typeface="Consolas"/>
                <a:cs typeface="Consolas"/>
              </a:rPr>
              <a:t> </a:t>
            </a:r>
            <a:r>
              <a:rPr lang="en-US" sz="1600" dirty="0" err="1">
                <a:latin typeface="Consolas"/>
                <a:cs typeface="Consolas"/>
              </a:rPr>
              <a:t>MyChare</a:t>
            </a:r>
            <a:r>
              <a:rPr lang="en-US" sz="1600" dirty="0">
                <a:latin typeface="Consolas"/>
                <a:cs typeface="Consolas"/>
              </a:rPr>
              <a:t> {</a:t>
            </a:r>
          </a:p>
          <a:p>
            <a:pPr marL="0" indent="0">
              <a:buFont typeface="Arial" pitchFamily="34" charset="0"/>
              <a:buNone/>
            </a:pPr>
            <a:r>
              <a:rPr lang="en-US" sz="1600" dirty="0">
                <a:latin typeface="Consolas"/>
                <a:cs typeface="Consolas"/>
              </a:rPr>
              <a:t>   //... entry method definitions ...</a:t>
            </a:r>
          </a:p>
          <a:p>
            <a:pPr marL="0" indent="0">
              <a:buFont typeface="Arial" pitchFamily="34" charset="0"/>
              <a:buNone/>
            </a:pPr>
            <a:r>
              <a:rPr lang="en-US" sz="1600" dirty="0">
                <a:latin typeface="Consolas"/>
                <a:cs typeface="Consolas"/>
              </a:rPr>
              <a:t>};</a:t>
            </a:r>
          </a:p>
        </p:txBody>
      </p:sp>
      <p:sp>
        <p:nvSpPr>
          <p:cNvPr id="8" name="Content Placeholder 4">
            <a:extLst>
              <a:ext uri="{FF2B5EF4-FFF2-40B4-BE49-F238E27FC236}">
                <a16:creationId xmlns="" xmlns:a16="http://schemas.microsoft.com/office/drawing/2014/main" id="{64E6266A-D480-46A7-864D-859334E7576A}"/>
              </a:ext>
            </a:extLst>
          </p:cNvPr>
          <p:cNvSpPr txBox="1">
            <a:spLocks/>
          </p:cNvSpPr>
          <p:nvPr/>
        </p:nvSpPr>
        <p:spPr>
          <a:xfrm>
            <a:off x="906377" y="5429203"/>
            <a:ext cx="10288082" cy="940047"/>
          </a:xfrm>
          <a:prstGeom prst="rect">
            <a:avLst/>
          </a:prstGeom>
          <a:noFill/>
          <a:ln>
            <a:solidFill>
              <a:srgbClr val="292934"/>
            </a:solidFill>
          </a:ln>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Times New Roman"/>
                <a:ea typeface="+mn-ea"/>
                <a:cs typeface="Times New Roman"/>
              </a:defRPr>
            </a:lvl1pPr>
            <a:lvl2pPr marL="457200" indent="-182880" algn="l" defTabSz="914400" rtl="0" eaLnBrk="1" latinLnBrk="0" hangingPunct="1">
              <a:spcBef>
                <a:spcPct val="20000"/>
              </a:spcBef>
              <a:buClr>
                <a:schemeClr val="accent1"/>
              </a:buClr>
              <a:buSzPct val="85000"/>
              <a:buFont typeface="Wingdings" charset="2"/>
              <a:buChar char="Ø"/>
              <a:defRPr sz="2000" kern="1200">
                <a:solidFill>
                  <a:schemeClr val="tx1"/>
                </a:solidFill>
                <a:latin typeface="Times New Roman"/>
                <a:ea typeface="+mn-ea"/>
                <a:cs typeface="Times New Roman"/>
              </a:defRPr>
            </a:lvl2pPr>
            <a:lvl3pPr marL="731520" indent="-182880" algn="l" defTabSz="914400" rtl="0" eaLnBrk="1" latinLnBrk="0" hangingPunct="1">
              <a:spcBef>
                <a:spcPct val="20000"/>
              </a:spcBef>
              <a:buClr>
                <a:schemeClr val="accent1"/>
              </a:buClr>
              <a:buSzPct val="90000"/>
              <a:buFont typeface="Wingdings" charset="2"/>
              <a:buChar char=""/>
              <a:defRPr sz="1800" kern="1200">
                <a:solidFill>
                  <a:schemeClr val="tx1"/>
                </a:solidFill>
                <a:latin typeface="Times New Roman"/>
                <a:ea typeface="+mn-ea"/>
                <a:cs typeface="Times New Roman"/>
              </a:defRPr>
            </a:lvl3pPr>
            <a:lvl4pPr marL="1005840" indent="-182880" algn="l" defTabSz="914400" rtl="0" eaLnBrk="1" latinLnBrk="0" hangingPunct="1">
              <a:spcBef>
                <a:spcPct val="20000"/>
              </a:spcBef>
              <a:buClr>
                <a:schemeClr val="accent1"/>
              </a:buClr>
              <a:buFont typeface="Arial"/>
              <a:buChar char="•"/>
              <a:defRPr sz="1600" kern="1200">
                <a:solidFill>
                  <a:schemeClr val="tx1"/>
                </a:solidFill>
                <a:latin typeface="Times New Roman"/>
                <a:ea typeface="+mn-ea"/>
                <a:cs typeface="Times New Roman"/>
              </a:defRPr>
            </a:lvl4pPr>
            <a:lvl5pPr marL="1188720" indent="-137160" algn="l" defTabSz="914400" rtl="0" eaLnBrk="1" latinLnBrk="0" hangingPunct="1">
              <a:spcBef>
                <a:spcPct val="20000"/>
              </a:spcBef>
              <a:buClr>
                <a:schemeClr val="accent1"/>
              </a:buClr>
              <a:buSzPct val="100000"/>
              <a:buFont typeface="Wingdings" charset="2"/>
              <a:buChar char="Ø"/>
              <a:defRPr sz="1400" kern="1200" baseline="0">
                <a:solidFill>
                  <a:schemeClr val="tx1"/>
                </a:solidFill>
                <a:latin typeface="Times New Roman"/>
                <a:ea typeface="+mn-ea"/>
                <a:cs typeface="Times New Roman"/>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
                <a:srgbClr val="93A299"/>
              </a:buClr>
              <a:buFont typeface="Arial" pitchFamily="34" charset="0"/>
              <a:buNone/>
            </a:pPr>
            <a:r>
              <a:rPr lang="en-US" sz="1600" b="1" dirty="0">
                <a:solidFill>
                  <a:srgbClr val="292934"/>
                </a:solidFill>
                <a:latin typeface="Consolas"/>
                <a:cs typeface="Consolas"/>
              </a:rPr>
              <a:t>class</a:t>
            </a:r>
            <a:r>
              <a:rPr lang="en-US" sz="1600" dirty="0">
                <a:solidFill>
                  <a:srgbClr val="292934"/>
                </a:solidFill>
                <a:latin typeface="Consolas"/>
                <a:cs typeface="Consolas"/>
              </a:rPr>
              <a:t> </a:t>
            </a:r>
            <a:r>
              <a:rPr lang="en-US" sz="1600" dirty="0" err="1">
                <a:solidFill>
                  <a:srgbClr val="292934"/>
                </a:solidFill>
                <a:latin typeface="Consolas"/>
                <a:cs typeface="Consolas"/>
              </a:rPr>
              <a:t>MyChare</a:t>
            </a:r>
            <a:r>
              <a:rPr lang="en-US" sz="1600" dirty="0">
                <a:solidFill>
                  <a:srgbClr val="292934"/>
                </a:solidFill>
                <a:latin typeface="Consolas"/>
                <a:cs typeface="Consolas"/>
              </a:rPr>
              <a:t> : </a:t>
            </a:r>
            <a:r>
              <a:rPr lang="en-US" sz="1600" b="1" dirty="0">
                <a:solidFill>
                  <a:srgbClr val="292934"/>
                </a:solidFill>
                <a:latin typeface="Consolas"/>
                <a:cs typeface="Consolas"/>
              </a:rPr>
              <a:t>public </a:t>
            </a:r>
            <a:r>
              <a:rPr lang="en-US" sz="1600" dirty="0" err="1">
                <a:solidFill>
                  <a:srgbClr val="292934"/>
                </a:solidFill>
                <a:latin typeface="Consolas"/>
                <a:cs typeface="Consolas"/>
              </a:rPr>
              <a:t>CBase_MyChare</a:t>
            </a:r>
            <a:r>
              <a:rPr lang="en-US" sz="1600" dirty="0">
                <a:solidFill>
                  <a:srgbClr val="292934"/>
                </a:solidFill>
                <a:latin typeface="Consolas"/>
                <a:cs typeface="Consolas"/>
              </a:rPr>
              <a:t> { </a:t>
            </a:r>
          </a:p>
          <a:p>
            <a:pPr marL="0" indent="0">
              <a:buClr>
                <a:srgbClr val="93A299"/>
              </a:buClr>
              <a:buFont typeface="Arial" pitchFamily="34" charset="0"/>
              <a:buNone/>
            </a:pPr>
            <a:r>
              <a:rPr lang="en-US" sz="1600" dirty="0">
                <a:solidFill>
                  <a:srgbClr val="292934"/>
                </a:solidFill>
                <a:latin typeface="Consolas"/>
                <a:cs typeface="Consolas"/>
              </a:rPr>
              <a:t>   //... entry method implementations ...</a:t>
            </a:r>
          </a:p>
          <a:p>
            <a:pPr marL="0" indent="0">
              <a:buClr>
                <a:srgbClr val="93A299"/>
              </a:buClr>
              <a:buFont typeface="Arial" pitchFamily="34" charset="0"/>
              <a:buNone/>
            </a:pPr>
            <a:r>
              <a:rPr lang="en-US" sz="1600" dirty="0">
                <a:solidFill>
                  <a:srgbClr val="292934"/>
                </a:solidFill>
                <a:latin typeface="Consolas"/>
                <a:cs typeface="Consolas"/>
              </a:rPr>
              <a:t>};</a:t>
            </a:r>
          </a:p>
        </p:txBody>
      </p:sp>
    </p:spTree>
    <p:extLst>
      <p:ext uri="{BB962C8B-B14F-4D97-AF65-F5344CB8AC3E}">
        <p14:creationId xmlns:p14="http://schemas.microsoft.com/office/powerpoint/2010/main" val="183630916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C89D1AFD-B5C5-422E-9A4E-3AB71099D678}"/>
              </a:ext>
            </a:extLst>
          </p:cNvPr>
          <p:cNvSpPr>
            <a:spLocks noGrp="1"/>
          </p:cNvSpPr>
          <p:nvPr>
            <p:ph type="title"/>
          </p:nvPr>
        </p:nvSpPr>
        <p:spPr/>
        <p:txBody>
          <a:bodyPr/>
          <a:lstStyle/>
          <a:p>
            <a:r>
              <a:rPr lang="en-US" altLang="ko-KR" dirty="0"/>
              <a:t>Charm Interface: Entry Methods</a:t>
            </a:r>
            <a:endParaRPr lang="ko-KR" altLang="en-US" dirty="0"/>
          </a:p>
        </p:txBody>
      </p:sp>
      <p:sp>
        <p:nvSpPr>
          <p:cNvPr id="3" name="내용 개체 틀 2">
            <a:extLst>
              <a:ext uri="{FF2B5EF4-FFF2-40B4-BE49-F238E27FC236}">
                <a16:creationId xmlns="" xmlns:a16="http://schemas.microsoft.com/office/drawing/2014/main" id="{DEC245A0-09EE-4AAC-84D0-9C0A180F5A27}"/>
              </a:ext>
            </a:extLst>
          </p:cNvPr>
          <p:cNvSpPr>
            <a:spLocks noGrp="1"/>
          </p:cNvSpPr>
          <p:nvPr>
            <p:ph idx="1"/>
          </p:nvPr>
        </p:nvSpPr>
        <p:spPr/>
        <p:txBody>
          <a:bodyPr/>
          <a:lstStyle/>
          <a:p>
            <a:r>
              <a:rPr lang="en-US" altLang="ko-KR" dirty="0"/>
              <a:t>Entry methods are C++ methods that can be remotely and asynchronously invoked by another </a:t>
            </a:r>
            <a:r>
              <a:rPr lang="en-US" altLang="ko-KR" dirty="0">
                <a:latin typeface="Consolas" charset="0"/>
                <a:ea typeface="Consolas" charset="0"/>
                <a:cs typeface="Consolas" charset="0"/>
              </a:rPr>
              <a:t>chare</a:t>
            </a:r>
          </a:p>
          <a:p>
            <a:r>
              <a:rPr lang="en-US" altLang="ko-KR" dirty="0"/>
              <a:t>.ci file</a:t>
            </a:r>
          </a:p>
          <a:p>
            <a:endParaRPr lang="en-US" altLang="ko-KR" dirty="0"/>
          </a:p>
          <a:p>
            <a:endParaRPr lang="en-US" altLang="ko-KR" dirty="0"/>
          </a:p>
          <a:p>
            <a:r>
              <a:rPr lang="en-US" altLang="ko-KR" dirty="0"/>
              <a:t>.</a:t>
            </a:r>
            <a:r>
              <a:rPr lang="en-US" altLang="ko-KR" dirty="0" err="1"/>
              <a:t>cpp</a:t>
            </a:r>
            <a:r>
              <a:rPr lang="en-US" altLang="ko-KR" dirty="0"/>
              <a:t> file</a:t>
            </a:r>
            <a:endParaRPr lang="ko-KR" altLang="en-US" dirty="0"/>
          </a:p>
        </p:txBody>
      </p:sp>
      <p:sp>
        <p:nvSpPr>
          <p:cNvPr id="4" name="날짜 개체 틀 3">
            <a:extLst>
              <a:ext uri="{FF2B5EF4-FFF2-40B4-BE49-F238E27FC236}">
                <a16:creationId xmlns="" xmlns:a16="http://schemas.microsoft.com/office/drawing/2014/main" id="{B3F1532B-74BC-4F8F-A062-A42FA7DA34A8}"/>
              </a:ext>
            </a:extLst>
          </p:cNvPr>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바닥글 개체 틀 4">
            <a:extLst>
              <a:ext uri="{FF2B5EF4-FFF2-40B4-BE49-F238E27FC236}">
                <a16:creationId xmlns="" xmlns:a16="http://schemas.microsoft.com/office/drawing/2014/main" id="{67EDB9A2-E8EF-4AF6-A2B4-5226FE51212E}"/>
              </a:ext>
            </a:extLst>
          </p:cNvPr>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슬라이드 번호 개체 틀 5">
            <a:extLst>
              <a:ext uri="{FF2B5EF4-FFF2-40B4-BE49-F238E27FC236}">
                <a16:creationId xmlns="" xmlns:a16="http://schemas.microsoft.com/office/drawing/2014/main" id="{EF1B7A51-F4B7-4BF2-9554-16EF451B1045}"/>
              </a:ext>
            </a:extLst>
          </p:cNvPr>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42</a:t>
            </a:fld>
            <a:endParaRPr lang="en-US">
              <a:solidFill>
                <a:prstClr val="black">
                  <a:tint val="75000"/>
                </a:prstClr>
              </a:solidFill>
              <a:latin typeface="Calibri"/>
            </a:endParaRPr>
          </a:p>
        </p:txBody>
      </p:sp>
      <p:sp>
        <p:nvSpPr>
          <p:cNvPr id="7" name="Content Placeholder 4">
            <a:extLst>
              <a:ext uri="{FF2B5EF4-FFF2-40B4-BE49-F238E27FC236}">
                <a16:creationId xmlns="" xmlns:a16="http://schemas.microsoft.com/office/drawing/2014/main" id="{950BCDA1-F11C-41A7-B204-37FF463F66A2}"/>
              </a:ext>
            </a:extLst>
          </p:cNvPr>
          <p:cNvSpPr txBox="1">
            <a:spLocks/>
          </p:cNvSpPr>
          <p:nvPr/>
        </p:nvSpPr>
        <p:spPr>
          <a:xfrm>
            <a:off x="906375" y="2621244"/>
            <a:ext cx="10288084" cy="1051438"/>
          </a:xfrm>
          <a:prstGeom prst="rect">
            <a:avLst/>
          </a:prstGeom>
          <a:noFill/>
          <a:ln>
            <a:solidFill>
              <a:srgbClr val="292934"/>
            </a:solidFill>
          </a:ln>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a:latin typeface="Consolas"/>
                <a:cs typeface="Consolas"/>
              </a:rPr>
              <a:t>entry</a:t>
            </a:r>
            <a:r>
              <a:rPr lang="en-US" dirty="0">
                <a:latin typeface="Consolas"/>
                <a:cs typeface="Consolas"/>
              </a:rPr>
              <a:t> </a:t>
            </a:r>
            <a:r>
              <a:rPr lang="en-US" dirty="0" err="1">
                <a:latin typeface="Consolas"/>
                <a:cs typeface="Consolas"/>
              </a:rPr>
              <a:t>MyChare</a:t>
            </a:r>
            <a:r>
              <a:rPr lang="en-US" dirty="0">
                <a:latin typeface="Consolas"/>
                <a:cs typeface="Consolas"/>
              </a:rPr>
              <a:t>(); </a:t>
            </a:r>
            <a:r>
              <a:rPr lang="en-US" i="1" dirty="0">
                <a:latin typeface="Consolas"/>
                <a:cs typeface="Consolas"/>
              </a:rPr>
              <a:t>/∗ constructor entry method ∗/ </a:t>
            </a:r>
          </a:p>
          <a:p>
            <a:pPr marL="0" indent="0">
              <a:buFont typeface="Arial" pitchFamily="34" charset="0"/>
              <a:buNone/>
            </a:pPr>
            <a:r>
              <a:rPr lang="en-US" b="1" dirty="0">
                <a:latin typeface="Consolas"/>
                <a:cs typeface="Consolas"/>
              </a:rPr>
              <a:t>entry</a:t>
            </a:r>
            <a:r>
              <a:rPr lang="en-US" dirty="0">
                <a:latin typeface="Consolas"/>
                <a:cs typeface="Consolas"/>
              </a:rPr>
              <a:t> </a:t>
            </a:r>
            <a:r>
              <a:rPr lang="en-US" b="1" dirty="0">
                <a:latin typeface="Consolas"/>
                <a:cs typeface="Consolas"/>
              </a:rPr>
              <a:t>void </a:t>
            </a:r>
            <a:r>
              <a:rPr lang="en-US" dirty="0">
                <a:latin typeface="Consolas"/>
                <a:cs typeface="Consolas"/>
              </a:rPr>
              <a:t>foo();</a:t>
            </a:r>
          </a:p>
          <a:p>
            <a:pPr marL="0" indent="0">
              <a:buFont typeface="Arial" pitchFamily="34" charset="0"/>
              <a:buNone/>
            </a:pPr>
            <a:r>
              <a:rPr lang="en-US" b="1" dirty="0">
                <a:latin typeface="Consolas"/>
                <a:cs typeface="Consolas"/>
              </a:rPr>
              <a:t>entry void </a:t>
            </a:r>
            <a:r>
              <a:rPr lang="en-US" dirty="0">
                <a:latin typeface="Consolas"/>
                <a:cs typeface="Consolas"/>
              </a:rPr>
              <a:t>bar(</a:t>
            </a:r>
            <a:r>
              <a:rPr lang="en-US" b="1" dirty="0" err="1">
                <a:latin typeface="Consolas"/>
                <a:cs typeface="Consolas"/>
              </a:rPr>
              <a:t>int</a:t>
            </a:r>
            <a:r>
              <a:rPr lang="en-US" b="1" dirty="0">
                <a:latin typeface="Consolas"/>
                <a:cs typeface="Consolas"/>
              </a:rPr>
              <a:t> </a:t>
            </a:r>
            <a:r>
              <a:rPr lang="en-US" dirty="0" err="1">
                <a:latin typeface="Consolas"/>
                <a:cs typeface="Consolas"/>
              </a:rPr>
              <a:t>param</a:t>
            </a:r>
            <a:r>
              <a:rPr lang="en-US" dirty="0">
                <a:latin typeface="Consolas"/>
                <a:cs typeface="Consolas"/>
              </a:rPr>
              <a:t>);</a:t>
            </a:r>
          </a:p>
        </p:txBody>
      </p:sp>
      <p:sp>
        <p:nvSpPr>
          <p:cNvPr id="8" name="Content Placeholder 4">
            <a:extLst>
              <a:ext uri="{FF2B5EF4-FFF2-40B4-BE49-F238E27FC236}">
                <a16:creationId xmlns="" xmlns:a16="http://schemas.microsoft.com/office/drawing/2014/main" id="{F633A59B-6497-4AE7-96E9-BB92A8E2C7D4}"/>
              </a:ext>
            </a:extLst>
          </p:cNvPr>
          <p:cNvSpPr txBox="1">
            <a:spLocks/>
          </p:cNvSpPr>
          <p:nvPr/>
        </p:nvSpPr>
        <p:spPr>
          <a:xfrm>
            <a:off x="906375" y="4192630"/>
            <a:ext cx="10288084" cy="1090035"/>
          </a:xfrm>
          <a:prstGeom prst="rect">
            <a:avLst/>
          </a:prstGeom>
          <a:noFill/>
          <a:ln>
            <a:solidFill>
              <a:srgbClr val="292934"/>
            </a:solidFill>
          </a:ln>
        </p:spPr>
        <p:txBody>
          <a:bodyPr vert="horz" lIns="91440" tIns="45720" rIns="91440" bIns="45720" rtlCol="0">
            <a:normAutofit fontScale="925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Times New Roman"/>
                <a:ea typeface="+mn-ea"/>
                <a:cs typeface="Times New Roman"/>
              </a:defRPr>
            </a:lvl1pPr>
            <a:lvl2pPr marL="457200" indent="-182880" algn="l" defTabSz="914400" rtl="0" eaLnBrk="1" latinLnBrk="0" hangingPunct="1">
              <a:spcBef>
                <a:spcPct val="20000"/>
              </a:spcBef>
              <a:buClr>
                <a:schemeClr val="accent1"/>
              </a:buClr>
              <a:buSzPct val="85000"/>
              <a:buFont typeface="Wingdings" charset="2"/>
              <a:buChar char="Ø"/>
              <a:defRPr sz="2000" kern="1200">
                <a:solidFill>
                  <a:schemeClr val="tx1"/>
                </a:solidFill>
                <a:latin typeface="Times New Roman"/>
                <a:ea typeface="+mn-ea"/>
                <a:cs typeface="Times New Roman"/>
              </a:defRPr>
            </a:lvl2pPr>
            <a:lvl3pPr marL="731520" indent="-182880" algn="l" defTabSz="914400" rtl="0" eaLnBrk="1" latinLnBrk="0" hangingPunct="1">
              <a:spcBef>
                <a:spcPct val="20000"/>
              </a:spcBef>
              <a:buClr>
                <a:schemeClr val="accent1"/>
              </a:buClr>
              <a:buSzPct val="90000"/>
              <a:buFont typeface="Wingdings" charset="2"/>
              <a:buChar char=""/>
              <a:defRPr sz="1800" kern="1200">
                <a:solidFill>
                  <a:schemeClr val="tx1"/>
                </a:solidFill>
                <a:latin typeface="Times New Roman"/>
                <a:ea typeface="+mn-ea"/>
                <a:cs typeface="Times New Roman"/>
              </a:defRPr>
            </a:lvl3pPr>
            <a:lvl4pPr marL="1005840" indent="-182880" algn="l" defTabSz="914400" rtl="0" eaLnBrk="1" latinLnBrk="0" hangingPunct="1">
              <a:spcBef>
                <a:spcPct val="20000"/>
              </a:spcBef>
              <a:buClr>
                <a:schemeClr val="accent1"/>
              </a:buClr>
              <a:buFont typeface="Arial"/>
              <a:buChar char="•"/>
              <a:defRPr sz="1600" kern="1200">
                <a:solidFill>
                  <a:schemeClr val="tx1"/>
                </a:solidFill>
                <a:latin typeface="Times New Roman"/>
                <a:ea typeface="+mn-ea"/>
                <a:cs typeface="Times New Roman"/>
              </a:defRPr>
            </a:lvl4pPr>
            <a:lvl5pPr marL="1188720" indent="-137160" algn="l" defTabSz="914400" rtl="0" eaLnBrk="1" latinLnBrk="0" hangingPunct="1">
              <a:spcBef>
                <a:spcPct val="20000"/>
              </a:spcBef>
              <a:buClr>
                <a:schemeClr val="accent1"/>
              </a:buClr>
              <a:buSzPct val="100000"/>
              <a:buFont typeface="Wingdings" charset="2"/>
              <a:buChar char="Ø"/>
              <a:defRPr sz="1400" kern="1200" baseline="0">
                <a:solidFill>
                  <a:schemeClr val="tx1"/>
                </a:solidFill>
                <a:latin typeface="Times New Roman"/>
                <a:ea typeface="+mn-ea"/>
                <a:cs typeface="Times New Roman"/>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
                <a:srgbClr val="93A299"/>
              </a:buClr>
              <a:buFont typeface="Arial" pitchFamily="34" charset="0"/>
              <a:buNone/>
            </a:pPr>
            <a:r>
              <a:rPr lang="en-US" dirty="0" err="1">
                <a:solidFill>
                  <a:srgbClr val="292934"/>
                </a:solidFill>
                <a:latin typeface="Consolas"/>
                <a:cs typeface="Consolas"/>
              </a:rPr>
              <a:t>MyChare</a:t>
            </a:r>
            <a:r>
              <a:rPr lang="en-US" dirty="0">
                <a:solidFill>
                  <a:srgbClr val="292934"/>
                </a:solidFill>
                <a:latin typeface="Consolas"/>
                <a:cs typeface="Consolas"/>
              </a:rPr>
              <a:t>::</a:t>
            </a:r>
            <a:r>
              <a:rPr lang="en-US" dirty="0" err="1">
                <a:solidFill>
                  <a:srgbClr val="292934"/>
                </a:solidFill>
                <a:latin typeface="Consolas"/>
                <a:cs typeface="Consolas"/>
              </a:rPr>
              <a:t>MyChare</a:t>
            </a:r>
            <a:r>
              <a:rPr lang="en-US" dirty="0">
                <a:solidFill>
                  <a:srgbClr val="292934"/>
                </a:solidFill>
                <a:latin typeface="Consolas"/>
                <a:cs typeface="Consolas"/>
              </a:rPr>
              <a:t>() { </a:t>
            </a:r>
            <a:r>
              <a:rPr lang="en-US" i="1" dirty="0">
                <a:solidFill>
                  <a:srgbClr val="292934"/>
                </a:solidFill>
                <a:latin typeface="Consolas"/>
                <a:cs typeface="Consolas"/>
              </a:rPr>
              <a:t>/∗... constructor code ...∗/ </a:t>
            </a:r>
            <a:r>
              <a:rPr lang="en-US" dirty="0">
                <a:solidFill>
                  <a:srgbClr val="292934"/>
                </a:solidFill>
                <a:latin typeface="Consolas"/>
                <a:cs typeface="Consolas"/>
              </a:rPr>
              <a:t>}</a:t>
            </a:r>
          </a:p>
          <a:p>
            <a:pPr marL="0" indent="0">
              <a:buClr>
                <a:srgbClr val="93A299"/>
              </a:buClr>
              <a:buFont typeface="Arial" pitchFamily="34" charset="0"/>
              <a:buNone/>
            </a:pPr>
            <a:r>
              <a:rPr lang="en-US" dirty="0" err="1">
                <a:solidFill>
                  <a:srgbClr val="292934"/>
                </a:solidFill>
                <a:latin typeface="Consolas"/>
                <a:cs typeface="Consolas"/>
              </a:rPr>
              <a:t>MyChare</a:t>
            </a:r>
            <a:r>
              <a:rPr lang="en-US" dirty="0">
                <a:solidFill>
                  <a:srgbClr val="292934"/>
                </a:solidFill>
                <a:latin typeface="Consolas"/>
                <a:cs typeface="Consolas"/>
              </a:rPr>
              <a:t>::foo() { </a:t>
            </a:r>
            <a:r>
              <a:rPr lang="en-US" i="1" dirty="0">
                <a:solidFill>
                  <a:srgbClr val="292934"/>
                </a:solidFill>
                <a:latin typeface="Consolas"/>
                <a:cs typeface="Consolas"/>
              </a:rPr>
              <a:t>/∗... code to execute ...∗/ </a:t>
            </a:r>
            <a:r>
              <a:rPr lang="en-US" dirty="0">
                <a:solidFill>
                  <a:srgbClr val="292934"/>
                </a:solidFill>
                <a:latin typeface="Consolas"/>
                <a:cs typeface="Consolas"/>
              </a:rPr>
              <a:t>} </a:t>
            </a:r>
          </a:p>
          <a:p>
            <a:pPr marL="0" indent="0">
              <a:buClr>
                <a:srgbClr val="93A299"/>
              </a:buClr>
              <a:buFont typeface="Arial" pitchFamily="34" charset="0"/>
              <a:buNone/>
            </a:pPr>
            <a:r>
              <a:rPr lang="en-US" dirty="0" err="1">
                <a:solidFill>
                  <a:srgbClr val="292934"/>
                </a:solidFill>
                <a:latin typeface="Consolas"/>
                <a:cs typeface="Consolas"/>
              </a:rPr>
              <a:t>MyChare</a:t>
            </a:r>
            <a:r>
              <a:rPr lang="en-US" dirty="0">
                <a:solidFill>
                  <a:srgbClr val="292934"/>
                </a:solidFill>
                <a:latin typeface="Consolas"/>
                <a:cs typeface="Consolas"/>
              </a:rPr>
              <a:t>::bar(</a:t>
            </a:r>
            <a:r>
              <a:rPr lang="en-US" b="1" dirty="0" err="1">
                <a:solidFill>
                  <a:srgbClr val="292934"/>
                </a:solidFill>
                <a:latin typeface="Consolas"/>
                <a:cs typeface="Consolas"/>
              </a:rPr>
              <a:t>int</a:t>
            </a:r>
            <a:r>
              <a:rPr lang="en-US" dirty="0">
                <a:solidFill>
                  <a:srgbClr val="292934"/>
                </a:solidFill>
                <a:latin typeface="Consolas"/>
                <a:cs typeface="Consolas"/>
              </a:rPr>
              <a:t> </a:t>
            </a:r>
            <a:r>
              <a:rPr lang="en-US" dirty="0" err="1">
                <a:solidFill>
                  <a:srgbClr val="292934"/>
                </a:solidFill>
                <a:latin typeface="Consolas"/>
                <a:cs typeface="Consolas"/>
              </a:rPr>
              <a:t>param</a:t>
            </a:r>
            <a:r>
              <a:rPr lang="en-US" dirty="0">
                <a:solidFill>
                  <a:srgbClr val="292934"/>
                </a:solidFill>
                <a:latin typeface="Consolas"/>
                <a:cs typeface="Consolas"/>
              </a:rPr>
              <a:t>) {</a:t>
            </a:r>
            <a:r>
              <a:rPr lang="en-US" i="1" dirty="0">
                <a:solidFill>
                  <a:srgbClr val="292934"/>
                </a:solidFill>
                <a:latin typeface="Consolas"/>
                <a:cs typeface="Consolas"/>
              </a:rPr>
              <a:t> /∗... code to execute ...∗/ </a:t>
            </a:r>
            <a:r>
              <a:rPr lang="en-US" dirty="0">
                <a:solidFill>
                  <a:srgbClr val="292934"/>
                </a:solidFill>
                <a:latin typeface="Consolas"/>
                <a:cs typeface="Consolas"/>
              </a:rPr>
              <a:t>}</a:t>
            </a:r>
          </a:p>
        </p:txBody>
      </p:sp>
    </p:spTree>
    <p:extLst>
      <p:ext uri="{BB962C8B-B14F-4D97-AF65-F5344CB8AC3E}">
        <p14:creationId xmlns:p14="http://schemas.microsoft.com/office/powerpoint/2010/main" val="88299093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7240F295-CECC-4C51-9224-01CAEF42D588}"/>
              </a:ext>
            </a:extLst>
          </p:cNvPr>
          <p:cNvSpPr>
            <a:spLocks noGrp="1"/>
          </p:cNvSpPr>
          <p:nvPr>
            <p:ph type="title"/>
          </p:nvPr>
        </p:nvSpPr>
        <p:spPr/>
        <p:txBody>
          <a:bodyPr/>
          <a:lstStyle/>
          <a:p>
            <a:r>
              <a:rPr lang="en-US" altLang="ko-KR" dirty="0"/>
              <a:t>Charm Interface: </a:t>
            </a:r>
            <a:r>
              <a:rPr lang="en-US" altLang="ko-KR" dirty="0" err="1"/>
              <a:t>mainchare</a:t>
            </a:r>
            <a:endParaRPr lang="ko-KR" altLang="en-US" dirty="0"/>
          </a:p>
        </p:txBody>
      </p:sp>
      <p:sp>
        <p:nvSpPr>
          <p:cNvPr id="3" name="내용 개체 틀 2">
            <a:extLst>
              <a:ext uri="{FF2B5EF4-FFF2-40B4-BE49-F238E27FC236}">
                <a16:creationId xmlns="" xmlns:a16="http://schemas.microsoft.com/office/drawing/2014/main" id="{84237052-4F2A-41A6-9ACB-583F866E9162}"/>
              </a:ext>
            </a:extLst>
          </p:cNvPr>
          <p:cNvSpPr>
            <a:spLocks noGrp="1"/>
          </p:cNvSpPr>
          <p:nvPr>
            <p:ph idx="1"/>
          </p:nvPr>
        </p:nvSpPr>
        <p:spPr/>
        <p:txBody>
          <a:bodyPr/>
          <a:lstStyle/>
          <a:p>
            <a:r>
              <a:rPr lang="en-US" altLang="ko-KR" dirty="0"/>
              <a:t>Execution begins with the </a:t>
            </a:r>
            <a:r>
              <a:rPr lang="en-US" altLang="ko-KR" dirty="0" err="1"/>
              <a:t>mainchare’s</a:t>
            </a:r>
            <a:r>
              <a:rPr lang="en-US" altLang="ko-KR" dirty="0"/>
              <a:t> constructor</a:t>
            </a:r>
          </a:p>
          <a:p>
            <a:r>
              <a:rPr lang="en-US" altLang="ko-KR" dirty="0"/>
              <a:t>The </a:t>
            </a:r>
            <a:r>
              <a:rPr lang="en-US" altLang="ko-KR" dirty="0" err="1"/>
              <a:t>mainchare’s</a:t>
            </a:r>
            <a:r>
              <a:rPr lang="en-US" altLang="ko-KR" dirty="0"/>
              <a:t> constructor takes a pointer to system-defined class </a:t>
            </a:r>
            <a:r>
              <a:rPr lang="en-US" altLang="ko-KR" dirty="0" err="1">
                <a:latin typeface="Consolas" charset="0"/>
                <a:ea typeface="Consolas" charset="0"/>
                <a:cs typeface="Consolas" charset="0"/>
              </a:rPr>
              <a:t>CkArgMsg</a:t>
            </a:r>
            <a:endParaRPr lang="en-US" altLang="ko-KR" dirty="0"/>
          </a:p>
          <a:p>
            <a:r>
              <a:rPr lang="en-US" altLang="ko-KR" dirty="0" err="1">
                <a:latin typeface="Consolas" charset="0"/>
                <a:ea typeface="Consolas" charset="0"/>
                <a:cs typeface="Consolas" charset="0"/>
              </a:rPr>
              <a:t>CkArgMsg</a:t>
            </a:r>
            <a:r>
              <a:rPr lang="en-US" altLang="ko-KR" dirty="0"/>
              <a:t> contains </a:t>
            </a:r>
            <a:r>
              <a:rPr lang="en-US" altLang="ko-KR" dirty="0" err="1">
                <a:latin typeface="Consolas" charset="0"/>
                <a:ea typeface="Consolas" charset="0"/>
                <a:cs typeface="Consolas" charset="0"/>
              </a:rPr>
              <a:t>argv</a:t>
            </a:r>
            <a:r>
              <a:rPr lang="en-US" altLang="ko-KR" dirty="0"/>
              <a:t> and </a:t>
            </a:r>
            <a:r>
              <a:rPr lang="en-US" altLang="ko-KR" dirty="0" err="1">
                <a:latin typeface="Consolas" charset="0"/>
                <a:ea typeface="Consolas" charset="0"/>
                <a:cs typeface="Consolas" charset="0"/>
              </a:rPr>
              <a:t>argc</a:t>
            </a:r>
            <a:endParaRPr lang="en-US" altLang="ko-KR" dirty="0"/>
          </a:p>
          <a:p>
            <a:r>
              <a:rPr lang="en-US" altLang="ko-KR" dirty="0"/>
              <a:t>The </a:t>
            </a:r>
            <a:r>
              <a:rPr lang="en-US" altLang="ko-KR" dirty="0" err="1"/>
              <a:t>mainchare</a:t>
            </a:r>
            <a:r>
              <a:rPr lang="en-US" altLang="ko-KR" dirty="0"/>
              <a:t> will typically creates some additional chares</a:t>
            </a:r>
          </a:p>
          <a:p>
            <a:endParaRPr lang="ko-KR" altLang="en-US" dirty="0"/>
          </a:p>
        </p:txBody>
      </p:sp>
      <p:sp>
        <p:nvSpPr>
          <p:cNvPr id="4" name="날짜 개체 틀 3">
            <a:extLst>
              <a:ext uri="{FF2B5EF4-FFF2-40B4-BE49-F238E27FC236}">
                <a16:creationId xmlns="" xmlns:a16="http://schemas.microsoft.com/office/drawing/2014/main" id="{B2D059FB-5DDE-4C24-A87D-720B5DCD3D4F}"/>
              </a:ext>
            </a:extLst>
          </p:cNvPr>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바닥글 개체 틀 4">
            <a:extLst>
              <a:ext uri="{FF2B5EF4-FFF2-40B4-BE49-F238E27FC236}">
                <a16:creationId xmlns="" xmlns:a16="http://schemas.microsoft.com/office/drawing/2014/main" id="{7CE0E46F-D9EC-4B70-8258-4D92126B9517}"/>
              </a:ext>
            </a:extLst>
          </p:cNvPr>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슬라이드 번호 개체 틀 5">
            <a:extLst>
              <a:ext uri="{FF2B5EF4-FFF2-40B4-BE49-F238E27FC236}">
                <a16:creationId xmlns="" xmlns:a16="http://schemas.microsoft.com/office/drawing/2014/main" id="{7032F1B3-7C80-49CF-9BBA-4ECD8914A965}"/>
              </a:ext>
            </a:extLst>
          </p:cNvPr>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43</a:t>
            </a:fld>
            <a:endParaRPr lang="en-US">
              <a:solidFill>
                <a:prstClr val="black">
                  <a:tint val="75000"/>
                </a:prstClr>
              </a:solidFill>
              <a:latin typeface="Calibri"/>
            </a:endParaRPr>
          </a:p>
        </p:txBody>
      </p:sp>
    </p:spTree>
    <p:extLst>
      <p:ext uri="{BB962C8B-B14F-4D97-AF65-F5344CB8AC3E}">
        <p14:creationId xmlns:p14="http://schemas.microsoft.com/office/powerpoint/2010/main" val="29318954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23F7C456-753E-4AB8-926F-3B290DED0AAD}"/>
              </a:ext>
            </a:extLst>
          </p:cNvPr>
          <p:cNvSpPr>
            <a:spLocks noGrp="1"/>
          </p:cNvSpPr>
          <p:nvPr>
            <p:ph type="title"/>
          </p:nvPr>
        </p:nvSpPr>
        <p:spPr/>
        <p:txBody>
          <a:bodyPr/>
          <a:lstStyle/>
          <a:p>
            <a:r>
              <a:rPr lang="en-US" altLang="ko-KR" dirty="0"/>
              <a:t>Creating a Chare</a:t>
            </a:r>
            <a:endParaRPr lang="ko-KR" altLang="en-US" dirty="0"/>
          </a:p>
        </p:txBody>
      </p:sp>
      <p:sp>
        <p:nvSpPr>
          <p:cNvPr id="3" name="내용 개체 틀 2">
            <a:extLst>
              <a:ext uri="{FF2B5EF4-FFF2-40B4-BE49-F238E27FC236}">
                <a16:creationId xmlns="" xmlns:a16="http://schemas.microsoft.com/office/drawing/2014/main" id="{4478C417-8D39-4A4A-8FFB-20EBB39132C1}"/>
              </a:ext>
            </a:extLst>
          </p:cNvPr>
          <p:cNvSpPr>
            <a:spLocks noGrp="1"/>
          </p:cNvSpPr>
          <p:nvPr>
            <p:ph idx="1"/>
          </p:nvPr>
        </p:nvSpPr>
        <p:spPr/>
        <p:txBody>
          <a:bodyPr/>
          <a:lstStyle/>
          <a:p>
            <a:r>
              <a:rPr lang="en-US" altLang="ko-KR" dirty="0"/>
              <a:t>A </a:t>
            </a:r>
            <a:r>
              <a:rPr lang="en-US" altLang="ko-KR" dirty="0">
                <a:latin typeface="Consolas" charset="0"/>
                <a:ea typeface="Consolas" charset="0"/>
                <a:cs typeface="Consolas" charset="0"/>
              </a:rPr>
              <a:t>chare</a:t>
            </a:r>
            <a:r>
              <a:rPr lang="en-US" altLang="ko-KR" dirty="0"/>
              <a:t> declared as </a:t>
            </a:r>
            <a:r>
              <a:rPr lang="en-US" altLang="ko-KR" dirty="0">
                <a:latin typeface="Consolas" charset="0"/>
                <a:ea typeface="Consolas" charset="0"/>
                <a:cs typeface="Consolas" charset="0"/>
              </a:rPr>
              <a:t>chare</a:t>
            </a:r>
            <a:r>
              <a:rPr lang="en-US" altLang="ko-KR" dirty="0"/>
              <a:t> </a:t>
            </a:r>
            <a:r>
              <a:rPr lang="en-US" altLang="ko-KR" dirty="0" err="1">
                <a:latin typeface="Consolas" charset="0"/>
                <a:ea typeface="Consolas" charset="0"/>
                <a:cs typeface="Consolas" charset="0"/>
              </a:rPr>
              <a:t>MyChare</a:t>
            </a:r>
            <a:r>
              <a:rPr lang="en-US" altLang="ko-KR" dirty="0"/>
              <a:t> {...}; can be instantiated by the following call:</a:t>
            </a:r>
          </a:p>
          <a:p>
            <a:endParaRPr lang="en-US" altLang="ko-KR" dirty="0"/>
          </a:p>
          <a:p>
            <a:endParaRPr lang="en-US" altLang="ko-KR" dirty="0"/>
          </a:p>
          <a:p>
            <a:r>
              <a:rPr lang="en-US" altLang="ko-KR" dirty="0"/>
              <a:t>To communicate with this class in the future, a </a:t>
            </a:r>
            <a:r>
              <a:rPr lang="en-US" altLang="ko-KR" i="1" dirty="0"/>
              <a:t>proxy</a:t>
            </a:r>
            <a:r>
              <a:rPr lang="en-US" altLang="ko-KR" dirty="0"/>
              <a:t> to it must be retained </a:t>
            </a:r>
          </a:p>
          <a:p>
            <a:endParaRPr lang="ko-KR" altLang="en-US" dirty="0"/>
          </a:p>
        </p:txBody>
      </p:sp>
      <p:sp>
        <p:nvSpPr>
          <p:cNvPr id="4" name="날짜 개체 틀 3">
            <a:extLst>
              <a:ext uri="{FF2B5EF4-FFF2-40B4-BE49-F238E27FC236}">
                <a16:creationId xmlns="" xmlns:a16="http://schemas.microsoft.com/office/drawing/2014/main" id="{521E01C1-F6B7-4E6C-BA78-68EB6848E21C}"/>
              </a:ext>
            </a:extLst>
          </p:cNvPr>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바닥글 개체 틀 4">
            <a:extLst>
              <a:ext uri="{FF2B5EF4-FFF2-40B4-BE49-F238E27FC236}">
                <a16:creationId xmlns="" xmlns:a16="http://schemas.microsoft.com/office/drawing/2014/main" id="{1E22552D-64B3-436B-BCD6-EFDED382FFA8}"/>
              </a:ext>
            </a:extLst>
          </p:cNvPr>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슬라이드 번호 개체 틀 5">
            <a:extLst>
              <a:ext uri="{FF2B5EF4-FFF2-40B4-BE49-F238E27FC236}">
                <a16:creationId xmlns="" xmlns:a16="http://schemas.microsoft.com/office/drawing/2014/main" id="{62051EEF-3D14-4B96-B05A-F09BC6245D61}"/>
              </a:ext>
            </a:extLst>
          </p:cNvPr>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44</a:t>
            </a:fld>
            <a:endParaRPr lang="en-US">
              <a:solidFill>
                <a:prstClr val="black">
                  <a:tint val="75000"/>
                </a:prstClr>
              </a:solidFill>
              <a:latin typeface="Calibri"/>
            </a:endParaRPr>
          </a:p>
        </p:txBody>
      </p:sp>
      <p:sp>
        <p:nvSpPr>
          <p:cNvPr id="7" name="Content Placeholder 3">
            <a:extLst>
              <a:ext uri="{FF2B5EF4-FFF2-40B4-BE49-F238E27FC236}">
                <a16:creationId xmlns="" xmlns:a16="http://schemas.microsoft.com/office/drawing/2014/main" id="{03A3990B-D78F-4CC6-A790-2FC9C6EAAC5E}"/>
              </a:ext>
            </a:extLst>
          </p:cNvPr>
          <p:cNvSpPr txBox="1">
            <a:spLocks/>
          </p:cNvSpPr>
          <p:nvPr/>
        </p:nvSpPr>
        <p:spPr>
          <a:xfrm>
            <a:off x="909935" y="2161813"/>
            <a:ext cx="10284524" cy="440619"/>
          </a:xfrm>
          <a:prstGeom prst="rect">
            <a:avLst/>
          </a:prstGeom>
          <a:noFill/>
          <a:ln>
            <a:solidFill>
              <a:srgbClr val="292934"/>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err="1">
                <a:latin typeface="Consolas"/>
                <a:cs typeface="Consolas"/>
              </a:rPr>
              <a:t>CProxy_MyChare</a:t>
            </a:r>
            <a:r>
              <a:rPr lang="en-US" sz="2400" dirty="0">
                <a:latin typeface="Consolas"/>
                <a:cs typeface="Consolas"/>
              </a:rPr>
              <a:t>::</a:t>
            </a:r>
            <a:r>
              <a:rPr lang="en-US" sz="2400" dirty="0" err="1">
                <a:latin typeface="Consolas"/>
                <a:cs typeface="Consolas"/>
              </a:rPr>
              <a:t>ckNew</a:t>
            </a:r>
            <a:r>
              <a:rPr lang="en-US" sz="2400" dirty="0">
                <a:latin typeface="Consolas"/>
                <a:cs typeface="Consolas"/>
              </a:rPr>
              <a:t>(…constructor arguments…);</a:t>
            </a:r>
          </a:p>
        </p:txBody>
      </p:sp>
      <p:sp>
        <p:nvSpPr>
          <p:cNvPr id="8" name="Content Placeholder 5">
            <a:extLst>
              <a:ext uri="{FF2B5EF4-FFF2-40B4-BE49-F238E27FC236}">
                <a16:creationId xmlns="" xmlns:a16="http://schemas.microsoft.com/office/drawing/2014/main" id="{75DAFB06-27E6-4687-8323-B76308B0D279}"/>
              </a:ext>
            </a:extLst>
          </p:cNvPr>
          <p:cNvSpPr txBox="1">
            <a:spLocks/>
          </p:cNvSpPr>
          <p:nvPr/>
        </p:nvSpPr>
        <p:spPr>
          <a:xfrm>
            <a:off x="909935" y="4131531"/>
            <a:ext cx="10284524" cy="465310"/>
          </a:xfrm>
          <a:prstGeom prst="rect">
            <a:avLst/>
          </a:prstGeom>
          <a:noFill/>
          <a:ln>
            <a:solidFill>
              <a:srgbClr val="292934"/>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err="1">
                <a:latin typeface="Consolas"/>
                <a:cs typeface="Consolas"/>
              </a:rPr>
              <a:t>CProxy_MyChare</a:t>
            </a:r>
            <a:r>
              <a:rPr lang="en-US" sz="2400" dirty="0">
                <a:latin typeface="Consolas"/>
                <a:cs typeface="Consolas"/>
              </a:rPr>
              <a:t> proxy = </a:t>
            </a:r>
            <a:r>
              <a:rPr lang="en-US" sz="2400" dirty="0" err="1">
                <a:latin typeface="Consolas"/>
                <a:cs typeface="Consolas"/>
              </a:rPr>
              <a:t>CProxy_MyChare</a:t>
            </a:r>
            <a:r>
              <a:rPr lang="en-US" sz="2400" dirty="0">
                <a:latin typeface="Consolas"/>
                <a:cs typeface="Consolas"/>
              </a:rPr>
              <a:t>::</a:t>
            </a:r>
            <a:r>
              <a:rPr lang="en-US" sz="2400" dirty="0" err="1">
                <a:latin typeface="Consolas"/>
                <a:cs typeface="Consolas"/>
              </a:rPr>
              <a:t>ckNew</a:t>
            </a:r>
            <a:r>
              <a:rPr lang="en-US" sz="2400" dirty="0">
                <a:latin typeface="Consolas"/>
                <a:cs typeface="Consolas"/>
              </a:rPr>
              <a:t>(arg1);</a:t>
            </a:r>
          </a:p>
        </p:txBody>
      </p:sp>
    </p:spTree>
    <p:extLst>
      <p:ext uri="{BB962C8B-B14F-4D97-AF65-F5344CB8AC3E}">
        <p14:creationId xmlns:p14="http://schemas.microsoft.com/office/powerpoint/2010/main" val="247196269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45695D89-CC80-4F56-A311-E3B4F3127E83}"/>
              </a:ext>
            </a:extLst>
          </p:cNvPr>
          <p:cNvSpPr>
            <a:spLocks noGrp="1"/>
          </p:cNvSpPr>
          <p:nvPr>
            <p:ph type="title"/>
          </p:nvPr>
        </p:nvSpPr>
        <p:spPr/>
        <p:txBody>
          <a:bodyPr/>
          <a:lstStyle/>
          <a:p>
            <a:r>
              <a:rPr lang="en-US" altLang="ko-KR" dirty="0"/>
              <a:t>Chare Proxies</a:t>
            </a:r>
            <a:endParaRPr lang="ko-KR" altLang="en-US" dirty="0"/>
          </a:p>
        </p:txBody>
      </p:sp>
      <p:sp>
        <p:nvSpPr>
          <p:cNvPr id="3" name="내용 개체 틀 2">
            <a:extLst>
              <a:ext uri="{FF2B5EF4-FFF2-40B4-BE49-F238E27FC236}">
                <a16:creationId xmlns="" xmlns:a16="http://schemas.microsoft.com/office/drawing/2014/main" id="{FF57417C-E1F8-48CA-8298-0D837F74E231}"/>
              </a:ext>
            </a:extLst>
          </p:cNvPr>
          <p:cNvSpPr>
            <a:spLocks noGrp="1"/>
          </p:cNvSpPr>
          <p:nvPr>
            <p:ph idx="1"/>
          </p:nvPr>
        </p:nvSpPr>
        <p:spPr/>
        <p:txBody>
          <a:bodyPr>
            <a:normAutofit/>
          </a:bodyPr>
          <a:lstStyle/>
          <a:p>
            <a:r>
              <a:rPr lang="en-US" altLang="ko-KR" sz="2400" dirty="0"/>
              <a:t>A chare’s own proxy can be obtained through a special variable </a:t>
            </a:r>
            <a:r>
              <a:rPr lang="en-US" altLang="ko-KR" sz="2400" dirty="0" err="1">
                <a:latin typeface="Lucida Console"/>
                <a:cs typeface="Lucida Console"/>
              </a:rPr>
              <a:t>thisProxy</a:t>
            </a:r>
            <a:endParaRPr lang="en-US" altLang="ko-KR" sz="2400" dirty="0">
              <a:latin typeface="Lucida Console"/>
              <a:cs typeface="Lucida Console"/>
            </a:endParaRPr>
          </a:p>
          <a:p>
            <a:r>
              <a:rPr lang="en-US" altLang="ko-KR" sz="2400" dirty="0"/>
              <a:t>Chare proxies can also be passed so chares can learn about others </a:t>
            </a:r>
          </a:p>
          <a:p>
            <a:r>
              <a:rPr lang="en-US" altLang="ko-KR" sz="2400" dirty="0"/>
              <a:t>In this snippet, </a:t>
            </a:r>
            <a:r>
              <a:rPr lang="en-US" altLang="ko-KR" sz="2400" dirty="0" err="1">
                <a:latin typeface="Lucida Console"/>
                <a:cs typeface="Lucida Console"/>
              </a:rPr>
              <a:t>MyChare</a:t>
            </a:r>
            <a:r>
              <a:rPr lang="en-US" altLang="ko-KR" sz="2400" dirty="0"/>
              <a:t> learns about a chare instance </a:t>
            </a:r>
            <a:r>
              <a:rPr lang="en-US" altLang="ko-KR" sz="2400" dirty="0">
                <a:latin typeface="Lucida Console"/>
                <a:cs typeface="Lucida Console"/>
              </a:rPr>
              <a:t>main</a:t>
            </a:r>
            <a:r>
              <a:rPr lang="en-US" altLang="ko-KR" sz="2400" dirty="0"/>
              <a:t>, and then invokes a method on it:</a:t>
            </a:r>
          </a:p>
          <a:p>
            <a:r>
              <a:rPr lang="en-US" altLang="ko-KR" sz="2400" dirty="0"/>
              <a:t>.ci file</a:t>
            </a:r>
          </a:p>
          <a:p>
            <a:endParaRPr lang="en-US" altLang="ko-KR" sz="2400" dirty="0"/>
          </a:p>
          <a:p>
            <a:r>
              <a:rPr lang="en-US" altLang="ko-KR" sz="2400" dirty="0"/>
              <a:t>.</a:t>
            </a:r>
            <a:r>
              <a:rPr lang="en-US" altLang="ko-KR" sz="2400" dirty="0" err="1"/>
              <a:t>cpp</a:t>
            </a:r>
            <a:r>
              <a:rPr lang="en-US" altLang="ko-KR" sz="2400" dirty="0"/>
              <a:t> file</a:t>
            </a:r>
          </a:p>
          <a:p>
            <a:endParaRPr lang="ko-KR" altLang="en-US" sz="2400" dirty="0"/>
          </a:p>
        </p:txBody>
      </p:sp>
      <p:sp>
        <p:nvSpPr>
          <p:cNvPr id="4" name="날짜 개체 틀 3">
            <a:extLst>
              <a:ext uri="{FF2B5EF4-FFF2-40B4-BE49-F238E27FC236}">
                <a16:creationId xmlns="" xmlns:a16="http://schemas.microsoft.com/office/drawing/2014/main" id="{D422CDF6-BE86-4DA4-8854-20D00C76193B}"/>
              </a:ext>
            </a:extLst>
          </p:cNvPr>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바닥글 개체 틀 4">
            <a:extLst>
              <a:ext uri="{FF2B5EF4-FFF2-40B4-BE49-F238E27FC236}">
                <a16:creationId xmlns="" xmlns:a16="http://schemas.microsoft.com/office/drawing/2014/main" id="{A5B79806-0485-4387-85B4-C26DF1B0D0B5}"/>
              </a:ext>
            </a:extLst>
          </p:cNvPr>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슬라이드 번호 개체 틀 5">
            <a:extLst>
              <a:ext uri="{FF2B5EF4-FFF2-40B4-BE49-F238E27FC236}">
                <a16:creationId xmlns="" xmlns:a16="http://schemas.microsoft.com/office/drawing/2014/main" id="{A6C4467D-06AF-46E6-A96D-A27C73E6D632}"/>
              </a:ext>
            </a:extLst>
          </p:cNvPr>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45</a:t>
            </a:fld>
            <a:endParaRPr lang="en-US">
              <a:solidFill>
                <a:prstClr val="black">
                  <a:tint val="75000"/>
                </a:prstClr>
              </a:solidFill>
              <a:latin typeface="Calibri"/>
            </a:endParaRPr>
          </a:p>
        </p:txBody>
      </p:sp>
      <p:sp>
        <p:nvSpPr>
          <p:cNvPr id="7" name="Content Placeholder 4">
            <a:extLst>
              <a:ext uri="{FF2B5EF4-FFF2-40B4-BE49-F238E27FC236}">
                <a16:creationId xmlns="" xmlns:a16="http://schemas.microsoft.com/office/drawing/2014/main" id="{600C9BE2-FB7D-4078-AB00-FC670D0CDA8E}"/>
              </a:ext>
            </a:extLst>
          </p:cNvPr>
          <p:cNvSpPr txBox="1">
            <a:spLocks/>
          </p:cNvSpPr>
          <p:nvPr/>
        </p:nvSpPr>
        <p:spPr>
          <a:xfrm>
            <a:off x="941886" y="3672682"/>
            <a:ext cx="8121770" cy="387440"/>
          </a:xfrm>
          <a:prstGeom prst="rect">
            <a:avLst/>
          </a:prstGeom>
          <a:noFill/>
          <a:ln>
            <a:solidFill>
              <a:srgbClr val="292934"/>
            </a:solidFill>
          </a:ln>
        </p:spPr>
        <p:txBody>
          <a:bodyPr>
            <a:normAutofit lnSpcReduction="10000"/>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b="1" dirty="0">
                <a:latin typeface="Consolas"/>
                <a:cs typeface="Consolas"/>
              </a:rPr>
              <a:t>entry void </a:t>
            </a:r>
            <a:r>
              <a:rPr lang="en-US" sz="2000" dirty="0" err="1">
                <a:latin typeface="Consolas"/>
                <a:cs typeface="Consolas"/>
              </a:rPr>
              <a:t>foobar</a:t>
            </a:r>
            <a:r>
              <a:rPr lang="en-US" sz="2000" dirty="0">
                <a:latin typeface="Consolas"/>
                <a:cs typeface="Consolas"/>
              </a:rPr>
              <a:t>(</a:t>
            </a:r>
            <a:r>
              <a:rPr lang="en-US" sz="2000" dirty="0" err="1">
                <a:latin typeface="Consolas"/>
                <a:cs typeface="Consolas"/>
              </a:rPr>
              <a:t>CProxy_Main</a:t>
            </a:r>
            <a:r>
              <a:rPr lang="en-US" sz="2000" dirty="0">
                <a:latin typeface="Consolas"/>
                <a:cs typeface="Consolas"/>
              </a:rPr>
              <a:t> main);</a:t>
            </a:r>
          </a:p>
        </p:txBody>
      </p:sp>
      <p:sp>
        <p:nvSpPr>
          <p:cNvPr id="8" name="Content Placeholder 4">
            <a:extLst>
              <a:ext uri="{FF2B5EF4-FFF2-40B4-BE49-F238E27FC236}">
                <a16:creationId xmlns="" xmlns:a16="http://schemas.microsoft.com/office/drawing/2014/main" id="{07DB0489-E9EB-4181-A1E7-452FC76F3489}"/>
              </a:ext>
            </a:extLst>
          </p:cNvPr>
          <p:cNvSpPr txBox="1">
            <a:spLocks/>
          </p:cNvSpPr>
          <p:nvPr/>
        </p:nvSpPr>
        <p:spPr>
          <a:xfrm>
            <a:off x="941887" y="4667203"/>
            <a:ext cx="8121769" cy="1053670"/>
          </a:xfrm>
          <a:prstGeom prst="rect">
            <a:avLst/>
          </a:prstGeom>
          <a:noFill/>
          <a:ln>
            <a:solidFill>
              <a:srgbClr val="292934"/>
            </a:solidFill>
          </a:ln>
        </p:spPr>
        <p:txBody>
          <a:bodyPr vert="horz" lIns="91440" tIns="45720" rIns="91440" bIns="45720" rtlCol="0">
            <a:normAutofit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Times New Roman"/>
                <a:ea typeface="+mn-ea"/>
                <a:cs typeface="Times New Roman"/>
              </a:defRPr>
            </a:lvl1pPr>
            <a:lvl2pPr marL="457200" indent="-182880" algn="l" defTabSz="914400" rtl="0" eaLnBrk="1" latinLnBrk="0" hangingPunct="1">
              <a:spcBef>
                <a:spcPct val="20000"/>
              </a:spcBef>
              <a:buClr>
                <a:schemeClr val="accent1"/>
              </a:buClr>
              <a:buSzPct val="85000"/>
              <a:buFont typeface="Wingdings" charset="2"/>
              <a:buChar char="Ø"/>
              <a:defRPr sz="2000" kern="1200">
                <a:solidFill>
                  <a:schemeClr val="tx1"/>
                </a:solidFill>
                <a:latin typeface="Times New Roman"/>
                <a:ea typeface="+mn-ea"/>
                <a:cs typeface="Times New Roman"/>
              </a:defRPr>
            </a:lvl2pPr>
            <a:lvl3pPr marL="731520" indent="-182880" algn="l" defTabSz="914400" rtl="0" eaLnBrk="1" latinLnBrk="0" hangingPunct="1">
              <a:spcBef>
                <a:spcPct val="20000"/>
              </a:spcBef>
              <a:buClr>
                <a:schemeClr val="accent1"/>
              </a:buClr>
              <a:buSzPct val="90000"/>
              <a:buFont typeface="Wingdings" charset="2"/>
              <a:buChar char=""/>
              <a:defRPr sz="1800" kern="1200">
                <a:solidFill>
                  <a:schemeClr val="tx1"/>
                </a:solidFill>
                <a:latin typeface="Times New Roman"/>
                <a:ea typeface="+mn-ea"/>
                <a:cs typeface="Times New Roman"/>
              </a:defRPr>
            </a:lvl3pPr>
            <a:lvl4pPr marL="1005840" indent="-182880" algn="l" defTabSz="914400" rtl="0" eaLnBrk="1" latinLnBrk="0" hangingPunct="1">
              <a:spcBef>
                <a:spcPct val="20000"/>
              </a:spcBef>
              <a:buClr>
                <a:schemeClr val="accent1"/>
              </a:buClr>
              <a:buFont typeface="Arial"/>
              <a:buChar char="•"/>
              <a:defRPr sz="1600" kern="1200">
                <a:solidFill>
                  <a:schemeClr val="tx1"/>
                </a:solidFill>
                <a:latin typeface="Times New Roman"/>
                <a:ea typeface="+mn-ea"/>
                <a:cs typeface="Times New Roman"/>
              </a:defRPr>
            </a:lvl4pPr>
            <a:lvl5pPr marL="1188720" indent="-137160" algn="l" defTabSz="914400" rtl="0" eaLnBrk="1" latinLnBrk="0" hangingPunct="1">
              <a:spcBef>
                <a:spcPct val="20000"/>
              </a:spcBef>
              <a:buClr>
                <a:schemeClr val="accent1"/>
              </a:buClr>
              <a:buSzPct val="100000"/>
              <a:buFont typeface="Wingdings" charset="2"/>
              <a:buChar char="Ø"/>
              <a:defRPr sz="1400" kern="1200" baseline="0">
                <a:solidFill>
                  <a:schemeClr val="tx1"/>
                </a:solidFill>
                <a:latin typeface="Times New Roman"/>
                <a:ea typeface="+mn-ea"/>
                <a:cs typeface="Times New Roman"/>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
                <a:srgbClr val="93A299"/>
              </a:buClr>
              <a:buFont typeface="Arial" pitchFamily="34" charset="0"/>
              <a:buNone/>
            </a:pPr>
            <a:r>
              <a:rPr lang="en-US" sz="2000" dirty="0" err="1">
                <a:solidFill>
                  <a:srgbClr val="292934"/>
                </a:solidFill>
                <a:latin typeface="Consolas"/>
                <a:cs typeface="Consolas"/>
              </a:rPr>
              <a:t>MyChare</a:t>
            </a:r>
            <a:r>
              <a:rPr lang="en-US" sz="2000" dirty="0">
                <a:solidFill>
                  <a:srgbClr val="292934"/>
                </a:solidFill>
                <a:latin typeface="Consolas"/>
                <a:cs typeface="Consolas"/>
              </a:rPr>
              <a:t>::</a:t>
            </a:r>
            <a:r>
              <a:rPr lang="en-US" sz="2000" dirty="0" err="1">
                <a:solidFill>
                  <a:srgbClr val="292934"/>
                </a:solidFill>
                <a:latin typeface="Consolas"/>
                <a:cs typeface="Consolas"/>
              </a:rPr>
              <a:t>foobar</a:t>
            </a:r>
            <a:r>
              <a:rPr lang="en-US" sz="2000" dirty="0">
                <a:solidFill>
                  <a:srgbClr val="292934"/>
                </a:solidFill>
                <a:latin typeface="Consolas"/>
                <a:cs typeface="Consolas"/>
              </a:rPr>
              <a:t>(</a:t>
            </a:r>
            <a:r>
              <a:rPr lang="en-US" sz="2000" dirty="0" err="1">
                <a:solidFill>
                  <a:srgbClr val="292934"/>
                </a:solidFill>
                <a:latin typeface="Consolas"/>
                <a:cs typeface="Consolas"/>
              </a:rPr>
              <a:t>CProxy_Main</a:t>
            </a:r>
            <a:r>
              <a:rPr lang="en-US" sz="2000" dirty="0">
                <a:solidFill>
                  <a:srgbClr val="292934"/>
                </a:solidFill>
                <a:latin typeface="Consolas"/>
                <a:cs typeface="Consolas"/>
              </a:rPr>
              <a:t> main) { </a:t>
            </a:r>
          </a:p>
          <a:p>
            <a:pPr marL="0" indent="0">
              <a:buClr>
                <a:srgbClr val="93A299"/>
              </a:buClr>
              <a:buFont typeface="Arial" pitchFamily="34" charset="0"/>
              <a:buNone/>
            </a:pPr>
            <a:r>
              <a:rPr lang="en-US" sz="2000" dirty="0">
                <a:solidFill>
                  <a:srgbClr val="292934"/>
                </a:solidFill>
                <a:latin typeface="Consolas"/>
                <a:cs typeface="Consolas"/>
              </a:rPr>
              <a:t>   </a:t>
            </a:r>
            <a:r>
              <a:rPr lang="en-US" sz="2000" dirty="0" err="1">
                <a:solidFill>
                  <a:srgbClr val="292934"/>
                </a:solidFill>
                <a:latin typeface="Consolas"/>
                <a:cs typeface="Consolas"/>
              </a:rPr>
              <a:t>main.foo</a:t>
            </a:r>
            <a:r>
              <a:rPr lang="en-US" sz="2000" dirty="0">
                <a:solidFill>
                  <a:srgbClr val="292934"/>
                </a:solidFill>
                <a:latin typeface="Consolas"/>
                <a:cs typeface="Consolas"/>
              </a:rPr>
              <a:t>();</a:t>
            </a:r>
          </a:p>
          <a:p>
            <a:pPr marL="0" indent="0">
              <a:buClr>
                <a:srgbClr val="93A299"/>
              </a:buClr>
              <a:buFont typeface="Arial" pitchFamily="34" charset="0"/>
              <a:buNone/>
            </a:pPr>
            <a:r>
              <a:rPr lang="en-US" sz="2000" dirty="0">
                <a:solidFill>
                  <a:srgbClr val="292934"/>
                </a:solidFill>
                <a:latin typeface="Consolas"/>
                <a:cs typeface="Consolas"/>
              </a:rPr>
              <a:t>}</a:t>
            </a:r>
          </a:p>
        </p:txBody>
      </p:sp>
    </p:spTree>
    <p:extLst>
      <p:ext uri="{BB962C8B-B14F-4D97-AF65-F5344CB8AC3E}">
        <p14:creationId xmlns:p14="http://schemas.microsoft.com/office/powerpoint/2010/main" val="203162935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F5F01359-FF4D-4FE4-B73E-A5F99AB9FC9B}"/>
              </a:ext>
            </a:extLst>
          </p:cNvPr>
          <p:cNvSpPr>
            <a:spLocks noGrp="1"/>
          </p:cNvSpPr>
          <p:nvPr>
            <p:ph type="title"/>
          </p:nvPr>
        </p:nvSpPr>
        <p:spPr/>
        <p:txBody>
          <a:bodyPr/>
          <a:lstStyle/>
          <a:p>
            <a:r>
              <a:rPr lang="en-US" altLang="ko-KR" dirty="0"/>
              <a:t>Hello World with Chares</a:t>
            </a:r>
            <a:endParaRPr lang="ko-KR" altLang="en-US" dirty="0"/>
          </a:p>
        </p:txBody>
      </p:sp>
      <p:sp>
        <p:nvSpPr>
          <p:cNvPr id="4" name="날짜 개체 틀 3">
            <a:extLst>
              <a:ext uri="{FF2B5EF4-FFF2-40B4-BE49-F238E27FC236}">
                <a16:creationId xmlns="" xmlns:a16="http://schemas.microsoft.com/office/drawing/2014/main" id="{9391FB5C-E985-4D01-A2E5-5F01D1F003F4}"/>
              </a:ext>
            </a:extLst>
          </p:cNvPr>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바닥글 개체 틀 4">
            <a:extLst>
              <a:ext uri="{FF2B5EF4-FFF2-40B4-BE49-F238E27FC236}">
                <a16:creationId xmlns="" xmlns:a16="http://schemas.microsoft.com/office/drawing/2014/main" id="{80550D5D-D202-4EE0-9301-6612D38F3B9A}"/>
              </a:ext>
            </a:extLst>
          </p:cNvPr>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슬라이드 번호 개체 틀 5">
            <a:extLst>
              <a:ext uri="{FF2B5EF4-FFF2-40B4-BE49-F238E27FC236}">
                <a16:creationId xmlns="" xmlns:a16="http://schemas.microsoft.com/office/drawing/2014/main" id="{D244CDC3-7647-452A-97EA-AA21FBDCA2C9}"/>
              </a:ext>
            </a:extLst>
          </p:cNvPr>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46</a:t>
            </a:fld>
            <a:endParaRPr lang="en-US">
              <a:solidFill>
                <a:prstClr val="black">
                  <a:tint val="75000"/>
                </a:prstClr>
              </a:solidFill>
              <a:latin typeface="Calibri"/>
            </a:endParaRPr>
          </a:p>
        </p:txBody>
      </p:sp>
      <p:sp>
        <p:nvSpPr>
          <p:cNvPr id="7" name="Content Placeholder 3">
            <a:extLst>
              <a:ext uri="{FF2B5EF4-FFF2-40B4-BE49-F238E27FC236}">
                <a16:creationId xmlns="" xmlns:a16="http://schemas.microsoft.com/office/drawing/2014/main" id="{F39BBD34-6AF8-486D-876D-7AEAD187DA06}"/>
              </a:ext>
            </a:extLst>
          </p:cNvPr>
          <p:cNvSpPr txBox="1">
            <a:spLocks/>
          </p:cNvSpPr>
          <p:nvPr/>
        </p:nvSpPr>
        <p:spPr>
          <a:xfrm>
            <a:off x="927717" y="956021"/>
            <a:ext cx="4040188" cy="47982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a:t>hello.ci</a:t>
            </a:r>
          </a:p>
        </p:txBody>
      </p:sp>
      <p:sp>
        <p:nvSpPr>
          <p:cNvPr id="8" name="Content Placeholder 5">
            <a:extLst>
              <a:ext uri="{FF2B5EF4-FFF2-40B4-BE49-F238E27FC236}">
                <a16:creationId xmlns="" xmlns:a16="http://schemas.microsoft.com/office/drawing/2014/main" id="{FE401FD1-CC9C-417E-A78D-1A91892EB8A3}"/>
              </a:ext>
            </a:extLst>
          </p:cNvPr>
          <p:cNvSpPr txBox="1">
            <a:spLocks/>
          </p:cNvSpPr>
          <p:nvPr/>
        </p:nvSpPr>
        <p:spPr>
          <a:xfrm>
            <a:off x="927717" y="1435842"/>
            <a:ext cx="4327864" cy="2710025"/>
          </a:xfrm>
          <a:prstGeom prst="rect">
            <a:avLst/>
          </a:prstGeom>
          <a:noFill/>
          <a:ln>
            <a:solidFill>
              <a:srgbClr val="292934"/>
            </a:solidFill>
          </a:ln>
        </p:spPr>
        <p:txBody>
          <a:bodyPr>
            <a:norm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b="1" dirty="0" err="1">
                <a:latin typeface="Consolas"/>
                <a:cs typeface="Consolas"/>
              </a:rPr>
              <a:t>mainmodule</a:t>
            </a:r>
            <a:r>
              <a:rPr lang="en-US" sz="1800" dirty="0">
                <a:latin typeface="Consolas"/>
                <a:cs typeface="Consolas"/>
              </a:rPr>
              <a:t> hello { </a:t>
            </a:r>
          </a:p>
          <a:p>
            <a:pPr marL="0" indent="0">
              <a:buFont typeface="Arial" pitchFamily="34" charset="0"/>
              <a:buNone/>
            </a:pPr>
            <a:r>
              <a:rPr lang="en-US" sz="1800" dirty="0">
                <a:latin typeface="Consolas"/>
                <a:cs typeface="Consolas"/>
              </a:rPr>
              <a:t>  </a:t>
            </a:r>
            <a:r>
              <a:rPr lang="en-US" sz="1800" b="1" dirty="0" err="1">
                <a:latin typeface="Consolas"/>
                <a:cs typeface="Consolas"/>
              </a:rPr>
              <a:t>mainchare</a:t>
            </a:r>
            <a:r>
              <a:rPr lang="en-US" sz="1800" dirty="0">
                <a:latin typeface="Consolas"/>
                <a:cs typeface="Consolas"/>
              </a:rPr>
              <a:t> Main {</a:t>
            </a:r>
          </a:p>
          <a:p>
            <a:pPr marL="0" indent="0">
              <a:buFont typeface="Arial" pitchFamily="34" charset="0"/>
              <a:buNone/>
            </a:pPr>
            <a:r>
              <a:rPr lang="en-US" sz="1800" dirty="0">
                <a:latin typeface="Consolas"/>
                <a:cs typeface="Consolas"/>
              </a:rPr>
              <a:t>    </a:t>
            </a:r>
            <a:r>
              <a:rPr lang="en-US" sz="1800" b="1" dirty="0">
                <a:latin typeface="Consolas"/>
                <a:cs typeface="Consolas"/>
              </a:rPr>
              <a:t>entry</a:t>
            </a:r>
            <a:r>
              <a:rPr lang="en-US" sz="1800" dirty="0">
                <a:latin typeface="Consolas"/>
                <a:cs typeface="Consolas"/>
              </a:rPr>
              <a:t> Main(</a:t>
            </a:r>
            <a:r>
              <a:rPr lang="en-US" sz="1800" dirty="0" err="1">
                <a:latin typeface="Consolas"/>
                <a:cs typeface="Consolas"/>
              </a:rPr>
              <a:t>CkArgMsg</a:t>
            </a:r>
            <a:r>
              <a:rPr lang="en-US" sz="1800" dirty="0">
                <a:latin typeface="Consolas"/>
                <a:cs typeface="Consolas"/>
              </a:rPr>
              <a:t> ∗m); </a:t>
            </a:r>
          </a:p>
          <a:p>
            <a:pPr marL="0" indent="0">
              <a:buFont typeface="Arial" pitchFamily="34" charset="0"/>
              <a:buNone/>
            </a:pPr>
            <a:r>
              <a:rPr lang="en-US" sz="1800" dirty="0">
                <a:latin typeface="Consolas"/>
                <a:cs typeface="Consolas"/>
              </a:rPr>
              <a:t>  };</a:t>
            </a:r>
          </a:p>
          <a:p>
            <a:pPr marL="0" indent="0">
              <a:buFont typeface="Arial" pitchFamily="34" charset="0"/>
              <a:buNone/>
            </a:pPr>
            <a:r>
              <a:rPr lang="en-US" sz="1800" dirty="0">
                <a:latin typeface="Consolas"/>
                <a:cs typeface="Consolas"/>
              </a:rPr>
              <a:t>  </a:t>
            </a:r>
            <a:r>
              <a:rPr lang="en-US" sz="1800" b="1" dirty="0">
                <a:latin typeface="Consolas"/>
                <a:cs typeface="Consolas"/>
              </a:rPr>
              <a:t>chare</a:t>
            </a:r>
            <a:r>
              <a:rPr lang="en-US" sz="1800" dirty="0">
                <a:latin typeface="Consolas"/>
                <a:cs typeface="Consolas"/>
              </a:rPr>
              <a:t> Singleton { </a:t>
            </a:r>
          </a:p>
          <a:p>
            <a:pPr marL="0" indent="0">
              <a:buFont typeface="Arial" pitchFamily="34" charset="0"/>
              <a:buNone/>
            </a:pPr>
            <a:r>
              <a:rPr lang="en-US" sz="1800" dirty="0">
                <a:latin typeface="Consolas"/>
                <a:cs typeface="Consolas"/>
              </a:rPr>
              <a:t>    </a:t>
            </a:r>
            <a:r>
              <a:rPr lang="en-US" sz="1800" b="1" dirty="0">
                <a:latin typeface="Consolas"/>
                <a:cs typeface="Consolas"/>
              </a:rPr>
              <a:t>entry</a:t>
            </a:r>
            <a:r>
              <a:rPr lang="en-US" sz="1800" dirty="0">
                <a:latin typeface="Consolas"/>
                <a:cs typeface="Consolas"/>
              </a:rPr>
              <a:t> Singleton();</a:t>
            </a:r>
          </a:p>
          <a:p>
            <a:pPr marL="0" indent="0">
              <a:buFont typeface="Arial" pitchFamily="34" charset="0"/>
              <a:buNone/>
            </a:pPr>
            <a:r>
              <a:rPr lang="en-US" sz="1800" dirty="0">
                <a:latin typeface="Consolas"/>
                <a:cs typeface="Consolas"/>
              </a:rPr>
              <a:t>  };</a:t>
            </a:r>
          </a:p>
          <a:p>
            <a:pPr marL="0" indent="0">
              <a:buFont typeface="Arial" pitchFamily="34" charset="0"/>
              <a:buNone/>
            </a:pPr>
            <a:r>
              <a:rPr lang="en-US" sz="1800" dirty="0">
                <a:latin typeface="Consolas"/>
                <a:cs typeface="Consolas"/>
              </a:rPr>
              <a:t>};</a:t>
            </a:r>
          </a:p>
        </p:txBody>
      </p:sp>
      <p:sp>
        <p:nvSpPr>
          <p:cNvPr id="9" name="Content Placeholder 4">
            <a:extLst>
              <a:ext uri="{FF2B5EF4-FFF2-40B4-BE49-F238E27FC236}">
                <a16:creationId xmlns="" xmlns:a16="http://schemas.microsoft.com/office/drawing/2014/main" id="{17FD370D-D05F-4F67-913D-07F90D8A3B55}"/>
              </a:ext>
            </a:extLst>
          </p:cNvPr>
          <p:cNvSpPr txBox="1">
            <a:spLocks/>
          </p:cNvSpPr>
          <p:nvPr/>
        </p:nvSpPr>
        <p:spPr>
          <a:xfrm>
            <a:off x="5472614" y="956020"/>
            <a:ext cx="4041775" cy="479822"/>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a:t>hello.cpp</a:t>
            </a:r>
          </a:p>
        </p:txBody>
      </p:sp>
      <p:sp>
        <p:nvSpPr>
          <p:cNvPr id="10" name="Content Placeholder 6">
            <a:extLst>
              <a:ext uri="{FF2B5EF4-FFF2-40B4-BE49-F238E27FC236}">
                <a16:creationId xmlns="" xmlns:a16="http://schemas.microsoft.com/office/drawing/2014/main" id="{5E67786A-8E97-4B47-AB94-9B2CEFBAB145}"/>
              </a:ext>
            </a:extLst>
          </p:cNvPr>
          <p:cNvSpPr txBox="1">
            <a:spLocks/>
          </p:cNvSpPr>
          <p:nvPr/>
        </p:nvSpPr>
        <p:spPr>
          <a:xfrm>
            <a:off x="5472614" y="1435843"/>
            <a:ext cx="5670826" cy="4947200"/>
          </a:xfrm>
          <a:prstGeom prst="rect">
            <a:avLst/>
          </a:prstGeom>
          <a:noFill/>
          <a:ln>
            <a:solidFill>
              <a:srgbClr val="292934"/>
            </a:solidFill>
          </a:ln>
        </p:spPr>
        <p:txBody>
          <a:bodyPr>
            <a:no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b="1" dirty="0">
                <a:latin typeface="Consolas"/>
                <a:cs typeface="Consolas"/>
              </a:rPr>
              <a:t>#include</a:t>
            </a:r>
            <a:r>
              <a:rPr lang="en-US" sz="1800" dirty="0">
                <a:latin typeface="Consolas"/>
                <a:cs typeface="Consolas"/>
              </a:rPr>
              <a:t> &lt;</a:t>
            </a:r>
            <a:r>
              <a:rPr lang="en-US" sz="1800" dirty="0" err="1">
                <a:latin typeface="Consolas"/>
                <a:cs typeface="Consolas"/>
              </a:rPr>
              <a:t>stdio.h</a:t>
            </a:r>
            <a:r>
              <a:rPr lang="en-US" sz="1800" dirty="0">
                <a:latin typeface="Consolas"/>
                <a:cs typeface="Consolas"/>
              </a:rPr>
              <a:t>&gt;</a:t>
            </a:r>
          </a:p>
          <a:p>
            <a:pPr marL="0" indent="0">
              <a:buFont typeface="Arial" pitchFamily="34" charset="0"/>
              <a:buNone/>
            </a:pPr>
            <a:r>
              <a:rPr lang="en-US" sz="1800" b="1" dirty="0">
                <a:latin typeface="Consolas"/>
                <a:cs typeface="Consolas"/>
              </a:rPr>
              <a:t>#include</a:t>
            </a:r>
            <a:r>
              <a:rPr lang="en-US" sz="1800" dirty="0">
                <a:latin typeface="Consolas"/>
                <a:cs typeface="Consolas"/>
              </a:rPr>
              <a:t> “</a:t>
            </a:r>
            <a:r>
              <a:rPr lang="en-US" sz="1800" dirty="0" err="1">
                <a:latin typeface="Consolas"/>
                <a:cs typeface="Consolas"/>
              </a:rPr>
              <a:t>hello.decl.h</a:t>
            </a:r>
            <a:r>
              <a:rPr lang="en-US" sz="1800" dirty="0">
                <a:latin typeface="Consolas"/>
                <a:cs typeface="Consolas"/>
              </a:rPr>
              <a:t>”</a:t>
            </a:r>
          </a:p>
          <a:p>
            <a:pPr marL="0" indent="0">
              <a:buFont typeface="Arial" pitchFamily="34" charset="0"/>
              <a:buNone/>
            </a:pPr>
            <a:endParaRPr lang="en-US" sz="1800" dirty="0">
              <a:latin typeface="Consolas"/>
              <a:cs typeface="Consolas"/>
            </a:endParaRPr>
          </a:p>
          <a:p>
            <a:pPr marL="0" indent="0">
              <a:buFont typeface="Arial" pitchFamily="34" charset="0"/>
              <a:buNone/>
            </a:pPr>
            <a:r>
              <a:rPr lang="en-US" sz="1800" b="1" dirty="0">
                <a:latin typeface="Consolas"/>
                <a:cs typeface="Consolas"/>
              </a:rPr>
              <a:t>class</a:t>
            </a:r>
            <a:r>
              <a:rPr lang="en-US" sz="1800" dirty="0">
                <a:latin typeface="Consolas"/>
                <a:cs typeface="Consolas"/>
              </a:rPr>
              <a:t> Main : </a:t>
            </a:r>
            <a:r>
              <a:rPr lang="en-US" sz="1800" b="1" dirty="0">
                <a:latin typeface="Consolas"/>
                <a:cs typeface="Consolas"/>
              </a:rPr>
              <a:t>public</a:t>
            </a:r>
            <a:r>
              <a:rPr lang="en-US" sz="1800" dirty="0">
                <a:latin typeface="Consolas"/>
                <a:cs typeface="Consolas"/>
              </a:rPr>
              <a:t> </a:t>
            </a:r>
            <a:r>
              <a:rPr lang="en-US" sz="1800" dirty="0" err="1">
                <a:latin typeface="Consolas"/>
                <a:cs typeface="Consolas"/>
              </a:rPr>
              <a:t>CBase_Main</a:t>
            </a:r>
            <a:r>
              <a:rPr lang="en-US" sz="1800" dirty="0">
                <a:latin typeface="Consolas"/>
                <a:cs typeface="Consolas"/>
              </a:rPr>
              <a:t> { </a:t>
            </a:r>
          </a:p>
          <a:p>
            <a:pPr marL="0" indent="0">
              <a:buFont typeface="Arial" pitchFamily="34" charset="0"/>
              <a:buNone/>
            </a:pPr>
            <a:r>
              <a:rPr lang="en-US" sz="1800" dirty="0">
                <a:latin typeface="Consolas"/>
                <a:cs typeface="Consolas"/>
              </a:rPr>
              <a:t>  </a:t>
            </a:r>
            <a:r>
              <a:rPr lang="en-US" sz="1800" b="1" dirty="0">
                <a:latin typeface="Consolas"/>
                <a:cs typeface="Consolas"/>
              </a:rPr>
              <a:t>public</a:t>
            </a:r>
            <a:r>
              <a:rPr lang="en-US" sz="1800" dirty="0">
                <a:latin typeface="Consolas"/>
                <a:cs typeface="Consolas"/>
              </a:rPr>
              <a:t>: Main(</a:t>
            </a:r>
            <a:r>
              <a:rPr lang="en-US" sz="1800" dirty="0" err="1">
                <a:latin typeface="Consolas"/>
                <a:cs typeface="Consolas"/>
              </a:rPr>
              <a:t>CkArgMsg</a:t>
            </a:r>
            <a:r>
              <a:rPr lang="en-US" sz="1800" dirty="0">
                <a:latin typeface="Consolas"/>
                <a:cs typeface="Consolas"/>
              </a:rPr>
              <a:t>∗ m) {</a:t>
            </a:r>
          </a:p>
          <a:p>
            <a:pPr marL="0" indent="0">
              <a:buFont typeface="Arial" pitchFamily="34" charset="0"/>
              <a:buNone/>
            </a:pPr>
            <a:r>
              <a:rPr lang="en-US" sz="1800" dirty="0">
                <a:latin typeface="Consolas"/>
                <a:cs typeface="Consolas"/>
              </a:rPr>
              <a:t>    </a:t>
            </a:r>
            <a:r>
              <a:rPr lang="en-US" sz="1800" dirty="0" err="1">
                <a:latin typeface="Consolas"/>
                <a:cs typeface="Consolas"/>
              </a:rPr>
              <a:t>CProxy_Singleton</a:t>
            </a:r>
            <a:r>
              <a:rPr lang="en-US" sz="1800" dirty="0">
                <a:latin typeface="Consolas"/>
                <a:cs typeface="Consolas"/>
              </a:rPr>
              <a:t>::</a:t>
            </a:r>
            <a:r>
              <a:rPr lang="en-US" sz="1800" dirty="0" err="1">
                <a:latin typeface="Consolas"/>
                <a:cs typeface="Consolas"/>
              </a:rPr>
              <a:t>ckNew</a:t>
            </a:r>
            <a:r>
              <a:rPr lang="en-US" sz="1800" dirty="0">
                <a:latin typeface="Consolas"/>
                <a:cs typeface="Consolas"/>
              </a:rPr>
              <a:t>(); </a:t>
            </a:r>
          </a:p>
          <a:p>
            <a:pPr marL="0" indent="0">
              <a:buFont typeface="Arial" pitchFamily="34" charset="0"/>
              <a:buNone/>
            </a:pPr>
            <a:r>
              <a:rPr lang="en-US" sz="1800" dirty="0">
                <a:latin typeface="Consolas"/>
                <a:cs typeface="Consolas"/>
              </a:rPr>
              <a:t>  }; </a:t>
            </a:r>
          </a:p>
          <a:p>
            <a:pPr marL="0" indent="0">
              <a:buFont typeface="Arial" pitchFamily="34" charset="0"/>
              <a:buNone/>
            </a:pPr>
            <a:r>
              <a:rPr lang="en-US" sz="1800" dirty="0">
                <a:latin typeface="Consolas"/>
                <a:cs typeface="Consolas"/>
              </a:rPr>
              <a:t>};</a:t>
            </a:r>
          </a:p>
          <a:p>
            <a:pPr marL="0" indent="0">
              <a:buFont typeface="Arial" pitchFamily="34" charset="0"/>
              <a:buNone/>
            </a:pPr>
            <a:r>
              <a:rPr lang="en-US" sz="1800" b="1" dirty="0">
                <a:latin typeface="Consolas"/>
                <a:cs typeface="Consolas"/>
              </a:rPr>
              <a:t>class</a:t>
            </a:r>
            <a:r>
              <a:rPr lang="en-US" sz="1800" dirty="0">
                <a:latin typeface="Consolas"/>
                <a:cs typeface="Consolas"/>
              </a:rPr>
              <a:t> Singleton : </a:t>
            </a:r>
            <a:r>
              <a:rPr lang="en-US" sz="1800" b="1" dirty="0">
                <a:latin typeface="Consolas"/>
                <a:cs typeface="Consolas"/>
              </a:rPr>
              <a:t>public </a:t>
            </a:r>
            <a:r>
              <a:rPr lang="en-US" sz="1800" dirty="0" err="1">
                <a:latin typeface="Consolas"/>
                <a:cs typeface="Consolas"/>
              </a:rPr>
              <a:t>CBase_Singleton</a:t>
            </a:r>
            <a:r>
              <a:rPr lang="en-US" sz="1800" dirty="0">
                <a:latin typeface="Consolas"/>
                <a:cs typeface="Consolas"/>
              </a:rPr>
              <a:t> { </a:t>
            </a:r>
          </a:p>
          <a:p>
            <a:pPr marL="0" indent="0">
              <a:buFont typeface="Arial" pitchFamily="34" charset="0"/>
              <a:buNone/>
            </a:pPr>
            <a:r>
              <a:rPr lang="en-US" sz="1800" dirty="0">
                <a:latin typeface="Consolas"/>
                <a:cs typeface="Consolas"/>
              </a:rPr>
              <a:t>  </a:t>
            </a:r>
            <a:r>
              <a:rPr lang="en-US" sz="1800" b="1" dirty="0">
                <a:latin typeface="Consolas"/>
                <a:cs typeface="Consolas"/>
              </a:rPr>
              <a:t>public</a:t>
            </a:r>
            <a:r>
              <a:rPr lang="en-US" sz="1800" dirty="0">
                <a:latin typeface="Consolas"/>
                <a:cs typeface="Consolas"/>
              </a:rPr>
              <a:t>: Singleton() {</a:t>
            </a:r>
          </a:p>
          <a:p>
            <a:pPr marL="0" indent="0">
              <a:buFont typeface="Arial" pitchFamily="34" charset="0"/>
              <a:buNone/>
            </a:pPr>
            <a:r>
              <a:rPr lang="en-US" sz="1800" dirty="0">
                <a:latin typeface="Consolas"/>
                <a:cs typeface="Consolas"/>
              </a:rPr>
              <a:t>    </a:t>
            </a:r>
            <a:r>
              <a:rPr lang="en-US" sz="1800" dirty="0" err="1">
                <a:latin typeface="Consolas"/>
                <a:cs typeface="Consolas"/>
              </a:rPr>
              <a:t>ckout</a:t>
            </a:r>
            <a:r>
              <a:rPr lang="en-US" sz="1800" dirty="0">
                <a:latin typeface="Consolas"/>
                <a:cs typeface="Consolas"/>
              </a:rPr>
              <a:t> &lt;&lt; “Hello World!” &lt;&lt; </a:t>
            </a:r>
            <a:r>
              <a:rPr lang="en-US" sz="1800" dirty="0" err="1">
                <a:latin typeface="Consolas"/>
                <a:cs typeface="Consolas"/>
              </a:rPr>
              <a:t>endl</a:t>
            </a:r>
            <a:r>
              <a:rPr lang="en-US" sz="1800" dirty="0">
                <a:latin typeface="Consolas"/>
                <a:cs typeface="Consolas"/>
              </a:rPr>
              <a:t>; </a:t>
            </a:r>
          </a:p>
          <a:p>
            <a:pPr marL="0" indent="0">
              <a:buFont typeface="Arial" pitchFamily="34" charset="0"/>
              <a:buNone/>
            </a:pPr>
            <a:r>
              <a:rPr lang="en-US" sz="1800" dirty="0">
                <a:latin typeface="Consolas"/>
                <a:cs typeface="Consolas"/>
              </a:rPr>
              <a:t>    </a:t>
            </a:r>
            <a:r>
              <a:rPr lang="en-US" sz="1800" dirty="0" err="1">
                <a:latin typeface="Consolas"/>
                <a:cs typeface="Consolas"/>
              </a:rPr>
              <a:t>CkExit</a:t>
            </a:r>
            <a:r>
              <a:rPr lang="en-US" sz="1800" dirty="0">
                <a:latin typeface="Consolas"/>
                <a:cs typeface="Consolas"/>
              </a:rPr>
              <a:t>();</a:t>
            </a:r>
          </a:p>
          <a:p>
            <a:pPr marL="0" indent="0">
              <a:buFont typeface="Arial" pitchFamily="34" charset="0"/>
              <a:buNone/>
            </a:pPr>
            <a:r>
              <a:rPr lang="en-US" sz="1800" dirty="0">
                <a:latin typeface="Consolas"/>
                <a:cs typeface="Consolas"/>
              </a:rPr>
              <a:t>  }; </a:t>
            </a:r>
          </a:p>
          <a:p>
            <a:pPr marL="0" indent="0">
              <a:buFont typeface="Arial" pitchFamily="34" charset="0"/>
              <a:buNone/>
            </a:pPr>
            <a:r>
              <a:rPr lang="en-US" sz="1800" dirty="0">
                <a:latin typeface="Consolas"/>
                <a:cs typeface="Consolas"/>
              </a:rPr>
              <a:t>};</a:t>
            </a:r>
          </a:p>
          <a:p>
            <a:pPr marL="0" indent="0">
              <a:buFont typeface="Arial" pitchFamily="34" charset="0"/>
              <a:buNone/>
            </a:pPr>
            <a:r>
              <a:rPr lang="en-US" sz="1800" b="1" dirty="0">
                <a:latin typeface="Consolas"/>
                <a:cs typeface="Consolas"/>
              </a:rPr>
              <a:t>#include</a:t>
            </a:r>
            <a:r>
              <a:rPr lang="en-US" sz="1800" dirty="0">
                <a:latin typeface="Consolas"/>
                <a:cs typeface="Consolas"/>
              </a:rPr>
              <a:t> “</a:t>
            </a:r>
            <a:r>
              <a:rPr lang="en-US" sz="1800" dirty="0" err="1">
                <a:latin typeface="Consolas"/>
                <a:cs typeface="Consolas"/>
              </a:rPr>
              <a:t>hello.def.h</a:t>
            </a:r>
            <a:r>
              <a:rPr lang="en-US" sz="1800" dirty="0">
                <a:latin typeface="Consolas"/>
                <a:cs typeface="Consolas"/>
              </a:rPr>
              <a:t>”</a:t>
            </a:r>
          </a:p>
        </p:txBody>
      </p:sp>
    </p:spTree>
    <p:extLst>
      <p:ext uri="{BB962C8B-B14F-4D97-AF65-F5344CB8AC3E}">
        <p14:creationId xmlns:p14="http://schemas.microsoft.com/office/powerpoint/2010/main" val="133902847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3739DAC3-B45C-4AF1-AB57-534C6141DAE3}"/>
              </a:ext>
            </a:extLst>
          </p:cNvPr>
          <p:cNvSpPr>
            <a:spLocks noGrp="1"/>
          </p:cNvSpPr>
          <p:nvPr>
            <p:ph type="title"/>
          </p:nvPr>
        </p:nvSpPr>
        <p:spPr/>
        <p:txBody>
          <a:bodyPr/>
          <a:lstStyle/>
          <a:p>
            <a:r>
              <a:rPr lang="en-US" altLang="ko-KR" dirty="0"/>
              <a:t>Charm Termination</a:t>
            </a:r>
            <a:endParaRPr lang="ko-KR" altLang="en-US" dirty="0"/>
          </a:p>
        </p:txBody>
      </p:sp>
      <p:sp>
        <p:nvSpPr>
          <p:cNvPr id="3" name="내용 개체 틀 2">
            <a:extLst>
              <a:ext uri="{FF2B5EF4-FFF2-40B4-BE49-F238E27FC236}">
                <a16:creationId xmlns="" xmlns:a16="http://schemas.microsoft.com/office/drawing/2014/main" id="{6CA20519-A84F-43A8-891B-DA6CDF9DEA61}"/>
              </a:ext>
            </a:extLst>
          </p:cNvPr>
          <p:cNvSpPr>
            <a:spLocks noGrp="1"/>
          </p:cNvSpPr>
          <p:nvPr>
            <p:ph idx="1"/>
          </p:nvPr>
        </p:nvSpPr>
        <p:spPr/>
        <p:txBody>
          <a:bodyPr/>
          <a:lstStyle/>
          <a:p>
            <a:r>
              <a:rPr lang="en-US" altLang="ko-KR" dirty="0"/>
              <a:t>There is a special system call </a:t>
            </a:r>
            <a:r>
              <a:rPr lang="en-US" altLang="ko-KR" dirty="0" err="1">
                <a:latin typeface="Consolas" panose="020B0609020204030204" pitchFamily="49" charset="0"/>
                <a:cs typeface="Lucida Console"/>
              </a:rPr>
              <a:t>CkExit</a:t>
            </a:r>
            <a:r>
              <a:rPr lang="en-US" altLang="ko-KR" dirty="0">
                <a:latin typeface="Consolas" panose="020B0609020204030204" pitchFamily="49" charset="0"/>
                <a:cs typeface="Lucida Console"/>
              </a:rPr>
              <a:t>()</a:t>
            </a:r>
            <a:r>
              <a:rPr lang="en-US" altLang="ko-KR" dirty="0"/>
              <a:t> that terminates the parallel execution on all processors (but it is called on one processor) and performs the requisite cleanup</a:t>
            </a:r>
          </a:p>
          <a:p>
            <a:r>
              <a:rPr lang="en-US" altLang="ko-KR" dirty="0"/>
              <a:t>The traditional </a:t>
            </a:r>
            <a:r>
              <a:rPr lang="en-US" altLang="ko-KR" dirty="0">
                <a:latin typeface="Consolas" panose="020B0609020204030204" pitchFamily="49" charset="0"/>
                <a:cs typeface="Lucida Console"/>
              </a:rPr>
              <a:t>exit()</a:t>
            </a:r>
            <a:r>
              <a:rPr lang="en-US" altLang="ko-KR" dirty="0"/>
              <a:t> is insufficient because it only terminates one process, not the entire parallel job (and will cause a hang)</a:t>
            </a:r>
          </a:p>
          <a:p>
            <a:r>
              <a:rPr lang="en-US" altLang="ko-KR" dirty="0" err="1">
                <a:latin typeface="Consolas" panose="020B0609020204030204" pitchFamily="49" charset="0"/>
                <a:cs typeface="Lucida Console"/>
              </a:rPr>
              <a:t>CkExit</a:t>
            </a:r>
            <a:r>
              <a:rPr lang="en-US" altLang="ko-KR" dirty="0">
                <a:latin typeface="Consolas" panose="020B0609020204030204" pitchFamily="49" charset="0"/>
                <a:cs typeface="Lucida Console"/>
              </a:rPr>
              <a:t>()</a:t>
            </a:r>
            <a:r>
              <a:rPr lang="en-US" altLang="ko-KR" dirty="0">
                <a:cs typeface="Lucida Console"/>
              </a:rPr>
              <a:t> </a:t>
            </a:r>
            <a:r>
              <a:rPr lang="en-US" altLang="ko-KR" dirty="0"/>
              <a:t>should be called when you can safely terminate the application (you may want to synchronize before calling this)</a:t>
            </a:r>
            <a:endParaRPr lang="en-US" altLang="ko-KR" i="1" dirty="0"/>
          </a:p>
          <a:p>
            <a:endParaRPr lang="ko-KR" altLang="en-US" dirty="0"/>
          </a:p>
        </p:txBody>
      </p:sp>
      <p:sp>
        <p:nvSpPr>
          <p:cNvPr id="4" name="날짜 개체 틀 3">
            <a:extLst>
              <a:ext uri="{FF2B5EF4-FFF2-40B4-BE49-F238E27FC236}">
                <a16:creationId xmlns="" xmlns:a16="http://schemas.microsoft.com/office/drawing/2014/main" id="{E911029A-91B7-4A20-832A-A9AAD89BC692}"/>
              </a:ext>
            </a:extLst>
          </p:cNvPr>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6" name="슬라이드 번호 개체 틀 5">
            <a:extLst>
              <a:ext uri="{FF2B5EF4-FFF2-40B4-BE49-F238E27FC236}">
                <a16:creationId xmlns="" xmlns:a16="http://schemas.microsoft.com/office/drawing/2014/main" id="{88567754-397B-4876-BCD9-AB565EA87FA7}"/>
              </a:ext>
            </a:extLst>
          </p:cNvPr>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47</a:t>
            </a:fld>
            <a:endParaRPr lang="en-US">
              <a:solidFill>
                <a:prstClr val="black">
                  <a:tint val="75000"/>
                </a:prstClr>
              </a:solidFill>
              <a:latin typeface="Calibri"/>
            </a:endParaRPr>
          </a:p>
        </p:txBody>
      </p:sp>
      <p:grpSp>
        <p:nvGrpSpPr>
          <p:cNvPr id="132" name="Group 131"/>
          <p:cNvGrpSpPr/>
          <p:nvPr/>
        </p:nvGrpSpPr>
        <p:grpSpPr>
          <a:xfrm>
            <a:off x="4716752" y="5090453"/>
            <a:ext cx="1415182" cy="1664302"/>
            <a:chOff x="3496733" y="3702049"/>
            <a:chExt cx="2561166" cy="3012018"/>
          </a:xfrm>
        </p:grpSpPr>
        <p:sp>
          <p:nvSpPr>
            <p:cNvPr id="8" name="Rectangle 7"/>
            <p:cNvSpPr/>
            <p:nvPr/>
          </p:nvSpPr>
          <p:spPr>
            <a:xfrm>
              <a:off x="3496733" y="3702049"/>
              <a:ext cx="2561166" cy="3012018"/>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Rounded Rectangle 10"/>
            <p:cNvSpPr/>
            <p:nvPr/>
          </p:nvSpPr>
          <p:spPr>
            <a:xfrm>
              <a:off x="3925359" y="3981597"/>
              <a:ext cx="232833" cy="224367"/>
            </a:xfrm>
            <a:prstGeom prst="roundRect">
              <a:avLst/>
            </a:prstGeom>
            <a:solidFill>
              <a:schemeClr val="accent3">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ounded Rectangle 11"/>
            <p:cNvSpPr/>
            <p:nvPr/>
          </p:nvSpPr>
          <p:spPr>
            <a:xfrm>
              <a:off x="4653492" y="4140347"/>
              <a:ext cx="232833" cy="224367"/>
            </a:xfrm>
            <a:prstGeom prst="roundRect">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ounded Rectangle 12"/>
            <p:cNvSpPr/>
            <p:nvPr/>
          </p:nvSpPr>
          <p:spPr>
            <a:xfrm>
              <a:off x="4137025" y="4364714"/>
              <a:ext cx="232833" cy="224367"/>
            </a:xfrm>
            <a:prstGeom prst="roundRect">
              <a:avLst/>
            </a:prstGeom>
            <a:solidFill>
              <a:srgbClr val="FF008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ounded Rectangle 13"/>
            <p:cNvSpPr/>
            <p:nvPr/>
          </p:nvSpPr>
          <p:spPr>
            <a:xfrm>
              <a:off x="4769908" y="4650463"/>
              <a:ext cx="232833" cy="224367"/>
            </a:xfrm>
            <a:prstGeom prst="round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ounded Rectangle 14"/>
            <p:cNvSpPr/>
            <p:nvPr/>
          </p:nvSpPr>
          <p:spPr>
            <a:xfrm>
              <a:off x="5485342" y="4252530"/>
              <a:ext cx="232833" cy="224367"/>
            </a:xfrm>
            <a:prstGeom prst="roundRect">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Oval 16"/>
            <p:cNvSpPr/>
            <p:nvPr/>
          </p:nvSpPr>
          <p:spPr>
            <a:xfrm>
              <a:off x="4062941" y="5775394"/>
              <a:ext cx="1555750" cy="42870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white"/>
                </a:solidFill>
                <a:latin typeface="Calibri"/>
              </a:endParaRPr>
            </a:p>
          </p:txBody>
        </p:sp>
        <p:grpSp>
          <p:nvGrpSpPr>
            <p:cNvPr id="19" name="Group 18"/>
            <p:cNvGrpSpPr/>
            <p:nvPr/>
          </p:nvGrpSpPr>
          <p:grpSpPr>
            <a:xfrm>
              <a:off x="3987535" y="6340168"/>
              <a:ext cx="1619275" cy="126533"/>
              <a:chOff x="2163208" y="2961822"/>
              <a:chExt cx="1781582" cy="173398"/>
            </a:xfrm>
          </p:grpSpPr>
          <p:sp>
            <p:nvSpPr>
              <p:cNvPr id="20" name="Rectangle 19"/>
              <p:cNvSpPr/>
              <p:nvPr/>
            </p:nvSpPr>
            <p:spPr>
              <a:xfrm>
                <a:off x="2189308" y="2961822"/>
                <a:ext cx="1755482"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Rectangle 20"/>
              <p:cNvSpPr/>
              <p:nvPr/>
            </p:nvSpPr>
            <p:spPr>
              <a:xfrm>
                <a:off x="3826207" y="2961822"/>
                <a:ext cx="118583" cy="17339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Rectangle 21"/>
              <p:cNvSpPr/>
              <p:nvPr/>
            </p:nvSpPr>
            <p:spPr>
              <a:xfrm>
                <a:off x="3707624" y="2961822"/>
                <a:ext cx="118583" cy="173398"/>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Rectangle 22"/>
              <p:cNvSpPr/>
              <p:nvPr/>
            </p:nvSpPr>
            <p:spPr>
              <a:xfrm>
                <a:off x="3589041" y="2961822"/>
                <a:ext cx="118583" cy="173398"/>
              </a:xfrm>
              <a:prstGeom prst="rect">
                <a:avLst/>
              </a:prstGeom>
              <a:solidFill>
                <a:srgbClr val="FF00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Rectangle 23"/>
              <p:cNvSpPr/>
              <p:nvPr/>
            </p:nvSpPr>
            <p:spPr>
              <a:xfrm>
                <a:off x="3470458" y="2961822"/>
                <a:ext cx="118583" cy="17339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Rectangle 24"/>
              <p:cNvSpPr/>
              <p:nvPr/>
            </p:nvSpPr>
            <p:spPr>
              <a:xfrm>
                <a:off x="3350022" y="2961822"/>
                <a:ext cx="118583" cy="173398"/>
              </a:xfrm>
              <a:prstGeom prst="rect">
                <a:avLst/>
              </a:prstGeom>
              <a:solidFill>
                <a:srgbClr val="FF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Rectangle 25"/>
              <p:cNvSpPr/>
              <p:nvPr/>
            </p:nvSpPr>
            <p:spPr>
              <a:xfrm>
                <a:off x="3231439"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Rectangle 26"/>
              <p:cNvSpPr/>
              <p:nvPr/>
            </p:nvSpPr>
            <p:spPr>
              <a:xfrm>
                <a:off x="3112856"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ectangle 27"/>
              <p:cNvSpPr/>
              <p:nvPr/>
            </p:nvSpPr>
            <p:spPr>
              <a:xfrm>
                <a:off x="2994273"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Rectangle 28"/>
              <p:cNvSpPr/>
              <p:nvPr/>
            </p:nvSpPr>
            <p:spPr>
              <a:xfrm>
                <a:off x="2875690"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Rectangle 29"/>
              <p:cNvSpPr/>
              <p:nvPr/>
            </p:nvSpPr>
            <p:spPr>
              <a:xfrm>
                <a:off x="2757107"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Rectangle 30"/>
              <p:cNvSpPr/>
              <p:nvPr/>
            </p:nvSpPr>
            <p:spPr>
              <a:xfrm>
                <a:off x="263852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 name="Rectangle 31"/>
              <p:cNvSpPr/>
              <p:nvPr/>
            </p:nvSpPr>
            <p:spPr>
              <a:xfrm>
                <a:off x="252361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Rectangle 32"/>
              <p:cNvSpPr/>
              <p:nvPr/>
            </p:nvSpPr>
            <p:spPr>
              <a:xfrm>
                <a:off x="240534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 name="Rectangle 33"/>
              <p:cNvSpPr/>
              <p:nvPr/>
            </p:nvSpPr>
            <p:spPr>
              <a:xfrm>
                <a:off x="2284912"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 name="Rectangle 34"/>
              <p:cNvSpPr/>
              <p:nvPr/>
            </p:nvSpPr>
            <p:spPr>
              <a:xfrm>
                <a:off x="216320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grpSp>
      <p:grpSp>
        <p:nvGrpSpPr>
          <p:cNvPr id="131" name="Group 130"/>
          <p:cNvGrpSpPr/>
          <p:nvPr/>
        </p:nvGrpSpPr>
        <p:grpSpPr>
          <a:xfrm>
            <a:off x="7982909" y="5080901"/>
            <a:ext cx="1412843" cy="1666640"/>
            <a:chOff x="6210299" y="491066"/>
            <a:chExt cx="2556934" cy="3016250"/>
          </a:xfrm>
        </p:grpSpPr>
        <p:sp>
          <p:nvSpPr>
            <p:cNvPr id="9" name="Rectangle 8"/>
            <p:cNvSpPr/>
            <p:nvPr/>
          </p:nvSpPr>
          <p:spPr>
            <a:xfrm>
              <a:off x="6210299" y="491066"/>
              <a:ext cx="2556934" cy="3016250"/>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Rounded Rectangle 36"/>
            <p:cNvSpPr/>
            <p:nvPr/>
          </p:nvSpPr>
          <p:spPr>
            <a:xfrm>
              <a:off x="6601650" y="695873"/>
              <a:ext cx="232833" cy="224367"/>
            </a:xfrm>
            <a:prstGeom prst="roundRect">
              <a:avLst/>
            </a:prstGeom>
            <a:solidFill>
              <a:schemeClr val="accent3">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Rounded Rectangle 37"/>
            <p:cNvSpPr/>
            <p:nvPr/>
          </p:nvSpPr>
          <p:spPr>
            <a:xfrm>
              <a:off x="7329783" y="854623"/>
              <a:ext cx="232833" cy="224367"/>
            </a:xfrm>
            <a:prstGeom prst="roundRect">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 name="Rounded Rectangle 38"/>
            <p:cNvSpPr/>
            <p:nvPr/>
          </p:nvSpPr>
          <p:spPr>
            <a:xfrm>
              <a:off x="6643983" y="1476923"/>
              <a:ext cx="232833" cy="224367"/>
            </a:xfrm>
            <a:prstGeom prst="roundRect">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 name="Rounded Rectangle 39"/>
            <p:cNvSpPr/>
            <p:nvPr/>
          </p:nvSpPr>
          <p:spPr>
            <a:xfrm>
              <a:off x="7446199" y="1364739"/>
              <a:ext cx="232833" cy="224367"/>
            </a:xfrm>
            <a:prstGeom prst="round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 name="Rounded Rectangle 47"/>
            <p:cNvSpPr/>
            <p:nvPr/>
          </p:nvSpPr>
          <p:spPr>
            <a:xfrm>
              <a:off x="8161633" y="1536190"/>
              <a:ext cx="232833" cy="224367"/>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0" name="Oval 49"/>
            <p:cNvSpPr/>
            <p:nvPr/>
          </p:nvSpPr>
          <p:spPr>
            <a:xfrm>
              <a:off x="6739232" y="2489670"/>
              <a:ext cx="1555750" cy="42870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white"/>
                </a:solidFill>
                <a:latin typeface="Calibri"/>
              </a:endParaRPr>
            </a:p>
          </p:txBody>
        </p:sp>
        <p:grpSp>
          <p:nvGrpSpPr>
            <p:cNvPr id="52" name="Group 51"/>
            <p:cNvGrpSpPr/>
            <p:nvPr/>
          </p:nvGrpSpPr>
          <p:grpSpPr>
            <a:xfrm>
              <a:off x="6663826" y="3054444"/>
              <a:ext cx="1619275" cy="126533"/>
              <a:chOff x="2163208" y="2961822"/>
              <a:chExt cx="1781582" cy="173398"/>
            </a:xfrm>
          </p:grpSpPr>
          <p:sp>
            <p:nvSpPr>
              <p:cNvPr id="53" name="Rectangle 52"/>
              <p:cNvSpPr/>
              <p:nvPr/>
            </p:nvSpPr>
            <p:spPr>
              <a:xfrm>
                <a:off x="2189308" y="2961822"/>
                <a:ext cx="1755482"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4" name="Rectangle 53"/>
              <p:cNvSpPr/>
              <p:nvPr/>
            </p:nvSpPr>
            <p:spPr>
              <a:xfrm>
                <a:off x="3826207" y="2961822"/>
                <a:ext cx="118583" cy="17339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 name="Rectangle 54"/>
              <p:cNvSpPr/>
              <p:nvPr/>
            </p:nvSpPr>
            <p:spPr>
              <a:xfrm>
                <a:off x="3707624" y="2961822"/>
                <a:ext cx="118583" cy="173398"/>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6" name="Rectangle 55"/>
              <p:cNvSpPr/>
              <p:nvPr/>
            </p:nvSpPr>
            <p:spPr>
              <a:xfrm>
                <a:off x="3589041" y="2961822"/>
                <a:ext cx="118583" cy="173398"/>
              </a:xfrm>
              <a:prstGeom prst="rect">
                <a:avLst/>
              </a:prstGeom>
              <a:solidFill>
                <a:srgbClr val="FF00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7" name="Rectangle 56"/>
              <p:cNvSpPr/>
              <p:nvPr/>
            </p:nvSpPr>
            <p:spPr>
              <a:xfrm>
                <a:off x="3470458" y="2961822"/>
                <a:ext cx="118583" cy="17339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8" name="Rectangle 57"/>
              <p:cNvSpPr/>
              <p:nvPr/>
            </p:nvSpPr>
            <p:spPr>
              <a:xfrm>
                <a:off x="3350022" y="2961822"/>
                <a:ext cx="118583" cy="173398"/>
              </a:xfrm>
              <a:prstGeom prst="rect">
                <a:avLst/>
              </a:prstGeom>
              <a:solidFill>
                <a:srgbClr val="FF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9" name="Rectangle 58"/>
              <p:cNvSpPr/>
              <p:nvPr/>
            </p:nvSpPr>
            <p:spPr>
              <a:xfrm>
                <a:off x="3231439"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0" name="Rectangle 59"/>
              <p:cNvSpPr/>
              <p:nvPr/>
            </p:nvSpPr>
            <p:spPr>
              <a:xfrm>
                <a:off x="3112856"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1" name="Rectangle 60"/>
              <p:cNvSpPr/>
              <p:nvPr/>
            </p:nvSpPr>
            <p:spPr>
              <a:xfrm>
                <a:off x="2994273"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2" name="Rectangle 61"/>
              <p:cNvSpPr/>
              <p:nvPr/>
            </p:nvSpPr>
            <p:spPr>
              <a:xfrm>
                <a:off x="2875690"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3" name="Rectangle 62"/>
              <p:cNvSpPr/>
              <p:nvPr/>
            </p:nvSpPr>
            <p:spPr>
              <a:xfrm>
                <a:off x="2757107"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4" name="Rectangle 63"/>
              <p:cNvSpPr/>
              <p:nvPr/>
            </p:nvSpPr>
            <p:spPr>
              <a:xfrm>
                <a:off x="263852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5" name="Rectangle 64"/>
              <p:cNvSpPr/>
              <p:nvPr/>
            </p:nvSpPr>
            <p:spPr>
              <a:xfrm>
                <a:off x="252361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6" name="Rectangle 65"/>
              <p:cNvSpPr/>
              <p:nvPr/>
            </p:nvSpPr>
            <p:spPr>
              <a:xfrm>
                <a:off x="240534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7" name="Rectangle 66"/>
              <p:cNvSpPr/>
              <p:nvPr/>
            </p:nvSpPr>
            <p:spPr>
              <a:xfrm>
                <a:off x="2284912"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8" name="Rectangle 67"/>
              <p:cNvSpPr/>
              <p:nvPr/>
            </p:nvSpPr>
            <p:spPr>
              <a:xfrm>
                <a:off x="216320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grpSp>
      <p:grpSp>
        <p:nvGrpSpPr>
          <p:cNvPr id="130" name="Group 129"/>
          <p:cNvGrpSpPr/>
          <p:nvPr/>
        </p:nvGrpSpPr>
        <p:grpSpPr>
          <a:xfrm>
            <a:off x="3106178" y="5088114"/>
            <a:ext cx="1415182" cy="1666641"/>
            <a:chOff x="3496733" y="512233"/>
            <a:chExt cx="2561166" cy="3016251"/>
          </a:xfrm>
        </p:grpSpPr>
        <p:sp>
          <p:nvSpPr>
            <p:cNvPr id="10" name="Rectangle 9"/>
            <p:cNvSpPr/>
            <p:nvPr/>
          </p:nvSpPr>
          <p:spPr>
            <a:xfrm>
              <a:off x="3496733" y="512233"/>
              <a:ext cx="2561166" cy="3016251"/>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0" name="Rounded Rectangle 69"/>
            <p:cNvSpPr/>
            <p:nvPr/>
          </p:nvSpPr>
          <p:spPr>
            <a:xfrm>
              <a:off x="3818468" y="797159"/>
              <a:ext cx="232833" cy="224367"/>
            </a:xfrm>
            <a:prstGeom prst="roundRect">
              <a:avLst/>
            </a:prstGeom>
            <a:solidFill>
              <a:schemeClr val="accent3">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1" name="Rounded Rectangle 70"/>
            <p:cNvSpPr/>
            <p:nvPr/>
          </p:nvSpPr>
          <p:spPr>
            <a:xfrm>
              <a:off x="5145618" y="638409"/>
              <a:ext cx="232833" cy="224367"/>
            </a:xfrm>
            <a:prstGeom prst="roundRect">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2" name="Rounded Rectangle 71"/>
            <p:cNvSpPr/>
            <p:nvPr/>
          </p:nvSpPr>
          <p:spPr>
            <a:xfrm>
              <a:off x="4546601" y="955909"/>
              <a:ext cx="232833" cy="224367"/>
            </a:xfrm>
            <a:prstGeom prst="roundRect">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3" name="Rounded Rectangle 72"/>
            <p:cNvSpPr/>
            <p:nvPr/>
          </p:nvSpPr>
          <p:spPr>
            <a:xfrm>
              <a:off x="4030134" y="1180276"/>
              <a:ext cx="232833" cy="224367"/>
            </a:xfrm>
            <a:prstGeom prst="roundRect">
              <a:avLst/>
            </a:prstGeom>
            <a:solidFill>
              <a:srgbClr val="FF008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4" name="Rounded Rectangle 73"/>
            <p:cNvSpPr/>
            <p:nvPr/>
          </p:nvSpPr>
          <p:spPr>
            <a:xfrm>
              <a:off x="3860801" y="1578209"/>
              <a:ext cx="232833" cy="224367"/>
            </a:xfrm>
            <a:prstGeom prst="roundRect">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5" name="Rounded Rectangle 74"/>
            <p:cNvSpPr/>
            <p:nvPr/>
          </p:nvSpPr>
          <p:spPr>
            <a:xfrm>
              <a:off x="4663017" y="1466025"/>
              <a:ext cx="232833" cy="224367"/>
            </a:xfrm>
            <a:prstGeom prst="round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6" name="Rounded Rectangle 75"/>
            <p:cNvSpPr/>
            <p:nvPr/>
          </p:nvSpPr>
          <p:spPr>
            <a:xfrm>
              <a:off x="5378451" y="1068092"/>
              <a:ext cx="232833" cy="224367"/>
            </a:xfrm>
            <a:prstGeom prst="roundRect">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7" name="Rounded Rectangle 76"/>
            <p:cNvSpPr/>
            <p:nvPr/>
          </p:nvSpPr>
          <p:spPr>
            <a:xfrm>
              <a:off x="5378451" y="1637476"/>
              <a:ext cx="232833" cy="224367"/>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9" name="Oval 78"/>
            <p:cNvSpPr/>
            <p:nvPr/>
          </p:nvSpPr>
          <p:spPr>
            <a:xfrm>
              <a:off x="3956050" y="2590956"/>
              <a:ext cx="1555750" cy="42870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white"/>
                </a:solidFill>
                <a:latin typeface="Calibri"/>
              </a:endParaRPr>
            </a:p>
          </p:txBody>
        </p:sp>
        <p:grpSp>
          <p:nvGrpSpPr>
            <p:cNvPr id="81" name="Group 80"/>
            <p:cNvGrpSpPr/>
            <p:nvPr/>
          </p:nvGrpSpPr>
          <p:grpSpPr>
            <a:xfrm>
              <a:off x="3880644" y="3155730"/>
              <a:ext cx="1619275" cy="126533"/>
              <a:chOff x="2163208" y="2961822"/>
              <a:chExt cx="1781582" cy="173398"/>
            </a:xfrm>
          </p:grpSpPr>
          <p:sp>
            <p:nvSpPr>
              <p:cNvPr id="82" name="Rectangle 81"/>
              <p:cNvSpPr/>
              <p:nvPr/>
            </p:nvSpPr>
            <p:spPr>
              <a:xfrm>
                <a:off x="2189308" y="2961822"/>
                <a:ext cx="1755482"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3" name="Rectangle 82"/>
              <p:cNvSpPr/>
              <p:nvPr/>
            </p:nvSpPr>
            <p:spPr>
              <a:xfrm>
                <a:off x="3826207" y="2961822"/>
                <a:ext cx="118583" cy="17339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4" name="Rectangle 83"/>
              <p:cNvSpPr/>
              <p:nvPr/>
            </p:nvSpPr>
            <p:spPr>
              <a:xfrm>
                <a:off x="3707624" y="2961822"/>
                <a:ext cx="118583" cy="173398"/>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5" name="Rectangle 84"/>
              <p:cNvSpPr/>
              <p:nvPr/>
            </p:nvSpPr>
            <p:spPr>
              <a:xfrm>
                <a:off x="3589041" y="2961822"/>
                <a:ext cx="118583" cy="173398"/>
              </a:xfrm>
              <a:prstGeom prst="rect">
                <a:avLst/>
              </a:prstGeom>
              <a:solidFill>
                <a:srgbClr val="FF00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6" name="Rectangle 85"/>
              <p:cNvSpPr/>
              <p:nvPr/>
            </p:nvSpPr>
            <p:spPr>
              <a:xfrm>
                <a:off x="3470458" y="2961822"/>
                <a:ext cx="118583" cy="17339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7" name="Rectangle 86"/>
              <p:cNvSpPr/>
              <p:nvPr/>
            </p:nvSpPr>
            <p:spPr>
              <a:xfrm>
                <a:off x="3350022" y="2961822"/>
                <a:ext cx="118583" cy="173398"/>
              </a:xfrm>
              <a:prstGeom prst="rect">
                <a:avLst/>
              </a:prstGeom>
              <a:solidFill>
                <a:srgbClr val="FF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8" name="Rectangle 87"/>
              <p:cNvSpPr/>
              <p:nvPr/>
            </p:nvSpPr>
            <p:spPr>
              <a:xfrm>
                <a:off x="3231439" y="2961822"/>
                <a:ext cx="118583" cy="173398"/>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9" name="Rectangle 88"/>
              <p:cNvSpPr/>
              <p:nvPr/>
            </p:nvSpPr>
            <p:spPr>
              <a:xfrm>
                <a:off x="3112856"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0" name="Rectangle 89"/>
              <p:cNvSpPr/>
              <p:nvPr/>
            </p:nvSpPr>
            <p:spPr>
              <a:xfrm>
                <a:off x="2994273"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1" name="Rectangle 90"/>
              <p:cNvSpPr/>
              <p:nvPr/>
            </p:nvSpPr>
            <p:spPr>
              <a:xfrm>
                <a:off x="2875690"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2" name="Rectangle 91"/>
              <p:cNvSpPr/>
              <p:nvPr/>
            </p:nvSpPr>
            <p:spPr>
              <a:xfrm>
                <a:off x="2757107"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3" name="Rectangle 92"/>
              <p:cNvSpPr/>
              <p:nvPr/>
            </p:nvSpPr>
            <p:spPr>
              <a:xfrm>
                <a:off x="263852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4" name="Rectangle 93"/>
              <p:cNvSpPr/>
              <p:nvPr/>
            </p:nvSpPr>
            <p:spPr>
              <a:xfrm>
                <a:off x="252361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5" name="Rectangle 94"/>
              <p:cNvSpPr/>
              <p:nvPr/>
            </p:nvSpPr>
            <p:spPr>
              <a:xfrm>
                <a:off x="240534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6" name="Rectangle 95"/>
              <p:cNvSpPr/>
              <p:nvPr/>
            </p:nvSpPr>
            <p:spPr>
              <a:xfrm>
                <a:off x="2284912"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7" name="Rectangle 96"/>
              <p:cNvSpPr/>
              <p:nvPr/>
            </p:nvSpPr>
            <p:spPr>
              <a:xfrm>
                <a:off x="216320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grpSp>
      <p:grpSp>
        <p:nvGrpSpPr>
          <p:cNvPr id="133" name="Group 132"/>
          <p:cNvGrpSpPr/>
          <p:nvPr/>
        </p:nvGrpSpPr>
        <p:grpSpPr>
          <a:xfrm>
            <a:off x="6396532" y="5083239"/>
            <a:ext cx="1412844" cy="1664302"/>
            <a:chOff x="6210299" y="3702049"/>
            <a:chExt cx="2556934" cy="3012018"/>
          </a:xfrm>
        </p:grpSpPr>
        <p:sp>
          <p:nvSpPr>
            <p:cNvPr id="7" name="Rectangle 6"/>
            <p:cNvSpPr/>
            <p:nvPr/>
          </p:nvSpPr>
          <p:spPr>
            <a:xfrm>
              <a:off x="6210299" y="3702049"/>
              <a:ext cx="2556934" cy="3012018"/>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9" name="Rounded Rectangle 98"/>
            <p:cNvSpPr/>
            <p:nvPr/>
          </p:nvSpPr>
          <p:spPr>
            <a:xfrm>
              <a:off x="6601650" y="3981597"/>
              <a:ext cx="232833" cy="224367"/>
            </a:xfrm>
            <a:prstGeom prst="roundRect">
              <a:avLst/>
            </a:prstGeom>
            <a:solidFill>
              <a:schemeClr val="accent3">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0" name="Rounded Rectangle 99"/>
            <p:cNvSpPr/>
            <p:nvPr/>
          </p:nvSpPr>
          <p:spPr>
            <a:xfrm>
              <a:off x="7928800" y="3822847"/>
              <a:ext cx="232833" cy="224367"/>
            </a:xfrm>
            <a:prstGeom prst="roundRect">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1" name="Rounded Rectangle 100"/>
            <p:cNvSpPr/>
            <p:nvPr/>
          </p:nvSpPr>
          <p:spPr>
            <a:xfrm>
              <a:off x="7329783" y="4140347"/>
              <a:ext cx="232833" cy="224367"/>
            </a:xfrm>
            <a:prstGeom prst="roundRect">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2" name="Rounded Rectangle 101"/>
            <p:cNvSpPr/>
            <p:nvPr/>
          </p:nvSpPr>
          <p:spPr>
            <a:xfrm>
              <a:off x="6813316" y="4364714"/>
              <a:ext cx="232833" cy="224367"/>
            </a:xfrm>
            <a:prstGeom prst="roundRect">
              <a:avLst/>
            </a:prstGeom>
            <a:solidFill>
              <a:srgbClr val="FF008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3" name="Rounded Rectangle 102"/>
            <p:cNvSpPr/>
            <p:nvPr/>
          </p:nvSpPr>
          <p:spPr>
            <a:xfrm>
              <a:off x="6643983" y="4762647"/>
              <a:ext cx="232833" cy="224367"/>
            </a:xfrm>
            <a:prstGeom prst="roundRect">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4" name="Rounded Rectangle 103"/>
            <p:cNvSpPr/>
            <p:nvPr/>
          </p:nvSpPr>
          <p:spPr>
            <a:xfrm>
              <a:off x="7446199" y="4650463"/>
              <a:ext cx="232833" cy="224367"/>
            </a:xfrm>
            <a:prstGeom prst="round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5" name="Rounded Rectangle 104"/>
            <p:cNvSpPr/>
            <p:nvPr/>
          </p:nvSpPr>
          <p:spPr>
            <a:xfrm>
              <a:off x="8161633" y="4252530"/>
              <a:ext cx="232833" cy="224367"/>
            </a:xfrm>
            <a:prstGeom prst="roundRect">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6" name="Rounded Rectangle 105"/>
            <p:cNvSpPr/>
            <p:nvPr/>
          </p:nvSpPr>
          <p:spPr>
            <a:xfrm>
              <a:off x="8161633" y="4821914"/>
              <a:ext cx="232833" cy="224367"/>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8" name="Oval 107"/>
            <p:cNvSpPr/>
            <p:nvPr/>
          </p:nvSpPr>
          <p:spPr>
            <a:xfrm>
              <a:off x="6739232" y="5775394"/>
              <a:ext cx="1555750" cy="42870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white"/>
                </a:solidFill>
                <a:latin typeface="Calibri"/>
              </a:endParaRPr>
            </a:p>
          </p:txBody>
        </p:sp>
        <p:grpSp>
          <p:nvGrpSpPr>
            <p:cNvPr id="110" name="Group 109"/>
            <p:cNvGrpSpPr/>
            <p:nvPr/>
          </p:nvGrpSpPr>
          <p:grpSpPr>
            <a:xfrm>
              <a:off x="6663826" y="6340168"/>
              <a:ext cx="1619275" cy="126533"/>
              <a:chOff x="2163208" y="2961822"/>
              <a:chExt cx="1781582" cy="173398"/>
            </a:xfrm>
          </p:grpSpPr>
          <p:sp>
            <p:nvSpPr>
              <p:cNvPr id="111" name="Rectangle 110"/>
              <p:cNvSpPr/>
              <p:nvPr/>
            </p:nvSpPr>
            <p:spPr>
              <a:xfrm>
                <a:off x="2189308" y="2961822"/>
                <a:ext cx="1755482"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2" name="Rectangle 111"/>
              <p:cNvSpPr/>
              <p:nvPr/>
            </p:nvSpPr>
            <p:spPr>
              <a:xfrm>
                <a:off x="3826207" y="2961822"/>
                <a:ext cx="118583" cy="17339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3" name="Rectangle 112"/>
              <p:cNvSpPr/>
              <p:nvPr/>
            </p:nvSpPr>
            <p:spPr>
              <a:xfrm>
                <a:off x="3707624" y="2961822"/>
                <a:ext cx="118583" cy="173398"/>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4" name="Rectangle 113"/>
              <p:cNvSpPr/>
              <p:nvPr/>
            </p:nvSpPr>
            <p:spPr>
              <a:xfrm>
                <a:off x="3589041" y="2961822"/>
                <a:ext cx="118583" cy="173398"/>
              </a:xfrm>
              <a:prstGeom prst="rect">
                <a:avLst/>
              </a:prstGeom>
              <a:solidFill>
                <a:srgbClr val="FF00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5" name="Rectangle 114"/>
              <p:cNvSpPr/>
              <p:nvPr/>
            </p:nvSpPr>
            <p:spPr>
              <a:xfrm>
                <a:off x="3470458" y="2961822"/>
                <a:ext cx="118583" cy="17339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6" name="Rectangle 115"/>
              <p:cNvSpPr/>
              <p:nvPr/>
            </p:nvSpPr>
            <p:spPr>
              <a:xfrm>
                <a:off x="3350022" y="2961822"/>
                <a:ext cx="118583" cy="173398"/>
              </a:xfrm>
              <a:prstGeom prst="rect">
                <a:avLst/>
              </a:prstGeom>
              <a:solidFill>
                <a:srgbClr val="FF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7" name="Rectangle 116"/>
              <p:cNvSpPr/>
              <p:nvPr/>
            </p:nvSpPr>
            <p:spPr>
              <a:xfrm>
                <a:off x="3231439" y="2961822"/>
                <a:ext cx="118583" cy="173398"/>
              </a:xfrm>
              <a:prstGeom prst="rect">
                <a:avLst/>
              </a:prstGeom>
              <a:solidFill>
                <a:srgbClr val="D7E4B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8" name="Rectangle 117"/>
              <p:cNvSpPr/>
              <p:nvPr/>
            </p:nvSpPr>
            <p:spPr>
              <a:xfrm>
                <a:off x="3112856"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9" name="Rectangle 118"/>
              <p:cNvSpPr/>
              <p:nvPr/>
            </p:nvSpPr>
            <p:spPr>
              <a:xfrm>
                <a:off x="2994273"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0" name="Rectangle 119"/>
              <p:cNvSpPr/>
              <p:nvPr/>
            </p:nvSpPr>
            <p:spPr>
              <a:xfrm>
                <a:off x="2875690"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1" name="Rectangle 120"/>
              <p:cNvSpPr/>
              <p:nvPr/>
            </p:nvSpPr>
            <p:spPr>
              <a:xfrm>
                <a:off x="2757107"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2" name="Rectangle 121"/>
              <p:cNvSpPr/>
              <p:nvPr/>
            </p:nvSpPr>
            <p:spPr>
              <a:xfrm>
                <a:off x="263852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3" name="Rectangle 122"/>
              <p:cNvSpPr/>
              <p:nvPr/>
            </p:nvSpPr>
            <p:spPr>
              <a:xfrm>
                <a:off x="252361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4" name="Rectangle 123"/>
              <p:cNvSpPr/>
              <p:nvPr/>
            </p:nvSpPr>
            <p:spPr>
              <a:xfrm>
                <a:off x="240534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5" name="Rectangle 124"/>
              <p:cNvSpPr/>
              <p:nvPr/>
            </p:nvSpPr>
            <p:spPr>
              <a:xfrm>
                <a:off x="2284912"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6" name="Rectangle 125"/>
              <p:cNvSpPr/>
              <p:nvPr/>
            </p:nvSpPr>
            <p:spPr>
              <a:xfrm>
                <a:off x="216320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grpSp>
      <p:sp>
        <p:nvSpPr>
          <p:cNvPr id="128" name="Footer Placeholder 6"/>
          <p:cNvSpPr txBox="1">
            <a:spLocks/>
          </p:cNvSpPr>
          <p:nvPr/>
        </p:nvSpPr>
        <p:spPr>
          <a:xfrm>
            <a:off x="3902612" y="6507165"/>
            <a:ext cx="4701309" cy="365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baseline="0">
                <a:solidFill>
                  <a:schemeClr val="tx2">
                    <a:lumMod val="40000"/>
                    <a:lumOff val="60000"/>
                  </a:schemeClr>
                </a:solidFill>
                <a:latin typeface="Book Antiqua"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a:solidFill>
                  <a:prstClr val="black">
                    <a:tint val="75000"/>
                  </a:prstClr>
                </a:solidFill>
                <a:latin typeface="Calibri"/>
              </a:rPr>
              <a:t>SC'17</a:t>
            </a:r>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280030921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F449124D-DA60-48C5-AE0D-5643BA9E6162}"/>
              </a:ext>
            </a:extLst>
          </p:cNvPr>
          <p:cNvSpPr>
            <a:spLocks noGrp="1"/>
          </p:cNvSpPr>
          <p:nvPr>
            <p:ph type="title"/>
          </p:nvPr>
        </p:nvSpPr>
        <p:spPr/>
        <p:txBody>
          <a:bodyPr/>
          <a:lstStyle/>
          <a:p>
            <a:r>
              <a:rPr lang="en-US" altLang="ko-KR" dirty="0"/>
              <a:t>Chare Creation Example: .ci file</a:t>
            </a:r>
            <a:endParaRPr lang="ko-KR" altLang="en-US" dirty="0"/>
          </a:p>
        </p:txBody>
      </p:sp>
      <p:sp>
        <p:nvSpPr>
          <p:cNvPr id="4" name="날짜 개체 틀 3">
            <a:extLst>
              <a:ext uri="{FF2B5EF4-FFF2-40B4-BE49-F238E27FC236}">
                <a16:creationId xmlns="" xmlns:a16="http://schemas.microsoft.com/office/drawing/2014/main" id="{D99D0FE3-DD6D-4361-93E6-EDC5E9BE9EC0}"/>
              </a:ext>
            </a:extLst>
          </p:cNvPr>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바닥글 개체 틀 4">
            <a:extLst>
              <a:ext uri="{FF2B5EF4-FFF2-40B4-BE49-F238E27FC236}">
                <a16:creationId xmlns="" xmlns:a16="http://schemas.microsoft.com/office/drawing/2014/main" id="{8E21CBAB-4081-4365-9E32-C46A214827A6}"/>
              </a:ext>
            </a:extLst>
          </p:cNvPr>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슬라이드 번호 개체 틀 5">
            <a:extLst>
              <a:ext uri="{FF2B5EF4-FFF2-40B4-BE49-F238E27FC236}">
                <a16:creationId xmlns="" xmlns:a16="http://schemas.microsoft.com/office/drawing/2014/main" id="{1150B70C-4B35-486F-954F-6B72773AE7DF}"/>
              </a:ext>
            </a:extLst>
          </p:cNvPr>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48</a:t>
            </a:fld>
            <a:endParaRPr lang="en-US">
              <a:solidFill>
                <a:prstClr val="black">
                  <a:tint val="75000"/>
                </a:prstClr>
              </a:solidFill>
              <a:latin typeface="Calibri"/>
            </a:endParaRPr>
          </a:p>
        </p:txBody>
      </p:sp>
      <p:sp>
        <p:nvSpPr>
          <p:cNvPr id="7" name="Content Placeholder 2">
            <a:extLst>
              <a:ext uri="{FF2B5EF4-FFF2-40B4-BE49-F238E27FC236}">
                <a16:creationId xmlns="" xmlns:a16="http://schemas.microsoft.com/office/drawing/2014/main" id="{755E81DD-4C31-4C93-8468-AF8AAAB9A006}"/>
              </a:ext>
            </a:extLst>
          </p:cNvPr>
          <p:cNvSpPr>
            <a:spLocks noGrp="1"/>
          </p:cNvSpPr>
          <p:nvPr>
            <p:ph idx="1"/>
          </p:nvPr>
        </p:nvSpPr>
        <p:spPr>
          <a:xfrm>
            <a:off x="508000" y="1219202"/>
            <a:ext cx="11074400" cy="4027502"/>
          </a:xfrm>
          <a:noFill/>
          <a:ln>
            <a:solidFill>
              <a:srgbClr val="292934"/>
            </a:solidFill>
          </a:ln>
        </p:spPr>
        <p:txBody>
          <a:bodyPr>
            <a:normAutofit/>
          </a:bodyPr>
          <a:lstStyle/>
          <a:p>
            <a:pPr marL="0" indent="0">
              <a:buNone/>
            </a:pPr>
            <a:r>
              <a:rPr lang="en-US" sz="2400" b="1" dirty="0" err="1">
                <a:latin typeface="Consolas"/>
                <a:cs typeface="Consolas"/>
              </a:rPr>
              <a:t>mainmodule</a:t>
            </a:r>
            <a:r>
              <a:rPr lang="en-US" sz="2400" dirty="0">
                <a:latin typeface="Consolas"/>
                <a:cs typeface="Consolas"/>
              </a:rPr>
              <a:t> </a:t>
            </a:r>
            <a:r>
              <a:rPr lang="en-US" sz="2400" dirty="0" err="1">
                <a:latin typeface="Consolas"/>
                <a:cs typeface="Consolas"/>
              </a:rPr>
              <a:t>MyModule</a:t>
            </a:r>
            <a:r>
              <a:rPr lang="en-US" sz="2400" dirty="0">
                <a:latin typeface="Consolas"/>
                <a:cs typeface="Consolas"/>
              </a:rPr>
              <a:t> { </a:t>
            </a:r>
          </a:p>
          <a:p>
            <a:pPr marL="0" indent="0">
              <a:buNone/>
            </a:pPr>
            <a:r>
              <a:rPr lang="en-US" sz="2400" dirty="0">
                <a:latin typeface="Consolas"/>
                <a:cs typeface="Consolas"/>
              </a:rPr>
              <a:t>   </a:t>
            </a:r>
            <a:r>
              <a:rPr lang="en-US" sz="2400" b="1" dirty="0" err="1">
                <a:latin typeface="Consolas"/>
                <a:cs typeface="Consolas"/>
              </a:rPr>
              <a:t>mainchare</a:t>
            </a:r>
            <a:r>
              <a:rPr lang="en-US" sz="2400" dirty="0">
                <a:latin typeface="Consolas"/>
                <a:cs typeface="Consolas"/>
              </a:rPr>
              <a:t> Main {</a:t>
            </a:r>
          </a:p>
          <a:p>
            <a:pPr marL="0" indent="0">
              <a:buNone/>
            </a:pPr>
            <a:r>
              <a:rPr lang="en-US" sz="2400" dirty="0">
                <a:latin typeface="Consolas"/>
                <a:cs typeface="Consolas"/>
              </a:rPr>
              <a:t>      </a:t>
            </a:r>
            <a:r>
              <a:rPr lang="en-US" sz="2400" b="1" dirty="0">
                <a:latin typeface="Consolas"/>
                <a:cs typeface="Consolas"/>
              </a:rPr>
              <a:t>entry</a:t>
            </a:r>
            <a:r>
              <a:rPr lang="en-US" sz="2400" dirty="0">
                <a:latin typeface="Consolas"/>
                <a:cs typeface="Consolas"/>
              </a:rPr>
              <a:t> Main(</a:t>
            </a:r>
            <a:r>
              <a:rPr lang="en-US" sz="2400" dirty="0" err="1">
                <a:latin typeface="Consolas"/>
                <a:cs typeface="Consolas"/>
              </a:rPr>
              <a:t>CkArgMsg</a:t>
            </a:r>
            <a:r>
              <a:rPr lang="en-US" sz="2400" dirty="0">
                <a:latin typeface="Consolas"/>
                <a:cs typeface="Consolas"/>
              </a:rPr>
              <a:t> ∗m); </a:t>
            </a:r>
          </a:p>
          <a:p>
            <a:pPr marL="0" indent="0">
              <a:buNone/>
            </a:pPr>
            <a:r>
              <a:rPr lang="en-US" sz="2400" dirty="0">
                <a:latin typeface="Consolas"/>
                <a:cs typeface="Consolas"/>
              </a:rPr>
              <a:t>   };</a:t>
            </a:r>
          </a:p>
          <a:p>
            <a:pPr marL="0" indent="0">
              <a:buNone/>
            </a:pPr>
            <a:endParaRPr lang="en-US" sz="2400" dirty="0">
              <a:latin typeface="Consolas"/>
              <a:cs typeface="Consolas"/>
            </a:endParaRPr>
          </a:p>
          <a:p>
            <a:pPr marL="0" indent="0">
              <a:buNone/>
            </a:pPr>
            <a:r>
              <a:rPr lang="en-US" sz="2400" dirty="0">
                <a:latin typeface="Consolas"/>
                <a:cs typeface="Consolas"/>
              </a:rPr>
              <a:t>   </a:t>
            </a:r>
            <a:r>
              <a:rPr lang="en-US" sz="2400" b="1" dirty="0" err="1">
                <a:latin typeface="Consolas"/>
                <a:cs typeface="Consolas"/>
              </a:rPr>
              <a:t>chare</a:t>
            </a:r>
            <a:r>
              <a:rPr lang="en-US" sz="2400" b="1" dirty="0">
                <a:latin typeface="Consolas"/>
                <a:cs typeface="Consolas"/>
              </a:rPr>
              <a:t> </a:t>
            </a:r>
            <a:r>
              <a:rPr lang="en-US" sz="2400" dirty="0">
                <a:latin typeface="Consolas"/>
                <a:cs typeface="Consolas"/>
              </a:rPr>
              <a:t>Simple {</a:t>
            </a:r>
          </a:p>
          <a:p>
            <a:pPr marL="0" indent="0">
              <a:buNone/>
            </a:pPr>
            <a:r>
              <a:rPr lang="en-US" sz="2400" dirty="0">
                <a:latin typeface="Consolas"/>
                <a:cs typeface="Consolas"/>
              </a:rPr>
              <a:t>      </a:t>
            </a:r>
            <a:r>
              <a:rPr lang="en-US" sz="2400" b="1" dirty="0">
                <a:latin typeface="Consolas"/>
                <a:cs typeface="Consolas"/>
              </a:rPr>
              <a:t>entry </a:t>
            </a:r>
            <a:r>
              <a:rPr lang="en-US" sz="2400" dirty="0">
                <a:latin typeface="Consolas"/>
                <a:cs typeface="Consolas"/>
              </a:rPr>
              <a:t>Simple(</a:t>
            </a:r>
            <a:r>
              <a:rPr lang="en-US" sz="2400" b="1" dirty="0" err="1">
                <a:latin typeface="Consolas"/>
                <a:cs typeface="Consolas"/>
              </a:rPr>
              <a:t>int</a:t>
            </a:r>
            <a:r>
              <a:rPr lang="en-US" sz="2400" dirty="0">
                <a:latin typeface="Consolas"/>
                <a:cs typeface="Consolas"/>
              </a:rPr>
              <a:t> x, </a:t>
            </a:r>
            <a:r>
              <a:rPr lang="en-US" sz="2400" b="1" dirty="0">
                <a:latin typeface="Consolas"/>
                <a:cs typeface="Consolas"/>
              </a:rPr>
              <a:t>double</a:t>
            </a:r>
            <a:r>
              <a:rPr lang="en-US" sz="2400" dirty="0">
                <a:latin typeface="Consolas"/>
                <a:cs typeface="Consolas"/>
              </a:rPr>
              <a:t> y);</a:t>
            </a:r>
          </a:p>
          <a:p>
            <a:pPr marL="0" indent="0">
              <a:buNone/>
            </a:pPr>
            <a:r>
              <a:rPr lang="en-US" sz="2400" dirty="0">
                <a:latin typeface="Consolas"/>
                <a:cs typeface="Consolas"/>
              </a:rPr>
              <a:t>   }; </a:t>
            </a:r>
          </a:p>
          <a:p>
            <a:pPr marL="0" indent="0">
              <a:buNone/>
            </a:pPr>
            <a:r>
              <a:rPr lang="en-US" sz="2400" dirty="0">
                <a:latin typeface="Consolas"/>
                <a:cs typeface="Consolas"/>
              </a:rPr>
              <a:t>};</a:t>
            </a:r>
          </a:p>
        </p:txBody>
      </p:sp>
    </p:spTree>
    <p:extLst>
      <p:ext uri="{BB962C8B-B14F-4D97-AF65-F5344CB8AC3E}">
        <p14:creationId xmlns:p14="http://schemas.microsoft.com/office/powerpoint/2010/main" val="28858246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18366E1F-F085-4EBC-8CBB-CFAA4CBEDB7C}"/>
              </a:ext>
            </a:extLst>
          </p:cNvPr>
          <p:cNvSpPr>
            <a:spLocks noGrp="1"/>
          </p:cNvSpPr>
          <p:nvPr>
            <p:ph type="title"/>
          </p:nvPr>
        </p:nvSpPr>
        <p:spPr/>
        <p:txBody>
          <a:bodyPr/>
          <a:lstStyle/>
          <a:p>
            <a:r>
              <a:rPr lang="en-US" altLang="ko-KR" dirty="0"/>
              <a:t>Chare Creation Example: .</a:t>
            </a:r>
            <a:r>
              <a:rPr lang="en-US" altLang="ko-KR" dirty="0" err="1"/>
              <a:t>cpp</a:t>
            </a:r>
            <a:r>
              <a:rPr lang="en-US" altLang="ko-KR" dirty="0"/>
              <a:t> file</a:t>
            </a:r>
            <a:endParaRPr lang="ko-KR" altLang="en-US" dirty="0"/>
          </a:p>
        </p:txBody>
      </p:sp>
      <p:sp>
        <p:nvSpPr>
          <p:cNvPr id="4" name="날짜 개체 틀 3">
            <a:extLst>
              <a:ext uri="{FF2B5EF4-FFF2-40B4-BE49-F238E27FC236}">
                <a16:creationId xmlns="" xmlns:a16="http://schemas.microsoft.com/office/drawing/2014/main" id="{7F24813B-A93F-4982-9CEB-0687F1892C57}"/>
              </a:ext>
            </a:extLst>
          </p:cNvPr>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바닥글 개체 틀 4">
            <a:extLst>
              <a:ext uri="{FF2B5EF4-FFF2-40B4-BE49-F238E27FC236}">
                <a16:creationId xmlns="" xmlns:a16="http://schemas.microsoft.com/office/drawing/2014/main" id="{BE71A360-ED72-48C6-88FF-760FDDA7F8B5}"/>
              </a:ext>
            </a:extLst>
          </p:cNvPr>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슬라이드 번호 개체 틀 5">
            <a:extLst>
              <a:ext uri="{FF2B5EF4-FFF2-40B4-BE49-F238E27FC236}">
                <a16:creationId xmlns="" xmlns:a16="http://schemas.microsoft.com/office/drawing/2014/main" id="{89639401-CF21-47EA-9AF7-C330BB6DD577}"/>
              </a:ext>
            </a:extLst>
          </p:cNvPr>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49</a:t>
            </a:fld>
            <a:endParaRPr lang="en-US">
              <a:solidFill>
                <a:prstClr val="black">
                  <a:tint val="75000"/>
                </a:prstClr>
              </a:solidFill>
              <a:latin typeface="Calibri"/>
            </a:endParaRPr>
          </a:p>
        </p:txBody>
      </p:sp>
      <p:sp>
        <p:nvSpPr>
          <p:cNvPr id="7" name="Content Placeholder 2">
            <a:extLst>
              <a:ext uri="{FF2B5EF4-FFF2-40B4-BE49-F238E27FC236}">
                <a16:creationId xmlns="" xmlns:a16="http://schemas.microsoft.com/office/drawing/2014/main" id="{CA82E86C-CE96-4AAE-977E-3D5597E0EB48}"/>
              </a:ext>
            </a:extLst>
          </p:cNvPr>
          <p:cNvSpPr txBox="1">
            <a:spLocks/>
          </p:cNvSpPr>
          <p:nvPr/>
        </p:nvSpPr>
        <p:spPr>
          <a:xfrm>
            <a:off x="406400" y="933644"/>
            <a:ext cx="11576482" cy="4987764"/>
          </a:xfrm>
          <a:prstGeom prst="rect">
            <a:avLst/>
          </a:prstGeom>
          <a:noFill/>
          <a:ln>
            <a:solidFill>
              <a:srgbClr val="292934"/>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b="1" dirty="0">
                <a:latin typeface="Consolas"/>
                <a:cs typeface="Consolas"/>
              </a:rPr>
              <a:t>#include </a:t>
            </a:r>
            <a:r>
              <a:rPr lang="en-US" sz="1800" dirty="0">
                <a:latin typeface="Consolas"/>
                <a:cs typeface="Consolas"/>
              </a:rPr>
              <a:t>“</a:t>
            </a:r>
            <a:r>
              <a:rPr lang="en-US" sz="1800" dirty="0" err="1">
                <a:latin typeface="Consolas"/>
                <a:cs typeface="Consolas"/>
              </a:rPr>
              <a:t>MyModule.decl.h</a:t>
            </a:r>
            <a:r>
              <a:rPr lang="en-US" sz="1800" dirty="0">
                <a:latin typeface="Consolas"/>
                <a:cs typeface="Consolas"/>
              </a:rPr>
              <a:t>”</a:t>
            </a:r>
          </a:p>
          <a:p>
            <a:pPr marL="0" indent="0">
              <a:buFont typeface="Arial" pitchFamily="34" charset="0"/>
              <a:buNone/>
            </a:pPr>
            <a:endParaRPr lang="en-US" sz="1800" dirty="0">
              <a:latin typeface="Consolas"/>
              <a:cs typeface="Consolas"/>
            </a:endParaRPr>
          </a:p>
          <a:p>
            <a:pPr marL="0" indent="0">
              <a:buFont typeface="Arial" pitchFamily="34" charset="0"/>
              <a:buNone/>
            </a:pPr>
            <a:r>
              <a:rPr lang="en-US" sz="1800" b="1" dirty="0">
                <a:latin typeface="Consolas"/>
                <a:cs typeface="Consolas"/>
              </a:rPr>
              <a:t>class</a:t>
            </a:r>
            <a:r>
              <a:rPr lang="en-US" sz="1800" dirty="0">
                <a:latin typeface="Consolas"/>
                <a:cs typeface="Consolas"/>
              </a:rPr>
              <a:t> Main : </a:t>
            </a:r>
            <a:r>
              <a:rPr lang="en-US" sz="1800" b="1" dirty="0">
                <a:latin typeface="Consolas"/>
                <a:cs typeface="Consolas"/>
              </a:rPr>
              <a:t>public</a:t>
            </a:r>
            <a:r>
              <a:rPr lang="en-US" sz="1800" dirty="0">
                <a:latin typeface="Consolas"/>
                <a:cs typeface="Consolas"/>
              </a:rPr>
              <a:t> </a:t>
            </a:r>
            <a:r>
              <a:rPr lang="en-US" sz="1800" dirty="0" err="1">
                <a:latin typeface="Consolas"/>
                <a:cs typeface="Consolas"/>
              </a:rPr>
              <a:t>CBase_Main</a:t>
            </a:r>
            <a:r>
              <a:rPr lang="en-US" sz="1800" dirty="0">
                <a:latin typeface="Consolas"/>
                <a:cs typeface="Consolas"/>
              </a:rPr>
              <a:t> { </a:t>
            </a:r>
          </a:p>
          <a:p>
            <a:pPr marL="0" indent="0">
              <a:buFont typeface="Arial" pitchFamily="34" charset="0"/>
              <a:buNone/>
            </a:pPr>
            <a:r>
              <a:rPr lang="en-US" sz="1800" b="1" dirty="0">
                <a:latin typeface="Consolas"/>
                <a:cs typeface="Consolas"/>
              </a:rPr>
              <a:t>public</a:t>
            </a:r>
            <a:r>
              <a:rPr lang="en-US" sz="1800" dirty="0">
                <a:latin typeface="Consolas"/>
                <a:cs typeface="Consolas"/>
              </a:rPr>
              <a:t>: Main(</a:t>
            </a:r>
            <a:r>
              <a:rPr lang="en-US" sz="1800" dirty="0" err="1">
                <a:latin typeface="Consolas"/>
                <a:cs typeface="Consolas"/>
              </a:rPr>
              <a:t>CkArgMsg</a:t>
            </a:r>
            <a:r>
              <a:rPr lang="en-US" sz="1800" dirty="0">
                <a:latin typeface="Consolas"/>
                <a:cs typeface="Consolas"/>
              </a:rPr>
              <a:t>∗ m) {</a:t>
            </a:r>
          </a:p>
          <a:p>
            <a:pPr marL="0" indent="0">
              <a:buFont typeface="Arial" pitchFamily="34" charset="0"/>
              <a:buNone/>
            </a:pPr>
            <a:r>
              <a:rPr lang="en-US" sz="1800" dirty="0">
                <a:latin typeface="Consolas"/>
                <a:cs typeface="Consolas"/>
              </a:rPr>
              <a:t>   </a:t>
            </a:r>
            <a:r>
              <a:rPr lang="en-US" sz="1800" dirty="0" err="1">
                <a:latin typeface="Consolas"/>
                <a:cs typeface="Consolas"/>
              </a:rPr>
              <a:t>ckout</a:t>
            </a:r>
            <a:r>
              <a:rPr lang="en-US" sz="1800" dirty="0">
                <a:latin typeface="Consolas"/>
                <a:cs typeface="Consolas"/>
              </a:rPr>
              <a:t> &lt;&lt; “Hello World!” &lt;&lt; </a:t>
            </a:r>
            <a:r>
              <a:rPr lang="en-US" sz="1800" dirty="0" err="1">
                <a:latin typeface="Consolas"/>
                <a:cs typeface="Consolas"/>
              </a:rPr>
              <a:t>endl</a:t>
            </a:r>
            <a:r>
              <a:rPr lang="en-US" sz="1800" dirty="0">
                <a:latin typeface="Consolas"/>
                <a:cs typeface="Consolas"/>
              </a:rPr>
              <a:t>;</a:t>
            </a:r>
          </a:p>
          <a:p>
            <a:pPr marL="0" indent="0">
              <a:buFont typeface="Arial" pitchFamily="34" charset="0"/>
              <a:buNone/>
            </a:pPr>
            <a:r>
              <a:rPr lang="en-US" sz="1800" dirty="0">
                <a:latin typeface="Consolas"/>
                <a:cs typeface="Consolas"/>
              </a:rPr>
              <a:t>   </a:t>
            </a:r>
            <a:r>
              <a:rPr lang="en-US" sz="1800" dirty="0" err="1">
                <a:latin typeface="Consolas"/>
                <a:cs typeface="Consolas"/>
              </a:rPr>
              <a:t>CProxy_Simple</a:t>
            </a:r>
            <a:r>
              <a:rPr lang="en-US" sz="1800" dirty="0">
                <a:latin typeface="Consolas"/>
                <a:cs typeface="Consolas"/>
              </a:rPr>
              <a:t>::</a:t>
            </a:r>
            <a:r>
              <a:rPr lang="en-US" sz="1800" dirty="0" err="1">
                <a:latin typeface="Consolas"/>
                <a:cs typeface="Consolas"/>
              </a:rPr>
              <a:t>ckNew</a:t>
            </a:r>
            <a:r>
              <a:rPr lang="en-US" sz="1800" dirty="0">
                <a:latin typeface="Consolas"/>
                <a:cs typeface="Consolas"/>
              </a:rPr>
              <a:t>(12, 3.1415);</a:t>
            </a:r>
          </a:p>
          <a:p>
            <a:pPr marL="0" indent="0">
              <a:buFont typeface="Arial" pitchFamily="34" charset="0"/>
              <a:buNone/>
            </a:pPr>
            <a:r>
              <a:rPr lang="en-US" sz="1800" dirty="0">
                <a:latin typeface="Consolas"/>
                <a:cs typeface="Consolas"/>
              </a:rPr>
              <a:t>  } };</a:t>
            </a:r>
          </a:p>
          <a:p>
            <a:pPr marL="0" indent="0">
              <a:buFont typeface="Arial" pitchFamily="34" charset="0"/>
              <a:buNone/>
            </a:pPr>
            <a:endParaRPr lang="en-US" sz="1800" dirty="0">
              <a:latin typeface="Consolas"/>
              <a:cs typeface="Consolas"/>
            </a:endParaRPr>
          </a:p>
          <a:p>
            <a:pPr marL="0" indent="0">
              <a:buFont typeface="Arial" pitchFamily="34" charset="0"/>
              <a:buNone/>
            </a:pPr>
            <a:r>
              <a:rPr lang="en-US" sz="1800" b="1" dirty="0">
                <a:latin typeface="Consolas"/>
                <a:cs typeface="Consolas"/>
              </a:rPr>
              <a:t>class</a:t>
            </a:r>
            <a:r>
              <a:rPr lang="en-US" sz="1800" dirty="0">
                <a:latin typeface="Consolas"/>
                <a:cs typeface="Consolas"/>
              </a:rPr>
              <a:t> Simple : </a:t>
            </a:r>
            <a:r>
              <a:rPr lang="en-US" sz="1800" b="1" dirty="0">
                <a:latin typeface="Consolas"/>
                <a:cs typeface="Consolas"/>
              </a:rPr>
              <a:t>public</a:t>
            </a:r>
            <a:r>
              <a:rPr lang="en-US" sz="1800" dirty="0">
                <a:latin typeface="Consolas"/>
                <a:cs typeface="Consolas"/>
              </a:rPr>
              <a:t> </a:t>
            </a:r>
            <a:r>
              <a:rPr lang="en-US" sz="1800" dirty="0" err="1">
                <a:latin typeface="Consolas"/>
                <a:cs typeface="Consolas"/>
              </a:rPr>
              <a:t>CBase_Simple</a:t>
            </a:r>
            <a:r>
              <a:rPr lang="en-US" sz="1800" dirty="0">
                <a:latin typeface="Consolas"/>
                <a:cs typeface="Consolas"/>
              </a:rPr>
              <a:t> {</a:t>
            </a:r>
          </a:p>
          <a:p>
            <a:pPr marL="0" indent="0">
              <a:buFont typeface="Arial" pitchFamily="34" charset="0"/>
              <a:buNone/>
            </a:pPr>
            <a:r>
              <a:rPr lang="en-US" sz="1800" b="1" dirty="0">
                <a:latin typeface="Consolas"/>
                <a:cs typeface="Consolas"/>
              </a:rPr>
              <a:t>public</a:t>
            </a:r>
            <a:r>
              <a:rPr lang="en-US" sz="1800" dirty="0">
                <a:latin typeface="Consolas"/>
                <a:cs typeface="Consolas"/>
              </a:rPr>
              <a:t>: Simple(</a:t>
            </a:r>
            <a:r>
              <a:rPr lang="en-US" sz="1800" b="1" dirty="0" err="1">
                <a:latin typeface="Consolas"/>
                <a:cs typeface="Consolas"/>
              </a:rPr>
              <a:t>int</a:t>
            </a:r>
            <a:r>
              <a:rPr lang="en-US" sz="1800" dirty="0">
                <a:latin typeface="Consolas"/>
                <a:cs typeface="Consolas"/>
              </a:rPr>
              <a:t> x, </a:t>
            </a:r>
            <a:r>
              <a:rPr lang="en-US" sz="1800" b="1" dirty="0">
                <a:latin typeface="Consolas"/>
                <a:cs typeface="Consolas"/>
              </a:rPr>
              <a:t>double</a:t>
            </a:r>
            <a:r>
              <a:rPr lang="en-US" sz="1800" dirty="0">
                <a:latin typeface="Consolas"/>
                <a:cs typeface="Consolas"/>
              </a:rPr>
              <a:t> y) {</a:t>
            </a:r>
          </a:p>
          <a:p>
            <a:pPr marL="0" indent="0">
              <a:buFont typeface="Arial" pitchFamily="34" charset="0"/>
              <a:buNone/>
            </a:pPr>
            <a:r>
              <a:rPr lang="en-US" sz="1800" dirty="0">
                <a:latin typeface="Consolas"/>
                <a:cs typeface="Consolas"/>
              </a:rPr>
              <a:t>   </a:t>
            </a:r>
            <a:r>
              <a:rPr lang="en-US" sz="1800" dirty="0" err="1">
                <a:latin typeface="Consolas"/>
                <a:cs typeface="Consolas"/>
              </a:rPr>
              <a:t>ckout</a:t>
            </a:r>
            <a:r>
              <a:rPr lang="en-US" sz="1800" dirty="0">
                <a:latin typeface="Consolas"/>
                <a:cs typeface="Consolas"/>
              </a:rPr>
              <a:t> &lt;&lt; “Radius:” &lt;&lt; x &lt;&lt; “, Area:” &lt;&lt; y*x*x &lt;&lt; </a:t>
            </a:r>
            <a:r>
              <a:rPr lang="en-US" sz="1800" dirty="0" err="1">
                <a:latin typeface="Consolas"/>
                <a:cs typeface="Consolas"/>
              </a:rPr>
              <a:t>endl</a:t>
            </a:r>
            <a:r>
              <a:rPr lang="en-US" sz="1800" dirty="0">
                <a:latin typeface="Consolas"/>
                <a:cs typeface="Consolas"/>
              </a:rPr>
              <a:t>;</a:t>
            </a:r>
          </a:p>
          <a:p>
            <a:pPr marL="0" indent="0">
              <a:buFont typeface="Arial" pitchFamily="34" charset="0"/>
              <a:buNone/>
            </a:pPr>
            <a:r>
              <a:rPr lang="en-US" sz="1800" dirty="0">
                <a:latin typeface="Consolas"/>
                <a:cs typeface="Consolas"/>
              </a:rPr>
              <a:t>   </a:t>
            </a:r>
            <a:r>
              <a:rPr lang="en-US" sz="1800" dirty="0" err="1">
                <a:latin typeface="Consolas"/>
                <a:cs typeface="Consolas"/>
              </a:rPr>
              <a:t>CkExit</a:t>
            </a:r>
            <a:r>
              <a:rPr lang="en-US" sz="1800" dirty="0">
                <a:latin typeface="Consolas"/>
                <a:cs typeface="Consolas"/>
              </a:rPr>
              <a:t>();</a:t>
            </a:r>
          </a:p>
          <a:p>
            <a:pPr marL="0" indent="0">
              <a:buFont typeface="Arial" pitchFamily="34" charset="0"/>
              <a:buNone/>
            </a:pPr>
            <a:r>
              <a:rPr lang="en-US" sz="1800" dirty="0">
                <a:latin typeface="Consolas"/>
                <a:cs typeface="Consolas"/>
              </a:rPr>
              <a:t>  } };</a:t>
            </a:r>
          </a:p>
          <a:p>
            <a:pPr marL="0" indent="0">
              <a:buFont typeface="Arial" pitchFamily="34" charset="0"/>
              <a:buNone/>
            </a:pPr>
            <a:endParaRPr lang="en-US" sz="1800" dirty="0">
              <a:latin typeface="Consolas"/>
              <a:cs typeface="Consolas"/>
            </a:endParaRPr>
          </a:p>
          <a:p>
            <a:pPr marL="0" indent="0">
              <a:buFont typeface="Arial" pitchFamily="34" charset="0"/>
              <a:buNone/>
            </a:pPr>
            <a:r>
              <a:rPr lang="en-US" sz="1800" b="1" dirty="0">
                <a:latin typeface="Consolas"/>
                <a:cs typeface="Consolas"/>
              </a:rPr>
              <a:t>#include </a:t>
            </a:r>
            <a:r>
              <a:rPr lang="en-US" sz="1800" dirty="0">
                <a:latin typeface="Consolas"/>
                <a:cs typeface="Consolas"/>
              </a:rPr>
              <a:t>“</a:t>
            </a:r>
            <a:r>
              <a:rPr lang="en-US" sz="1800" dirty="0" err="1">
                <a:latin typeface="Consolas"/>
                <a:cs typeface="Consolas"/>
              </a:rPr>
              <a:t>MyModule.def.h</a:t>
            </a:r>
            <a:r>
              <a:rPr lang="en-US" sz="1800" dirty="0">
                <a:latin typeface="Consolas"/>
                <a:cs typeface="Consolas"/>
              </a:rPr>
              <a:t>”</a:t>
            </a:r>
          </a:p>
        </p:txBody>
      </p:sp>
    </p:spTree>
    <p:extLst>
      <p:ext uri="{BB962C8B-B14F-4D97-AF65-F5344CB8AC3E}">
        <p14:creationId xmlns:p14="http://schemas.microsoft.com/office/powerpoint/2010/main" val="144085652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Overdecomposition</a:t>
            </a:r>
            <a:endParaRPr lang="en-US" dirty="0"/>
          </a:p>
        </p:txBody>
      </p:sp>
      <p:sp>
        <p:nvSpPr>
          <p:cNvPr id="3" name="Content Placeholder 2"/>
          <p:cNvSpPr>
            <a:spLocks noGrp="1"/>
          </p:cNvSpPr>
          <p:nvPr>
            <p:ph idx="1"/>
          </p:nvPr>
        </p:nvSpPr>
        <p:spPr/>
        <p:txBody>
          <a:bodyPr/>
          <a:lstStyle/>
          <a:p>
            <a:r>
              <a:rPr lang="en-US" dirty="0"/>
              <a:t>Decompose the work units &amp; data units into many more pieces than execution units</a:t>
            </a:r>
          </a:p>
          <a:p>
            <a:pPr lvl="1"/>
            <a:r>
              <a:rPr lang="en-US" dirty="0"/>
              <a:t>Cores/Nodes/…</a:t>
            </a:r>
          </a:p>
          <a:p>
            <a:r>
              <a:rPr lang="en-US" dirty="0"/>
              <a:t>Not so hard: we do decomposition anyway</a:t>
            </a:r>
          </a:p>
          <a:p>
            <a:endParaRPr lang="en-US" dirty="0"/>
          </a:p>
          <a:p>
            <a:pPr lvl="1"/>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latin typeface="Calibri"/>
              </a:rPr>
              <a:pPr>
                <a:defRPr/>
              </a:pPr>
              <a:t>5</a:t>
            </a:fld>
            <a:endParaRPr lang="en-US" dirty="0">
              <a:solidFill>
                <a:prstClr val="black">
                  <a:tint val="75000"/>
                </a:prstClr>
              </a:solidFill>
              <a:latin typeface="Calibri"/>
            </a:endParaRPr>
          </a:p>
        </p:txBody>
      </p:sp>
      <p:pic>
        <p:nvPicPr>
          <p:cNvPr id="7" name="Picture 6" descr="charm_icon.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99962" y="3845400"/>
            <a:ext cx="2462838" cy="2462838"/>
          </a:xfrm>
          <a:prstGeom prst="rect">
            <a:avLst/>
          </a:prstGeom>
        </p:spPr>
      </p:pic>
      <p:sp>
        <p:nvSpPr>
          <p:cNvPr id="6" name="Footer Placeholder 5"/>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1727838333"/>
      </p:ext>
    </p:extLst>
  </p:cSld>
  <p:clrMapOvr>
    <a:masterClrMapping/>
  </p:clrMapOvr>
  <p:transition xmlns:p14="http://schemas.microsoft.com/office/powerpoint/2010/mai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a:extLst>
              <a:ext uri="{FF2B5EF4-FFF2-40B4-BE49-F238E27FC236}">
                <a16:creationId xmlns="" xmlns:a16="http://schemas.microsoft.com/office/drawing/2014/main" id="{37CBEE8F-0092-44BF-9641-006B57FB8502}"/>
              </a:ext>
            </a:extLst>
          </p:cNvPr>
          <p:cNvSpPr>
            <a:spLocks noGrp="1"/>
          </p:cNvSpPr>
          <p:nvPr>
            <p:ph type="title"/>
          </p:nvPr>
        </p:nvSpPr>
        <p:spPr/>
        <p:txBody>
          <a:bodyPr/>
          <a:lstStyle/>
          <a:p>
            <a:r>
              <a:rPr lang="en-US" altLang="ko-KR" dirty="0"/>
              <a:t>Asynchronous Methods</a:t>
            </a:r>
            <a:endParaRPr lang="ko-KR" altLang="en-US" dirty="0"/>
          </a:p>
        </p:txBody>
      </p:sp>
      <p:sp>
        <p:nvSpPr>
          <p:cNvPr id="7" name="내용 개체 틀 6">
            <a:extLst>
              <a:ext uri="{FF2B5EF4-FFF2-40B4-BE49-F238E27FC236}">
                <a16:creationId xmlns="" xmlns:a16="http://schemas.microsoft.com/office/drawing/2014/main" id="{B68AB730-A0C2-4EFD-B32E-BECB4EDC00B4}"/>
              </a:ext>
            </a:extLst>
          </p:cNvPr>
          <p:cNvSpPr>
            <a:spLocks noGrp="1"/>
          </p:cNvSpPr>
          <p:nvPr>
            <p:ph idx="1"/>
          </p:nvPr>
        </p:nvSpPr>
        <p:spPr/>
        <p:txBody>
          <a:bodyPr/>
          <a:lstStyle/>
          <a:p>
            <a:r>
              <a:rPr lang="en-US" altLang="ko-KR" sz="2400" dirty="0"/>
              <a:t>Entry methods are invoked by performing a C++ method call on a chare’s proxy</a:t>
            </a:r>
          </a:p>
          <a:p>
            <a:endParaRPr lang="en-US" altLang="ko-KR" sz="2400" dirty="0"/>
          </a:p>
          <a:p>
            <a:endParaRPr lang="en-US" altLang="ko-KR" sz="2400" dirty="0"/>
          </a:p>
          <a:p>
            <a:endParaRPr lang="en-US" altLang="ko-KR" sz="2400" dirty="0"/>
          </a:p>
          <a:p>
            <a:endParaRPr lang="en-US" altLang="ko-KR" sz="2400" dirty="0"/>
          </a:p>
          <a:p>
            <a:endParaRPr lang="en-US" altLang="ko-KR" sz="2400" dirty="0"/>
          </a:p>
          <a:p>
            <a:r>
              <a:rPr lang="en-US" altLang="ko-KR" sz="2400" dirty="0"/>
              <a:t>The </a:t>
            </a:r>
            <a:r>
              <a:rPr lang="en-US" altLang="ko-KR" sz="2400" dirty="0">
                <a:latin typeface="Lucida Console"/>
                <a:cs typeface="Lucida Console"/>
              </a:rPr>
              <a:t>foo</a:t>
            </a:r>
            <a:r>
              <a:rPr lang="en-US" altLang="ko-KR" sz="2400" dirty="0"/>
              <a:t> and </a:t>
            </a:r>
            <a:r>
              <a:rPr lang="en-US" altLang="ko-KR" sz="2400" dirty="0">
                <a:latin typeface="Lucida Console"/>
                <a:cs typeface="Lucida Console"/>
              </a:rPr>
              <a:t>bar</a:t>
            </a:r>
            <a:r>
              <a:rPr lang="en-US" altLang="ko-KR" sz="2400" dirty="0"/>
              <a:t> methods will then be executed with the arguments, wherever the created chare, </a:t>
            </a:r>
            <a:r>
              <a:rPr lang="en-US" altLang="ko-KR" sz="2400" dirty="0" err="1">
                <a:latin typeface="Consolas"/>
                <a:cs typeface="Consolas"/>
              </a:rPr>
              <a:t>MyChare</a:t>
            </a:r>
            <a:r>
              <a:rPr lang="en-US" altLang="ko-KR" sz="2400" dirty="0"/>
              <a:t>, happens to live</a:t>
            </a:r>
          </a:p>
          <a:p>
            <a:r>
              <a:rPr lang="en-US" altLang="ko-KR" sz="2400" dirty="0"/>
              <a:t>The policy is </a:t>
            </a:r>
            <a:r>
              <a:rPr lang="en-US" altLang="ko-KR" sz="2400" b="1" i="1" dirty="0"/>
              <a:t>one-at-a-time scheduling</a:t>
            </a:r>
            <a:r>
              <a:rPr lang="en-US" altLang="ko-KR" sz="2400" b="1" dirty="0"/>
              <a:t> </a:t>
            </a:r>
            <a:r>
              <a:rPr lang="en-US" altLang="ko-KR" sz="2400" dirty="0"/>
              <a:t>(that is, one entry method on one chare executes on a processor at a time)</a:t>
            </a:r>
          </a:p>
        </p:txBody>
      </p:sp>
      <p:sp>
        <p:nvSpPr>
          <p:cNvPr id="3" name="날짜 개체 틀 2">
            <a:extLst>
              <a:ext uri="{FF2B5EF4-FFF2-40B4-BE49-F238E27FC236}">
                <a16:creationId xmlns="" xmlns:a16="http://schemas.microsoft.com/office/drawing/2014/main" id="{475FEF9E-2168-48FC-803E-F7300667AC79}"/>
              </a:ext>
            </a:extLst>
          </p:cNvPr>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4" name="바닥글 개체 틀 3">
            <a:extLst>
              <a:ext uri="{FF2B5EF4-FFF2-40B4-BE49-F238E27FC236}">
                <a16:creationId xmlns="" xmlns:a16="http://schemas.microsoft.com/office/drawing/2014/main" id="{70B2872A-6CA1-4ABE-BD1E-37F4868C5FAA}"/>
              </a:ext>
            </a:extLst>
          </p:cNvPr>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5" name="슬라이드 번호 개체 틀 4">
            <a:extLst>
              <a:ext uri="{FF2B5EF4-FFF2-40B4-BE49-F238E27FC236}">
                <a16:creationId xmlns="" xmlns:a16="http://schemas.microsoft.com/office/drawing/2014/main" id="{B36C3108-0D93-4C68-997A-2664D78045B4}"/>
              </a:ext>
            </a:extLst>
          </p:cNvPr>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50</a:t>
            </a:fld>
            <a:endParaRPr lang="en-US">
              <a:solidFill>
                <a:prstClr val="black">
                  <a:tint val="75000"/>
                </a:prstClr>
              </a:solidFill>
              <a:latin typeface="Calibri"/>
            </a:endParaRPr>
          </a:p>
        </p:txBody>
      </p:sp>
      <p:sp>
        <p:nvSpPr>
          <p:cNvPr id="9" name="Content Placeholder 3">
            <a:extLst>
              <a:ext uri="{FF2B5EF4-FFF2-40B4-BE49-F238E27FC236}">
                <a16:creationId xmlns="" xmlns:a16="http://schemas.microsoft.com/office/drawing/2014/main" id="{1A946698-BCD3-40C2-8383-2A0591987B3B}"/>
              </a:ext>
            </a:extLst>
          </p:cNvPr>
          <p:cNvSpPr txBox="1">
            <a:spLocks/>
          </p:cNvSpPr>
          <p:nvPr/>
        </p:nvSpPr>
        <p:spPr>
          <a:xfrm>
            <a:off x="847791" y="2071700"/>
            <a:ext cx="8615360" cy="1896618"/>
          </a:xfrm>
          <a:prstGeom prst="rect">
            <a:avLst/>
          </a:prstGeom>
          <a:noFill/>
          <a:ln>
            <a:solidFill>
              <a:srgbClr val="292934"/>
            </a:solidFill>
          </a:ln>
        </p:spPr>
        <p:txBody>
          <a:bodyPr>
            <a:no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err="1">
                <a:latin typeface="Consolas"/>
                <a:cs typeface="Consolas"/>
              </a:rPr>
              <a:t>CProxy_MyChare</a:t>
            </a:r>
            <a:r>
              <a:rPr lang="en-US" sz="2000" dirty="0">
                <a:latin typeface="Consolas"/>
                <a:cs typeface="Consolas"/>
              </a:rPr>
              <a:t> proxy = </a:t>
            </a:r>
          </a:p>
          <a:p>
            <a:pPr marL="0" indent="0">
              <a:buFont typeface="Arial" pitchFamily="34" charset="0"/>
              <a:buNone/>
            </a:pPr>
            <a:r>
              <a:rPr lang="en-US" sz="2000" dirty="0">
                <a:latin typeface="Consolas"/>
                <a:cs typeface="Consolas"/>
              </a:rPr>
              <a:t>    </a:t>
            </a:r>
            <a:r>
              <a:rPr lang="en-US" sz="2000" dirty="0" err="1">
                <a:latin typeface="Consolas"/>
                <a:cs typeface="Consolas"/>
              </a:rPr>
              <a:t>CProxy_MyChare</a:t>
            </a:r>
            <a:r>
              <a:rPr lang="en-US" sz="2000" dirty="0">
                <a:latin typeface="Consolas"/>
                <a:cs typeface="Consolas"/>
              </a:rPr>
              <a:t>::</a:t>
            </a:r>
            <a:r>
              <a:rPr lang="en-US" sz="2000" dirty="0" err="1">
                <a:latin typeface="Consolas"/>
                <a:cs typeface="Consolas"/>
              </a:rPr>
              <a:t>ckNew</a:t>
            </a:r>
            <a:r>
              <a:rPr lang="en-US" sz="2000" dirty="0">
                <a:latin typeface="Consolas"/>
                <a:cs typeface="Consolas"/>
              </a:rPr>
              <a:t>(…constructor arguments…);</a:t>
            </a:r>
          </a:p>
          <a:p>
            <a:pPr marL="0" indent="0">
              <a:buFont typeface="Arial" pitchFamily="34" charset="0"/>
              <a:buNone/>
            </a:pPr>
            <a:endParaRPr lang="en-US" sz="2000" dirty="0">
              <a:latin typeface="Consolas"/>
              <a:cs typeface="Consolas"/>
            </a:endParaRPr>
          </a:p>
          <a:p>
            <a:pPr marL="0" indent="0">
              <a:buFont typeface="Arial" pitchFamily="34" charset="0"/>
              <a:buNone/>
            </a:pPr>
            <a:r>
              <a:rPr lang="en-US" sz="2000" dirty="0" err="1">
                <a:latin typeface="Consolas"/>
                <a:cs typeface="Consolas"/>
              </a:rPr>
              <a:t>proxy.foo</a:t>
            </a:r>
            <a:r>
              <a:rPr lang="en-US" sz="2000" dirty="0">
                <a:latin typeface="Consolas"/>
                <a:cs typeface="Consolas"/>
              </a:rPr>
              <a:t>(); </a:t>
            </a:r>
          </a:p>
          <a:p>
            <a:pPr marL="0" indent="0">
              <a:buFont typeface="Arial" pitchFamily="34" charset="0"/>
              <a:buNone/>
            </a:pPr>
            <a:r>
              <a:rPr lang="en-US" sz="2000" dirty="0" err="1">
                <a:latin typeface="Consolas"/>
                <a:cs typeface="Consolas"/>
              </a:rPr>
              <a:t>proxy.bar</a:t>
            </a:r>
            <a:r>
              <a:rPr lang="en-US" sz="2000" dirty="0">
                <a:latin typeface="Consolas"/>
                <a:cs typeface="Consolas"/>
              </a:rPr>
              <a:t>(5);</a:t>
            </a:r>
          </a:p>
        </p:txBody>
      </p:sp>
    </p:spTree>
    <p:extLst>
      <p:ext uri="{BB962C8B-B14F-4D97-AF65-F5344CB8AC3E}">
        <p14:creationId xmlns:p14="http://schemas.microsoft.com/office/powerpoint/2010/main" val="4519896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F7443953-7BDC-4B1F-96F9-EB0ABFB2497B}"/>
              </a:ext>
            </a:extLst>
          </p:cNvPr>
          <p:cNvSpPr>
            <a:spLocks noGrp="1"/>
          </p:cNvSpPr>
          <p:nvPr>
            <p:ph type="title"/>
          </p:nvPr>
        </p:nvSpPr>
        <p:spPr/>
        <p:txBody>
          <a:bodyPr/>
          <a:lstStyle/>
          <a:p>
            <a:r>
              <a:rPr lang="en-US" altLang="ko-KR" dirty="0"/>
              <a:t>Asynchronous Methods</a:t>
            </a:r>
            <a:endParaRPr lang="ko-KR" altLang="en-US" dirty="0"/>
          </a:p>
        </p:txBody>
      </p:sp>
      <p:sp>
        <p:nvSpPr>
          <p:cNvPr id="3" name="내용 개체 틀 2">
            <a:extLst>
              <a:ext uri="{FF2B5EF4-FFF2-40B4-BE49-F238E27FC236}">
                <a16:creationId xmlns="" xmlns:a16="http://schemas.microsoft.com/office/drawing/2014/main" id="{CAEDF901-D9B1-4EBC-9D1F-7C12526574F8}"/>
              </a:ext>
            </a:extLst>
          </p:cNvPr>
          <p:cNvSpPr>
            <a:spLocks noGrp="1"/>
          </p:cNvSpPr>
          <p:nvPr>
            <p:ph idx="1"/>
          </p:nvPr>
        </p:nvSpPr>
        <p:spPr/>
        <p:txBody>
          <a:bodyPr/>
          <a:lstStyle/>
          <a:p>
            <a:r>
              <a:rPr lang="en-US" altLang="ko-KR" dirty="0"/>
              <a:t>Method invocation is not ordered (between chares, entry methods on one chare, etc.)!</a:t>
            </a:r>
          </a:p>
          <a:p>
            <a:r>
              <a:rPr lang="en-US" altLang="ko-KR" dirty="0"/>
              <a:t>For example, if a chare executes this code:</a:t>
            </a:r>
          </a:p>
          <a:p>
            <a:endParaRPr lang="en-US" altLang="ko-KR" dirty="0"/>
          </a:p>
          <a:p>
            <a:endParaRPr lang="en-US" altLang="ko-KR" dirty="0"/>
          </a:p>
          <a:p>
            <a:r>
              <a:rPr lang="en-US" altLang="ko-KR" dirty="0"/>
              <a:t>These prints may occur in </a:t>
            </a:r>
            <a:r>
              <a:rPr lang="en-US" altLang="ko-KR" b="1" dirty="0"/>
              <a:t>any</a:t>
            </a:r>
            <a:r>
              <a:rPr lang="en-US" altLang="ko-KR" dirty="0"/>
              <a:t> order</a:t>
            </a:r>
          </a:p>
          <a:p>
            <a:endParaRPr lang="en-US" altLang="ko-KR" dirty="0"/>
          </a:p>
          <a:p>
            <a:endParaRPr lang="ko-KR" altLang="en-US" dirty="0"/>
          </a:p>
        </p:txBody>
      </p:sp>
      <p:sp>
        <p:nvSpPr>
          <p:cNvPr id="4" name="날짜 개체 틀 3">
            <a:extLst>
              <a:ext uri="{FF2B5EF4-FFF2-40B4-BE49-F238E27FC236}">
                <a16:creationId xmlns="" xmlns:a16="http://schemas.microsoft.com/office/drawing/2014/main" id="{1A021377-6A28-473E-9A9E-068701520724}"/>
              </a:ext>
            </a:extLst>
          </p:cNvPr>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바닥글 개체 틀 4">
            <a:extLst>
              <a:ext uri="{FF2B5EF4-FFF2-40B4-BE49-F238E27FC236}">
                <a16:creationId xmlns="" xmlns:a16="http://schemas.microsoft.com/office/drawing/2014/main" id="{6F26FA2C-9650-440E-AD64-533FC4BC8AE9}"/>
              </a:ext>
            </a:extLst>
          </p:cNvPr>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슬라이드 번호 개체 틀 5">
            <a:extLst>
              <a:ext uri="{FF2B5EF4-FFF2-40B4-BE49-F238E27FC236}">
                <a16:creationId xmlns="" xmlns:a16="http://schemas.microsoft.com/office/drawing/2014/main" id="{DDFFD892-66EB-438A-A95D-1A1B531BFA36}"/>
              </a:ext>
            </a:extLst>
          </p:cNvPr>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51</a:t>
            </a:fld>
            <a:endParaRPr lang="en-US">
              <a:solidFill>
                <a:prstClr val="black">
                  <a:tint val="75000"/>
                </a:prstClr>
              </a:solidFill>
              <a:latin typeface="Calibri"/>
            </a:endParaRPr>
          </a:p>
        </p:txBody>
      </p:sp>
      <p:sp>
        <p:nvSpPr>
          <p:cNvPr id="7" name="Content Placeholder 3">
            <a:extLst>
              <a:ext uri="{FF2B5EF4-FFF2-40B4-BE49-F238E27FC236}">
                <a16:creationId xmlns="" xmlns:a16="http://schemas.microsoft.com/office/drawing/2014/main" id="{1308222E-DCB5-4A89-9AC2-F55D341168A5}"/>
              </a:ext>
            </a:extLst>
          </p:cNvPr>
          <p:cNvSpPr txBox="1">
            <a:spLocks/>
          </p:cNvSpPr>
          <p:nvPr/>
        </p:nvSpPr>
        <p:spPr>
          <a:xfrm>
            <a:off x="906377" y="2692402"/>
            <a:ext cx="10288082" cy="769889"/>
          </a:xfrm>
          <a:prstGeom prst="rect">
            <a:avLst/>
          </a:prstGeom>
          <a:noFill/>
          <a:ln>
            <a:solidFill>
              <a:srgbClr val="292934"/>
            </a:solidFill>
          </a:ln>
        </p:spPr>
        <p:txBody>
          <a:bodyPr>
            <a:no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err="1">
                <a:latin typeface="Consolas"/>
                <a:cs typeface="Consolas"/>
              </a:rPr>
              <a:t>CProxy_MyChare</a:t>
            </a:r>
            <a:r>
              <a:rPr lang="en-US" sz="2000" dirty="0">
                <a:latin typeface="Consolas"/>
                <a:cs typeface="Consolas"/>
              </a:rPr>
              <a:t> proxy = </a:t>
            </a:r>
            <a:r>
              <a:rPr lang="en-US" sz="2000" dirty="0" err="1">
                <a:latin typeface="Consolas"/>
                <a:cs typeface="Consolas"/>
              </a:rPr>
              <a:t>CProxy_MyChare</a:t>
            </a:r>
            <a:r>
              <a:rPr lang="en-US" sz="2000" dirty="0">
                <a:latin typeface="Consolas"/>
                <a:cs typeface="Consolas"/>
              </a:rPr>
              <a:t>::</a:t>
            </a:r>
            <a:r>
              <a:rPr lang="en-US" sz="2000" dirty="0" err="1">
                <a:latin typeface="Consolas"/>
                <a:cs typeface="Consolas"/>
              </a:rPr>
              <a:t>ckNew</a:t>
            </a:r>
            <a:r>
              <a:rPr lang="en-US" sz="2000" dirty="0">
                <a:latin typeface="Consolas"/>
                <a:cs typeface="Consolas"/>
              </a:rPr>
              <a:t>();</a:t>
            </a:r>
          </a:p>
          <a:p>
            <a:pPr marL="0" indent="0">
              <a:buFont typeface="Arial" pitchFamily="34" charset="0"/>
              <a:buNone/>
            </a:pPr>
            <a:r>
              <a:rPr lang="en-US" sz="2000" dirty="0" err="1">
                <a:latin typeface="Consolas"/>
                <a:cs typeface="Consolas"/>
              </a:rPr>
              <a:t>proxy.foo</a:t>
            </a:r>
            <a:r>
              <a:rPr lang="en-US" sz="2000" dirty="0">
                <a:latin typeface="Consolas"/>
                <a:cs typeface="Consolas"/>
              </a:rPr>
              <a:t>(); </a:t>
            </a:r>
            <a:r>
              <a:rPr lang="en-US" sz="2000" dirty="0" err="1">
                <a:latin typeface="Consolas"/>
                <a:cs typeface="Consolas"/>
              </a:rPr>
              <a:t>proxy.bar</a:t>
            </a:r>
            <a:r>
              <a:rPr lang="en-US" sz="2000" dirty="0">
                <a:latin typeface="Consolas"/>
                <a:cs typeface="Consolas"/>
              </a:rPr>
              <a:t>(5);</a:t>
            </a:r>
          </a:p>
        </p:txBody>
      </p:sp>
      <p:sp>
        <p:nvSpPr>
          <p:cNvPr id="8" name="Content Placeholder 5">
            <a:extLst>
              <a:ext uri="{FF2B5EF4-FFF2-40B4-BE49-F238E27FC236}">
                <a16:creationId xmlns="" xmlns:a16="http://schemas.microsoft.com/office/drawing/2014/main" id="{995FEB79-7AD6-4FD2-8C09-6A91C912CECB}"/>
              </a:ext>
            </a:extLst>
          </p:cNvPr>
          <p:cNvSpPr txBox="1">
            <a:spLocks/>
          </p:cNvSpPr>
          <p:nvPr/>
        </p:nvSpPr>
        <p:spPr>
          <a:xfrm>
            <a:off x="906377" y="4244242"/>
            <a:ext cx="10288082" cy="1988980"/>
          </a:xfrm>
          <a:prstGeom prst="rect">
            <a:avLst/>
          </a:prstGeom>
          <a:noFill/>
          <a:ln>
            <a:solidFill>
              <a:srgbClr val="292934"/>
            </a:solidFill>
          </a:ln>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err="1">
                <a:latin typeface="Consolas"/>
                <a:cs typeface="Consolas"/>
              </a:rPr>
              <a:t>MyChare</a:t>
            </a:r>
            <a:r>
              <a:rPr lang="en-US" dirty="0">
                <a:latin typeface="Consolas"/>
                <a:cs typeface="Consolas"/>
              </a:rPr>
              <a:t>::foo() {</a:t>
            </a:r>
          </a:p>
          <a:p>
            <a:pPr marL="0" indent="0">
              <a:buFont typeface="Arial" pitchFamily="34" charset="0"/>
              <a:buNone/>
            </a:pPr>
            <a:r>
              <a:rPr lang="en-US" dirty="0">
                <a:latin typeface="Consolas"/>
                <a:cs typeface="Consolas"/>
              </a:rPr>
              <a:t>   </a:t>
            </a:r>
            <a:r>
              <a:rPr lang="en-US" dirty="0" err="1">
                <a:latin typeface="Consolas"/>
                <a:cs typeface="Consolas"/>
              </a:rPr>
              <a:t>ckout</a:t>
            </a:r>
            <a:r>
              <a:rPr lang="en-US" dirty="0">
                <a:latin typeface="Consolas"/>
                <a:cs typeface="Consolas"/>
              </a:rPr>
              <a:t> &lt;&lt; “foo executes” &lt;&lt; </a:t>
            </a:r>
            <a:r>
              <a:rPr lang="en-US" dirty="0" err="1">
                <a:latin typeface="Consolas"/>
                <a:cs typeface="Consolas"/>
              </a:rPr>
              <a:t>endl</a:t>
            </a:r>
            <a:r>
              <a:rPr lang="en-US" dirty="0">
                <a:latin typeface="Consolas"/>
                <a:cs typeface="Consolas"/>
              </a:rPr>
              <a:t>;</a:t>
            </a:r>
          </a:p>
          <a:p>
            <a:pPr marL="0" indent="0">
              <a:buFont typeface="Arial" pitchFamily="34" charset="0"/>
              <a:buNone/>
            </a:pPr>
            <a:r>
              <a:rPr lang="en-US" dirty="0">
                <a:latin typeface="Consolas"/>
                <a:cs typeface="Consolas"/>
              </a:rPr>
              <a:t>}</a:t>
            </a:r>
          </a:p>
          <a:p>
            <a:pPr marL="0" indent="0">
              <a:buFont typeface="Arial" pitchFamily="34" charset="0"/>
              <a:buNone/>
            </a:pPr>
            <a:r>
              <a:rPr lang="en-US" dirty="0" err="1">
                <a:latin typeface="Consolas"/>
                <a:cs typeface="Consolas"/>
              </a:rPr>
              <a:t>MyChare</a:t>
            </a:r>
            <a:r>
              <a:rPr lang="en-US" dirty="0">
                <a:latin typeface="Consolas"/>
                <a:cs typeface="Consolas"/>
              </a:rPr>
              <a:t>::bar(</a:t>
            </a:r>
            <a:r>
              <a:rPr lang="en-US" b="1" dirty="0" err="1">
                <a:latin typeface="Consolas"/>
                <a:cs typeface="Consolas"/>
              </a:rPr>
              <a:t>int</a:t>
            </a:r>
            <a:r>
              <a:rPr lang="en-US" dirty="0">
                <a:latin typeface="Consolas"/>
                <a:cs typeface="Consolas"/>
              </a:rPr>
              <a:t> </a:t>
            </a:r>
            <a:r>
              <a:rPr lang="en-US" dirty="0" err="1">
                <a:latin typeface="Consolas"/>
                <a:cs typeface="Consolas"/>
              </a:rPr>
              <a:t>param</a:t>
            </a:r>
            <a:r>
              <a:rPr lang="en-US" dirty="0">
                <a:latin typeface="Consolas"/>
                <a:cs typeface="Consolas"/>
              </a:rPr>
              <a:t>) {</a:t>
            </a:r>
          </a:p>
          <a:p>
            <a:pPr marL="0" indent="0">
              <a:buFont typeface="Arial" pitchFamily="34" charset="0"/>
              <a:buNone/>
            </a:pPr>
            <a:r>
              <a:rPr lang="en-US" dirty="0">
                <a:latin typeface="Consolas"/>
                <a:cs typeface="Consolas"/>
              </a:rPr>
              <a:t>   </a:t>
            </a:r>
            <a:r>
              <a:rPr lang="en-US" dirty="0" err="1">
                <a:latin typeface="Consolas"/>
                <a:cs typeface="Consolas"/>
              </a:rPr>
              <a:t>ckout</a:t>
            </a:r>
            <a:r>
              <a:rPr lang="en-US" dirty="0">
                <a:latin typeface="Consolas"/>
                <a:cs typeface="Consolas"/>
              </a:rPr>
              <a:t> &lt;&lt; “bar executes with ” &lt;&lt; </a:t>
            </a:r>
            <a:r>
              <a:rPr lang="en-US" dirty="0" err="1">
                <a:latin typeface="Consolas"/>
                <a:cs typeface="Consolas"/>
              </a:rPr>
              <a:t>param</a:t>
            </a:r>
            <a:r>
              <a:rPr lang="en-US" dirty="0">
                <a:latin typeface="Consolas"/>
                <a:cs typeface="Consolas"/>
              </a:rPr>
              <a:t> &lt;&lt; </a:t>
            </a:r>
            <a:r>
              <a:rPr lang="en-US" dirty="0" err="1">
                <a:latin typeface="Consolas"/>
                <a:cs typeface="Consolas"/>
              </a:rPr>
              <a:t>endl</a:t>
            </a:r>
            <a:r>
              <a:rPr lang="en-US" dirty="0">
                <a:latin typeface="Consolas"/>
                <a:cs typeface="Consolas"/>
              </a:rPr>
              <a:t>;</a:t>
            </a:r>
          </a:p>
          <a:p>
            <a:pPr marL="0" indent="0">
              <a:buFont typeface="Arial" pitchFamily="34" charset="0"/>
              <a:buNone/>
            </a:pPr>
            <a:r>
              <a:rPr lang="en-US" dirty="0">
                <a:latin typeface="Consolas"/>
                <a:cs typeface="Consolas"/>
              </a:rPr>
              <a:t>}</a:t>
            </a:r>
          </a:p>
        </p:txBody>
      </p:sp>
    </p:spTree>
    <p:extLst>
      <p:ext uri="{BB962C8B-B14F-4D97-AF65-F5344CB8AC3E}">
        <p14:creationId xmlns:p14="http://schemas.microsoft.com/office/powerpoint/2010/main" val="236684231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F7443953-7BDC-4B1F-96F9-EB0ABFB2497B}"/>
              </a:ext>
            </a:extLst>
          </p:cNvPr>
          <p:cNvSpPr>
            <a:spLocks noGrp="1"/>
          </p:cNvSpPr>
          <p:nvPr>
            <p:ph type="title"/>
          </p:nvPr>
        </p:nvSpPr>
        <p:spPr/>
        <p:txBody>
          <a:bodyPr/>
          <a:lstStyle/>
          <a:p>
            <a:r>
              <a:rPr lang="en-US" altLang="ko-KR" dirty="0"/>
              <a:t>Asynchronous Methods</a:t>
            </a:r>
            <a:endParaRPr lang="ko-KR" altLang="en-US" dirty="0"/>
          </a:p>
        </p:txBody>
      </p:sp>
      <p:sp>
        <p:nvSpPr>
          <p:cNvPr id="3" name="내용 개체 틀 2">
            <a:extLst>
              <a:ext uri="{FF2B5EF4-FFF2-40B4-BE49-F238E27FC236}">
                <a16:creationId xmlns="" xmlns:a16="http://schemas.microsoft.com/office/drawing/2014/main" id="{CAEDF901-D9B1-4EBC-9D1F-7C12526574F8}"/>
              </a:ext>
            </a:extLst>
          </p:cNvPr>
          <p:cNvSpPr>
            <a:spLocks noGrp="1"/>
          </p:cNvSpPr>
          <p:nvPr>
            <p:ph idx="1"/>
          </p:nvPr>
        </p:nvSpPr>
        <p:spPr/>
        <p:txBody>
          <a:bodyPr/>
          <a:lstStyle/>
          <a:p>
            <a:r>
              <a:rPr lang="en-US" altLang="ko-KR" dirty="0"/>
              <a:t>For example, if a chare invokes the same entry method </a:t>
            </a:r>
            <a:r>
              <a:rPr lang="en-US" altLang="ko-KR" dirty="0" smtClean="0"/>
              <a:t>twice</a:t>
            </a:r>
            <a:endParaRPr lang="en-US" altLang="ko-KR" dirty="0"/>
          </a:p>
          <a:p>
            <a:endParaRPr lang="en-US" altLang="ko-KR" dirty="0"/>
          </a:p>
          <a:p>
            <a:endParaRPr lang="en-US" altLang="ko-KR" dirty="0"/>
          </a:p>
          <a:p>
            <a:r>
              <a:rPr lang="en-US" altLang="ko-KR" dirty="0"/>
              <a:t>These may be delivered in </a:t>
            </a:r>
            <a:r>
              <a:rPr lang="en-US" altLang="ko-KR" b="1" dirty="0"/>
              <a:t>any</a:t>
            </a:r>
            <a:r>
              <a:rPr lang="en-US" altLang="ko-KR" dirty="0"/>
              <a:t> order</a:t>
            </a:r>
          </a:p>
          <a:p>
            <a:endParaRPr lang="en-US" altLang="ko-KR" dirty="0"/>
          </a:p>
          <a:p>
            <a:endParaRPr lang="en-US" altLang="ko-KR" dirty="0"/>
          </a:p>
          <a:p>
            <a:endParaRPr lang="en-US" altLang="ko-KR" dirty="0"/>
          </a:p>
          <a:p>
            <a:r>
              <a:rPr lang="en-US" altLang="ko-KR" dirty="0"/>
              <a:t>Output</a:t>
            </a:r>
          </a:p>
          <a:p>
            <a:endParaRPr lang="en-US" altLang="ko-KR" dirty="0"/>
          </a:p>
        </p:txBody>
      </p:sp>
      <p:sp>
        <p:nvSpPr>
          <p:cNvPr id="4" name="날짜 개체 틀 3">
            <a:extLst>
              <a:ext uri="{FF2B5EF4-FFF2-40B4-BE49-F238E27FC236}">
                <a16:creationId xmlns="" xmlns:a16="http://schemas.microsoft.com/office/drawing/2014/main" id="{1A021377-6A28-473E-9A9E-068701520724}"/>
              </a:ext>
            </a:extLst>
          </p:cNvPr>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바닥글 개체 틀 4">
            <a:extLst>
              <a:ext uri="{FF2B5EF4-FFF2-40B4-BE49-F238E27FC236}">
                <a16:creationId xmlns="" xmlns:a16="http://schemas.microsoft.com/office/drawing/2014/main" id="{6F26FA2C-9650-440E-AD64-533FC4BC8AE9}"/>
              </a:ext>
            </a:extLst>
          </p:cNvPr>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슬라이드 번호 개체 틀 5">
            <a:extLst>
              <a:ext uri="{FF2B5EF4-FFF2-40B4-BE49-F238E27FC236}">
                <a16:creationId xmlns="" xmlns:a16="http://schemas.microsoft.com/office/drawing/2014/main" id="{DDFFD892-66EB-438A-A95D-1A1B531BFA36}"/>
              </a:ext>
            </a:extLst>
          </p:cNvPr>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52</a:t>
            </a:fld>
            <a:endParaRPr lang="en-US">
              <a:solidFill>
                <a:prstClr val="black">
                  <a:tint val="75000"/>
                </a:prstClr>
              </a:solidFill>
              <a:latin typeface="Calibri"/>
            </a:endParaRPr>
          </a:p>
        </p:txBody>
      </p:sp>
      <p:sp>
        <p:nvSpPr>
          <p:cNvPr id="9" name="Content Placeholder 3">
            <a:extLst>
              <a:ext uri="{FF2B5EF4-FFF2-40B4-BE49-F238E27FC236}">
                <a16:creationId xmlns="" xmlns:a16="http://schemas.microsoft.com/office/drawing/2014/main" id="{1EA2B9B6-B2CB-4222-8E1A-2602F83740A7}"/>
              </a:ext>
            </a:extLst>
          </p:cNvPr>
          <p:cNvSpPr txBox="1">
            <a:spLocks/>
          </p:cNvSpPr>
          <p:nvPr/>
        </p:nvSpPr>
        <p:spPr>
          <a:xfrm>
            <a:off x="933010" y="1698245"/>
            <a:ext cx="5421824" cy="787503"/>
          </a:xfrm>
          <a:prstGeom prst="rect">
            <a:avLst/>
          </a:prstGeom>
          <a:noFill/>
          <a:ln>
            <a:solidFill>
              <a:srgbClr val="292934"/>
            </a:solidFill>
          </a:ln>
        </p:spPr>
        <p:txBody>
          <a:bodyPr>
            <a:no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err="1">
                <a:latin typeface="Consolas"/>
                <a:cs typeface="Consolas"/>
              </a:rPr>
              <a:t>proxy.bar</a:t>
            </a:r>
            <a:r>
              <a:rPr lang="en-US" sz="2000" dirty="0">
                <a:latin typeface="Consolas"/>
                <a:cs typeface="Consolas"/>
              </a:rPr>
              <a:t>(7); </a:t>
            </a:r>
          </a:p>
          <a:p>
            <a:pPr marL="0" indent="0">
              <a:buFont typeface="Arial" pitchFamily="34" charset="0"/>
              <a:buNone/>
            </a:pPr>
            <a:r>
              <a:rPr lang="en-US" sz="2000" dirty="0" err="1">
                <a:latin typeface="Consolas"/>
                <a:cs typeface="Consolas"/>
              </a:rPr>
              <a:t>proxy.bar</a:t>
            </a:r>
            <a:r>
              <a:rPr lang="en-US" sz="2000" dirty="0">
                <a:latin typeface="Consolas"/>
                <a:cs typeface="Consolas"/>
              </a:rPr>
              <a:t>(5);</a:t>
            </a:r>
          </a:p>
        </p:txBody>
      </p:sp>
      <p:sp>
        <p:nvSpPr>
          <p:cNvPr id="10" name="Content Placeholder 5">
            <a:extLst>
              <a:ext uri="{FF2B5EF4-FFF2-40B4-BE49-F238E27FC236}">
                <a16:creationId xmlns="" xmlns:a16="http://schemas.microsoft.com/office/drawing/2014/main" id="{454D9B4D-A308-44C2-B062-FF3C7FA3BA50}"/>
              </a:ext>
            </a:extLst>
          </p:cNvPr>
          <p:cNvSpPr txBox="1">
            <a:spLocks/>
          </p:cNvSpPr>
          <p:nvPr/>
        </p:nvSpPr>
        <p:spPr>
          <a:xfrm>
            <a:off x="933010" y="3281897"/>
            <a:ext cx="10261449" cy="1183571"/>
          </a:xfrm>
          <a:prstGeom prst="rect">
            <a:avLst/>
          </a:prstGeom>
          <a:noFill/>
          <a:ln>
            <a:solidFill>
              <a:srgbClr val="292934"/>
            </a:solidFill>
          </a:ln>
        </p:spPr>
        <p:txBody>
          <a:bodyPr>
            <a:no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err="1">
                <a:latin typeface="Consolas"/>
                <a:cs typeface="Consolas"/>
              </a:rPr>
              <a:t>MyChare</a:t>
            </a:r>
            <a:r>
              <a:rPr lang="en-US" sz="2000" dirty="0">
                <a:latin typeface="Consolas"/>
                <a:cs typeface="Consolas"/>
              </a:rPr>
              <a:t>::bar(</a:t>
            </a:r>
            <a:r>
              <a:rPr lang="en-US" sz="2000" b="1" dirty="0" err="1">
                <a:latin typeface="Consolas"/>
                <a:cs typeface="Consolas"/>
              </a:rPr>
              <a:t>int</a:t>
            </a:r>
            <a:r>
              <a:rPr lang="en-US" sz="2000" dirty="0">
                <a:latin typeface="Consolas"/>
                <a:cs typeface="Consolas"/>
              </a:rPr>
              <a:t> </a:t>
            </a:r>
            <a:r>
              <a:rPr lang="en-US" sz="2000" dirty="0" err="1">
                <a:latin typeface="Consolas"/>
                <a:cs typeface="Consolas"/>
              </a:rPr>
              <a:t>param</a:t>
            </a:r>
            <a:r>
              <a:rPr lang="en-US" sz="2000" dirty="0">
                <a:latin typeface="Consolas"/>
                <a:cs typeface="Consolas"/>
              </a:rPr>
              <a:t>) {</a:t>
            </a:r>
          </a:p>
          <a:p>
            <a:pPr marL="0" indent="0">
              <a:buFont typeface="Arial" pitchFamily="34" charset="0"/>
              <a:buNone/>
            </a:pPr>
            <a:r>
              <a:rPr lang="en-US" sz="2000" dirty="0">
                <a:latin typeface="Consolas"/>
                <a:cs typeface="Consolas"/>
              </a:rPr>
              <a:t>   </a:t>
            </a:r>
            <a:r>
              <a:rPr lang="en-US" sz="2000" dirty="0" err="1">
                <a:latin typeface="Consolas"/>
                <a:cs typeface="Consolas"/>
              </a:rPr>
              <a:t>ckout</a:t>
            </a:r>
            <a:r>
              <a:rPr lang="en-US" sz="2000" dirty="0">
                <a:latin typeface="Consolas"/>
                <a:cs typeface="Consolas"/>
              </a:rPr>
              <a:t> &lt;&lt; “bar executes with ” &lt;&lt; </a:t>
            </a:r>
            <a:r>
              <a:rPr lang="en-US" sz="2000" dirty="0" err="1">
                <a:latin typeface="Consolas"/>
                <a:cs typeface="Consolas"/>
              </a:rPr>
              <a:t>param</a:t>
            </a:r>
            <a:r>
              <a:rPr lang="en-US" sz="2000" dirty="0">
                <a:latin typeface="Consolas"/>
                <a:cs typeface="Consolas"/>
              </a:rPr>
              <a:t> &lt;&lt; </a:t>
            </a:r>
            <a:r>
              <a:rPr lang="en-US" sz="2000" dirty="0" err="1">
                <a:latin typeface="Consolas"/>
                <a:cs typeface="Consolas"/>
              </a:rPr>
              <a:t>endl</a:t>
            </a:r>
            <a:r>
              <a:rPr lang="en-US" sz="2000" dirty="0">
                <a:latin typeface="Consolas"/>
                <a:cs typeface="Consolas"/>
              </a:rPr>
              <a:t>;</a:t>
            </a:r>
          </a:p>
          <a:p>
            <a:pPr marL="0" indent="0">
              <a:buFont typeface="Arial" pitchFamily="34" charset="0"/>
              <a:buNone/>
            </a:pPr>
            <a:r>
              <a:rPr lang="en-US" sz="2000" dirty="0">
                <a:latin typeface="Consolas"/>
                <a:cs typeface="Consolas"/>
              </a:rPr>
              <a:t>}</a:t>
            </a:r>
          </a:p>
        </p:txBody>
      </p:sp>
      <p:sp>
        <p:nvSpPr>
          <p:cNvPr id="11" name="Content Placeholder 3">
            <a:extLst>
              <a:ext uri="{FF2B5EF4-FFF2-40B4-BE49-F238E27FC236}">
                <a16:creationId xmlns="" xmlns:a16="http://schemas.microsoft.com/office/drawing/2014/main" id="{DC22902A-FA1C-4175-993B-08AF07B6EFE8}"/>
              </a:ext>
            </a:extLst>
          </p:cNvPr>
          <p:cNvSpPr txBox="1">
            <a:spLocks/>
          </p:cNvSpPr>
          <p:nvPr/>
        </p:nvSpPr>
        <p:spPr>
          <a:xfrm>
            <a:off x="933010" y="5374744"/>
            <a:ext cx="4269305" cy="751420"/>
          </a:xfrm>
          <a:prstGeom prst="rect">
            <a:avLst/>
          </a:prstGeom>
          <a:noFill/>
          <a:ln>
            <a:solidFill>
              <a:srgbClr val="292934"/>
            </a:solidFill>
          </a:ln>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Times New Roman"/>
                <a:ea typeface="+mn-ea"/>
                <a:cs typeface="Times New Roman"/>
              </a:defRPr>
            </a:lvl1pPr>
            <a:lvl2pPr marL="457200" indent="-182880" algn="l" defTabSz="914400" rtl="0" eaLnBrk="1" latinLnBrk="0" hangingPunct="1">
              <a:spcBef>
                <a:spcPct val="20000"/>
              </a:spcBef>
              <a:buClr>
                <a:schemeClr val="accent1"/>
              </a:buClr>
              <a:buSzPct val="85000"/>
              <a:buFont typeface="Wingdings" charset="2"/>
              <a:buChar char="Ø"/>
              <a:defRPr sz="2000" kern="1200">
                <a:solidFill>
                  <a:schemeClr val="tx1"/>
                </a:solidFill>
                <a:latin typeface="Times New Roman"/>
                <a:ea typeface="+mn-ea"/>
                <a:cs typeface="Times New Roman"/>
              </a:defRPr>
            </a:lvl2pPr>
            <a:lvl3pPr marL="731520" indent="-182880" algn="l" defTabSz="914400" rtl="0" eaLnBrk="1" latinLnBrk="0" hangingPunct="1">
              <a:spcBef>
                <a:spcPct val="20000"/>
              </a:spcBef>
              <a:buClr>
                <a:schemeClr val="accent1"/>
              </a:buClr>
              <a:buSzPct val="90000"/>
              <a:buFont typeface="Wingdings" charset="2"/>
              <a:buChar char=""/>
              <a:defRPr sz="1800" kern="1200">
                <a:solidFill>
                  <a:schemeClr val="tx1"/>
                </a:solidFill>
                <a:latin typeface="Times New Roman"/>
                <a:ea typeface="+mn-ea"/>
                <a:cs typeface="Times New Roman"/>
              </a:defRPr>
            </a:lvl3pPr>
            <a:lvl4pPr marL="1005840" indent="-182880" algn="l" defTabSz="914400" rtl="0" eaLnBrk="1" latinLnBrk="0" hangingPunct="1">
              <a:spcBef>
                <a:spcPct val="20000"/>
              </a:spcBef>
              <a:buClr>
                <a:schemeClr val="accent1"/>
              </a:buClr>
              <a:buFont typeface="Arial"/>
              <a:buChar char="•"/>
              <a:defRPr sz="1600" kern="1200">
                <a:solidFill>
                  <a:schemeClr val="tx1"/>
                </a:solidFill>
                <a:latin typeface="Times New Roman"/>
                <a:ea typeface="+mn-ea"/>
                <a:cs typeface="Times New Roman"/>
              </a:defRPr>
            </a:lvl4pPr>
            <a:lvl5pPr marL="1188720" indent="-137160" algn="l" defTabSz="914400" rtl="0" eaLnBrk="1" latinLnBrk="0" hangingPunct="1">
              <a:spcBef>
                <a:spcPct val="20000"/>
              </a:spcBef>
              <a:buClr>
                <a:schemeClr val="accent1"/>
              </a:buClr>
              <a:buSzPct val="100000"/>
              <a:buFont typeface="Wingdings" charset="2"/>
              <a:buChar char="Ø"/>
              <a:defRPr sz="1400" kern="1200" baseline="0">
                <a:solidFill>
                  <a:schemeClr val="tx1"/>
                </a:solidFill>
                <a:latin typeface="Times New Roman"/>
                <a:ea typeface="+mn-ea"/>
                <a:cs typeface="Times New Roman"/>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
                <a:srgbClr val="93A299"/>
              </a:buClr>
              <a:buFont typeface="Arial" pitchFamily="34" charset="0"/>
              <a:buNone/>
            </a:pPr>
            <a:r>
              <a:rPr lang="en-US" sz="2000" dirty="0">
                <a:solidFill>
                  <a:srgbClr val="292934"/>
                </a:solidFill>
                <a:latin typeface="Consolas"/>
                <a:cs typeface="Consolas"/>
              </a:rPr>
              <a:t>bar executes with 5 </a:t>
            </a:r>
          </a:p>
          <a:p>
            <a:pPr marL="0" indent="0">
              <a:buClr>
                <a:srgbClr val="93A299"/>
              </a:buClr>
              <a:buFont typeface="Arial" pitchFamily="34" charset="0"/>
              <a:buNone/>
            </a:pPr>
            <a:r>
              <a:rPr lang="en-US" sz="2000" dirty="0">
                <a:solidFill>
                  <a:srgbClr val="292934"/>
                </a:solidFill>
                <a:latin typeface="Consolas"/>
                <a:cs typeface="Consolas"/>
              </a:rPr>
              <a:t>bar executes with 7</a:t>
            </a:r>
          </a:p>
        </p:txBody>
      </p:sp>
      <p:sp>
        <p:nvSpPr>
          <p:cNvPr id="12" name="TextBox 11">
            <a:extLst>
              <a:ext uri="{FF2B5EF4-FFF2-40B4-BE49-F238E27FC236}">
                <a16:creationId xmlns="" xmlns:a16="http://schemas.microsoft.com/office/drawing/2014/main" id="{A28054F9-208D-4036-9817-A3E2BFDC8B2D}"/>
              </a:ext>
            </a:extLst>
          </p:cNvPr>
          <p:cNvSpPr txBox="1"/>
          <p:nvPr/>
        </p:nvSpPr>
        <p:spPr>
          <a:xfrm>
            <a:off x="5870108" y="5570520"/>
            <a:ext cx="497050" cy="369332"/>
          </a:xfrm>
          <a:prstGeom prst="rect">
            <a:avLst/>
          </a:prstGeom>
          <a:noFill/>
        </p:spPr>
        <p:txBody>
          <a:bodyPr wrap="square" rtlCol="0">
            <a:spAutoFit/>
          </a:bodyPr>
          <a:lstStyle/>
          <a:p>
            <a:pPr algn="ctr"/>
            <a:r>
              <a:rPr lang="en-US" dirty="0">
                <a:solidFill>
                  <a:srgbClr val="10253F"/>
                </a:solidFill>
              </a:rPr>
              <a:t>or</a:t>
            </a:r>
          </a:p>
        </p:txBody>
      </p:sp>
      <p:sp>
        <p:nvSpPr>
          <p:cNvPr id="13" name="Content Placeholder 3">
            <a:extLst>
              <a:ext uri="{FF2B5EF4-FFF2-40B4-BE49-F238E27FC236}">
                <a16:creationId xmlns="" xmlns:a16="http://schemas.microsoft.com/office/drawing/2014/main" id="{8D623248-15B8-4CE4-8110-E64751E30C8C}"/>
              </a:ext>
            </a:extLst>
          </p:cNvPr>
          <p:cNvSpPr txBox="1">
            <a:spLocks/>
          </p:cNvSpPr>
          <p:nvPr/>
        </p:nvSpPr>
        <p:spPr>
          <a:xfrm>
            <a:off x="6818492" y="5353354"/>
            <a:ext cx="4268679" cy="772810"/>
          </a:xfrm>
          <a:prstGeom prst="rect">
            <a:avLst/>
          </a:prstGeom>
          <a:noFill/>
          <a:ln>
            <a:solidFill>
              <a:srgbClr val="292934"/>
            </a:solidFill>
          </a:ln>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Times New Roman"/>
                <a:ea typeface="+mn-ea"/>
                <a:cs typeface="Times New Roman"/>
              </a:defRPr>
            </a:lvl1pPr>
            <a:lvl2pPr marL="457200" indent="-182880" algn="l" defTabSz="914400" rtl="0" eaLnBrk="1" latinLnBrk="0" hangingPunct="1">
              <a:spcBef>
                <a:spcPct val="20000"/>
              </a:spcBef>
              <a:buClr>
                <a:schemeClr val="accent1"/>
              </a:buClr>
              <a:buSzPct val="85000"/>
              <a:buFont typeface="Wingdings" charset="2"/>
              <a:buChar char="Ø"/>
              <a:defRPr sz="2000" kern="1200">
                <a:solidFill>
                  <a:schemeClr val="tx1"/>
                </a:solidFill>
                <a:latin typeface="Times New Roman"/>
                <a:ea typeface="+mn-ea"/>
                <a:cs typeface="Times New Roman"/>
              </a:defRPr>
            </a:lvl2pPr>
            <a:lvl3pPr marL="731520" indent="-182880" algn="l" defTabSz="914400" rtl="0" eaLnBrk="1" latinLnBrk="0" hangingPunct="1">
              <a:spcBef>
                <a:spcPct val="20000"/>
              </a:spcBef>
              <a:buClr>
                <a:schemeClr val="accent1"/>
              </a:buClr>
              <a:buSzPct val="90000"/>
              <a:buFont typeface="Wingdings" charset="2"/>
              <a:buChar char=""/>
              <a:defRPr sz="1800" kern="1200">
                <a:solidFill>
                  <a:schemeClr val="tx1"/>
                </a:solidFill>
                <a:latin typeface="Times New Roman"/>
                <a:ea typeface="+mn-ea"/>
                <a:cs typeface="Times New Roman"/>
              </a:defRPr>
            </a:lvl3pPr>
            <a:lvl4pPr marL="1005840" indent="-182880" algn="l" defTabSz="914400" rtl="0" eaLnBrk="1" latinLnBrk="0" hangingPunct="1">
              <a:spcBef>
                <a:spcPct val="20000"/>
              </a:spcBef>
              <a:buClr>
                <a:schemeClr val="accent1"/>
              </a:buClr>
              <a:buFont typeface="Arial"/>
              <a:buChar char="•"/>
              <a:defRPr sz="1600" kern="1200">
                <a:solidFill>
                  <a:schemeClr val="tx1"/>
                </a:solidFill>
                <a:latin typeface="Times New Roman"/>
                <a:ea typeface="+mn-ea"/>
                <a:cs typeface="Times New Roman"/>
              </a:defRPr>
            </a:lvl4pPr>
            <a:lvl5pPr marL="1188720" indent="-137160" algn="l" defTabSz="914400" rtl="0" eaLnBrk="1" latinLnBrk="0" hangingPunct="1">
              <a:spcBef>
                <a:spcPct val="20000"/>
              </a:spcBef>
              <a:buClr>
                <a:schemeClr val="accent1"/>
              </a:buClr>
              <a:buSzPct val="100000"/>
              <a:buFont typeface="Wingdings" charset="2"/>
              <a:buChar char="Ø"/>
              <a:defRPr sz="1400" kern="1200" baseline="0">
                <a:solidFill>
                  <a:schemeClr val="tx1"/>
                </a:solidFill>
                <a:latin typeface="Times New Roman"/>
                <a:ea typeface="+mn-ea"/>
                <a:cs typeface="Times New Roman"/>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
                <a:srgbClr val="93A299"/>
              </a:buClr>
              <a:buFont typeface="Arial" pitchFamily="34" charset="0"/>
              <a:buNone/>
            </a:pPr>
            <a:r>
              <a:rPr lang="en-US" sz="2000" dirty="0">
                <a:solidFill>
                  <a:srgbClr val="292934"/>
                </a:solidFill>
                <a:latin typeface="Consolas"/>
                <a:cs typeface="Consolas"/>
              </a:rPr>
              <a:t>bar executes with 7</a:t>
            </a:r>
          </a:p>
          <a:p>
            <a:pPr marL="0" indent="0">
              <a:buClr>
                <a:srgbClr val="93A299"/>
              </a:buClr>
              <a:buFont typeface="Arial" pitchFamily="34" charset="0"/>
              <a:buNone/>
            </a:pPr>
            <a:r>
              <a:rPr lang="en-US" sz="2000" dirty="0">
                <a:solidFill>
                  <a:srgbClr val="292934"/>
                </a:solidFill>
                <a:latin typeface="Consolas"/>
                <a:cs typeface="Consolas"/>
              </a:rPr>
              <a:t>bar executes with 5</a:t>
            </a:r>
          </a:p>
        </p:txBody>
      </p:sp>
    </p:spTree>
    <p:extLst>
      <p:ext uri="{BB962C8B-B14F-4D97-AF65-F5344CB8AC3E}">
        <p14:creationId xmlns:p14="http://schemas.microsoft.com/office/powerpoint/2010/main" val="256104013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CF3F0679-DF08-4C88-A5AA-5EC9A335CB3F}"/>
              </a:ext>
            </a:extLst>
          </p:cNvPr>
          <p:cNvSpPr>
            <a:spLocks noGrp="1"/>
          </p:cNvSpPr>
          <p:nvPr>
            <p:ph type="title"/>
          </p:nvPr>
        </p:nvSpPr>
        <p:spPr/>
        <p:txBody>
          <a:bodyPr/>
          <a:lstStyle/>
          <a:p>
            <a:r>
              <a:rPr lang="en-US" altLang="ko-KR" dirty="0"/>
              <a:t>Asynchronous Example: .ci file</a:t>
            </a:r>
            <a:endParaRPr lang="ko-KR" altLang="en-US" dirty="0"/>
          </a:p>
        </p:txBody>
      </p:sp>
      <p:sp>
        <p:nvSpPr>
          <p:cNvPr id="4" name="날짜 개체 틀 3">
            <a:extLst>
              <a:ext uri="{FF2B5EF4-FFF2-40B4-BE49-F238E27FC236}">
                <a16:creationId xmlns="" xmlns:a16="http://schemas.microsoft.com/office/drawing/2014/main" id="{F6DDED33-F101-4D23-A6BA-4EBAF05B0712}"/>
              </a:ext>
            </a:extLst>
          </p:cNvPr>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바닥글 개체 틀 4">
            <a:extLst>
              <a:ext uri="{FF2B5EF4-FFF2-40B4-BE49-F238E27FC236}">
                <a16:creationId xmlns="" xmlns:a16="http://schemas.microsoft.com/office/drawing/2014/main" id="{A08D0B6B-24ED-4F2E-9195-22C71B49E8AD}"/>
              </a:ext>
            </a:extLst>
          </p:cNvPr>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슬라이드 번호 개체 틀 5">
            <a:extLst>
              <a:ext uri="{FF2B5EF4-FFF2-40B4-BE49-F238E27FC236}">
                <a16:creationId xmlns="" xmlns:a16="http://schemas.microsoft.com/office/drawing/2014/main" id="{904FDB51-2583-462F-87C3-A6CD209977E3}"/>
              </a:ext>
            </a:extLst>
          </p:cNvPr>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53</a:t>
            </a:fld>
            <a:endParaRPr lang="en-US">
              <a:solidFill>
                <a:prstClr val="black">
                  <a:tint val="75000"/>
                </a:prstClr>
              </a:solidFill>
              <a:latin typeface="Calibri"/>
            </a:endParaRPr>
          </a:p>
        </p:txBody>
      </p:sp>
      <p:sp>
        <p:nvSpPr>
          <p:cNvPr id="9" name="Content Placeholder 2">
            <a:extLst>
              <a:ext uri="{FF2B5EF4-FFF2-40B4-BE49-F238E27FC236}">
                <a16:creationId xmlns="" xmlns:a16="http://schemas.microsoft.com/office/drawing/2014/main" id="{5222E56F-1E6E-4CF9-9AD5-CD4230193414}"/>
              </a:ext>
            </a:extLst>
          </p:cNvPr>
          <p:cNvSpPr txBox="1">
            <a:spLocks/>
          </p:cNvSpPr>
          <p:nvPr/>
        </p:nvSpPr>
        <p:spPr>
          <a:xfrm>
            <a:off x="699992" y="1064253"/>
            <a:ext cx="10494467" cy="4493167"/>
          </a:xfrm>
          <a:prstGeom prst="rect">
            <a:avLst/>
          </a:prstGeom>
          <a:noFill/>
          <a:ln>
            <a:solidFill>
              <a:srgbClr val="292934"/>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b="1" dirty="0" err="1">
                <a:latin typeface="Consolas" panose="020B0609020204030204" pitchFamily="49" charset="0"/>
              </a:rPr>
              <a:t>mainmodule</a:t>
            </a:r>
            <a:r>
              <a:rPr lang="en-US" sz="2400" dirty="0">
                <a:latin typeface="Consolas" panose="020B0609020204030204" pitchFamily="49" charset="0"/>
              </a:rPr>
              <a:t> </a:t>
            </a:r>
            <a:r>
              <a:rPr lang="en-US" sz="2400" dirty="0" err="1">
                <a:latin typeface="Consolas" panose="020B0609020204030204" pitchFamily="49" charset="0"/>
              </a:rPr>
              <a:t>MyModule</a:t>
            </a:r>
            <a:r>
              <a:rPr lang="en-US" sz="2400" dirty="0">
                <a:latin typeface="Consolas" panose="020B0609020204030204" pitchFamily="49" charset="0"/>
              </a:rPr>
              <a:t> { </a:t>
            </a:r>
          </a:p>
          <a:p>
            <a:pPr marL="0" indent="0">
              <a:buFont typeface="Arial" pitchFamily="34" charset="0"/>
              <a:buNone/>
            </a:pPr>
            <a:r>
              <a:rPr lang="en-US" sz="2400" dirty="0">
                <a:latin typeface="Consolas" panose="020B0609020204030204" pitchFamily="49" charset="0"/>
              </a:rPr>
              <a:t>   </a:t>
            </a:r>
            <a:r>
              <a:rPr lang="en-US" sz="2400" b="1" dirty="0" err="1">
                <a:latin typeface="Consolas" panose="020B0609020204030204" pitchFamily="49" charset="0"/>
              </a:rPr>
              <a:t>mainchare</a:t>
            </a:r>
            <a:r>
              <a:rPr lang="en-US" sz="2400" dirty="0">
                <a:latin typeface="Consolas" panose="020B0609020204030204" pitchFamily="49" charset="0"/>
              </a:rPr>
              <a:t> Main {</a:t>
            </a:r>
          </a:p>
          <a:p>
            <a:pPr marL="0" indent="0">
              <a:buFont typeface="Arial" pitchFamily="34" charset="0"/>
              <a:buNone/>
            </a:pPr>
            <a:r>
              <a:rPr lang="en-US" sz="2400" dirty="0">
                <a:latin typeface="Consolas" panose="020B0609020204030204" pitchFamily="49" charset="0"/>
              </a:rPr>
              <a:t>      </a:t>
            </a:r>
            <a:r>
              <a:rPr lang="en-US" sz="2400" b="1" dirty="0">
                <a:latin typeface="Consolas" panose="020B0609020204030204" pitchFamily="49" charset="0"/>
              </a:rPr>
              <a:t>entry</a:t>
            </a:r>
            <a:r>
              <a:rPr lang="en-US" sz="2400" dirty="0">
                <a:latin typeface="Consolas" panose="020B0609020204030204" pitchFamily="49" charset="0"/>
              </a:rPr>
              <a:t> Main(</a:t>
            </a:r>
            <a:r>
              <a:rPr lang="en-US" sz="2400" dirty="0" err="1">
                <a:latin typeface="Consolas" panose="020B0609020204030204" pitchFamily="49" charset="0"/>
              </a:rPr>
              <a:t>CkArgMsg</a:t>
            </a:r>
            <a:r>
              <a:rPr lang="en-US" sz="2400" dirty="0">
                <a:latin typeface="Consolas" panose="020B0609020204030204" pitchFamily="49" charset="0"/>
              </a:rPr>
              <a:t> ∗m); </a:t>
            </a:r>
          </a:p>
          <a:p>
            <a:pPr marL="0" indent="0">
              <a:buFont typeface="Arial" pitchFamily="34" charset="0"/>
              <a:buNone/>
            </a:pPr>
            <a:r>
              <a:rPr lang="en-US" sz="2400" dirty="0">
                <a:latin typeface="Consolas" panose="020B0609020204030204" pitchFamily="49" charset="0"/>
              </a:rPr>
              <a:t>   };</a:t>
            </a:r>
          </a:p>
          <a:p>
            <a:pPr marL="0" indent="0">
              <a:buFont typeface="Arial" pitchFamily="34" charset="0"/>
              <a:buNone/>
            </a:pPr>
            <a:endParaRPr lang="en-US" sz="2400" dirty="0">
              <a:latin typeface="Consolas" panose="020B0609020204030204" pitchFamily="49" charset="0"/>
            </a:endParaRPr>
          </a:p>
          <a:p>
            <a:pPr marL="0" indent="0">
              <a:buFont typeface="Arial" pitchFamily="34" charset="0"/>
              <a:buNone/>
            </a:pPr>
            <a:r>
              <a:rPr lang="en-US" sz="2400" dirty="0">
                <a:latin typeface="Consolas" panose="020B0609020204030204" pitchFamily="49" charset="0"/>
              </a:rPr>
              <a:t>   </a:t>
            </a:r>
            <a:r>
              <a:rPr lang="en-US" sz="2400" b="1" dirty="0">
                <a:latin typeface="Consolas" panose="020B0609020204030204" pitchFamily="49" charset="0"/>
              </a:rPr>
              <a:t>chare</a:t>
            </a:r>
            <a:r>
              <a:rPr lang="en-US" sz="2400" dirty="0">
                <a:latin typeface="Consolas" panose="020B0609020204030204" pitchFamily="49" charset="0"/>
              </a:rPr>
              <a:t> Simple {</a:t>
            </a:r>
          </a:p>
          <a:p>
            <a:pPr marL="0" indent="0">
              <a:buFont typeface="Arial" pitchFamily="34" charset="0"/>
              <a:buNone/>
            </a:pPr>
            <a:r>
              <a:rPr lang="en-US" sz="2400" dirty="0">
                <a:latin typeface="Consolas" panose="020B0609020204030204" pitchFamily="49" charset="0"/>
              </a:rPr>
              <a:t>      </a:t>
            </a:r>
            <a:r>
              <a:rPr lang="en-US" sz="2400" b="1" dirty="0">
                <a:latin typeface="Consolas" panose="020B0609020204030204" pitchFamily="49" charset="0"/>
              </a:rPr>
              <a:t>entry</a:t>
            </a:r>
            <a:r>
              <a:rPr lang="en-US" sz="2400" dirty="0">
                <a:latin typeface="Consolas" panose="020B0609020204030204" pitchFamily="49" charset="0"/>
              </a:rPr>
              <a:t> Simple(</a:t>
            </a:r>
            <a:r>
              <a:rPr lang="en-US" sz="2400" b="1" dirty="0">
                <a:latin typeface="Consolas" panose="020B0609020204030204" pitchFamily="49" charset="0"/>
              </a:rPr>
              <a:t>double</a:t>
            </a:r>
            <a:r>
              <a:rPr lang="en-US" sz="2400" dirty="0">
                <a:latin typeface="Consolas" panose="020B0609020204030204" pitchFamily="49" charset="0"/>
              </a:rPr>
              <a:t> y);</a:t>
            </a:r>
          </a:p>
          <a:p>
            <a:pPr marL="0" indent="0">
              <a:buFont typeface="Arial" pitchFamily="34" charset="0"/>
              <a:buNone/>
            </a:pPr>
            <a:r>
              <a:rPr lang="en-US" sz="2400" dirty="0">
                <a:latin typeface="Consolas" panose="020B0609020204030204" pitchFamily="49" charset="0"/>
              </a:rPr>
              <a:t>      </a:t>
            </a:r>
            <a:r>
              <a:rPr lang="en-US" sz="2400" b="1" dirty="0">
                <a:latin typeface="Consolas" panose="020B0609020204030204" pitchFamily="49" charset="0"/>
              </a:rPr>
              <a:t>entry void </a:t>
            </a:r>
            <a:r>
              <a:rPr lang="en-US" sz="2400" dirty="0" err="1">
                <a:latin typeface="Consolas" panose="020B0609020204030204" pitchFamily="49" charset="0"/>
              </a:rPr>
              <a:t>findArea</a:t>
            </a:r>
            <a:r>
              <a:rPr lang="en-US" sz="2400" dirty="0">
                <a:latin typeface="Consolas" panose="020B0609020204030204" pitchFamily="49" charset="0"/>
              </a:rPr>
              <a:t>(</a:t>
            </a:r>
            <a:r>
              <a:rPr lang="en-US" sz="2400" b="1" dirty="0" err="1">
                <a:latin typeface="Consolas" panose="020B0609020204030204" pitchFamily="49" charset="0"/>
              </a:rPr>
              <a:t>int</a:t>
            </a:r>
            <a:r>
              <a:rPr lang="en-US" sz="2400" dirty="0">
                <a:latin typeface="Consolas" panose="020B0609020204030204" pitchFamily="49" charset="0"/>
              </a:rPr>
              <a:t> radius, </a:t>
            </a:r>
            <a:r>
              <a:rPr lang="en-US" sz="2400" b="1" dirty="0">
                <a:latin typeface="Consolas" panose="020B0609020204030204" pitchFamily="49" charset="0"/>
              </a:rPr>
              <a:t>bool</a:t>
            </a:r>
            <a:r>
              <a:rPr lang="en-US" sz="2400" dirty="0">
                <a:latin typeface="Consolas" panose="020B0609020204030204" pitchFamily="49" charset="0"/>
              </a:rPr>
              <a:t> done);</a:t>
            </a:r>
          </a:p>
          <a:p>
            <a:pPr marL="0" indent="0">
              <a:buFont typeface="Arial" pitchFamily="34" charset="0"/>
              <a:buNone/>
            </a:pPr>
            <a:r>
              <a:rPr lang="en-US" sz="2400" dirty="0">
                <a:latin typeface="Consolas" panose="020B0609020204030204" pitchFamily="49" charset="0"/>
              </a:rPr>
              <a:t>   }; </a:t>
            </a:r>
          </a:p>
          <a:p>
            <a:pPr marL="0" indent="0">
              <a:buFont typeface="Arial" pitchFamily="34" charset="0"/>
              <a:buNone/>
            </a:pPr>
            <a:r>
              <a:rPr lang="en-US" sz="2400" dirty="0">
                <a:latin typeface="Consolas" panose="020B0609020204030204" pitchFamily="49" charset="0"/>
              </a:rPr>
              <a:t>};</a:t>
            </a:r>
          </a:p>
        </p:txBody>
      </p:sp>
    </p:spTree>
    <p:extLst>
      <p:ext uri="{BB962C8B-B14F-4D97-AF65-F5344CB8AC3E}">
        <p14:creationId xmlns:p14="http://schemas.microsoft.com/office/powerpoint/2010/main" val="270847693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3071DC77-EDA8-4793-8235-3204438C0137}"/>
              </a:ext>
            </a:extLst>
          </p:cNvPr>
          <p:cNvSpPr>
            <a:spLocks noGrp="1"/>
          </p:cNvSpPr>
          <p:nvPr>
            <p:ph type="title"/>
          </p:nvPr>
        </p:nvSpPr>
        <p:spPr/>
        <p:txBody>
          <a:bodyPr/>
          <a:lstStyle/>
          <a:p>
            <a:r>
              <a:rPr lang="en-US" altLang="ko-KR" dirty="0"/>
              <a:t>Does this program execute correctly?</a:t>
            </a:r>
            <a:endParaRPr lang="ko-KR" altLang="en-US" dirty="0"/>
          </a:p>
        </p:txBody>
      </p:sp>
      <p:sp>
        <p:nvSpPr>
          <p:cNvPr id="4" name="날짜 개체 틀 3">
            <a:extLst>
              <a:ext uri="{FF2B5EF4-FFF2-40B4-BE49-F238E27FC236}">
                <a16:creationId xmlns="" xmlns:a16="http://schemas.microsoft.com/office/drawing/2014/main" id="{641154AE-7A32-4FB1-970E-BE1444D4317E}"/>
              </a:ext>
            </a:extLst>
          </p:cNvPr>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바닥글 개체 틀 4">
            <a:extLst>
              <a:ext uri="{FF2B5EF4-FFF2-40B4-BE49-F238E27FC236}">
                <a16:creationId xmlns="" xmlns:a16="http://schemas.microsoft.com/office/drawing/2014/main" id="{0CD215B7-61B5-4135-98E2-4B19CB6A0FF9}"/>
              </a:ext>
            </a:extLst>
          </p:cNvPr>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슬라이드 번호 개체 틀 5">
            <a:extLst>
              <a:ext uri="{FF2B5EF4-FFF2-40B4-BE49-F238E27FC236}">
                <a16:creationId xmlns="" xmlns:a16="http://schemas.microsoft.com/office/drawing/2014/main" id="{4D857E59-C2FF-4DCB-AAD0-1BDAAD1A6F03}"/>
              </a:ext>
            </a:extLst>
          </p:cNvPr>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54</a:t>
            </a:fld>
            <a:endParaRPr lang="en-US">
              <a:solidFill>
                <a:prstClr val="black">
                  <a:tint val="75000"/>
                </a:prstClr>
              </a:solidFill>
              <a:latin typeface="Calibri"/>
            </a:endParaRPr>
          </a:p>
        </p:txBody>
      </p:sp>
      <p:sp>
        <p:nvSpPr>
          <p:cNvPr id="7" name="Content Placeholder 3">
            <a:extLst>
              <a:ext uri="{FF2B5EF4-FFF2-40B4-BE49-F238E27FC236}">
                <a16:creationId xmlns="" xmlns:a16="http://schemas.microsoft.com/office/drawing/2014/main" id="{4453BB72-96BF-4B40-94D6-4FADC704E7A3}"/>
              </a:ext>
            </a:extLst>
          </p:cNvPr>
          <p:cNvSpPr txBox="1">
            <a:spLocks/>
          </p:cNvSpPr>
          <p:nvPr/>
        </p:nvSpPr>
        <p:spPr>
          <a:xfrm>
            <a:off x="1873373" y="1463717"/>
            <a:ext cx="8445254" cy="4528709"/>
          </a:xfrm>
          <a:prstGeom prst="rect">
            <a:avLst/>
          </a:prstGeom>
          <a:noFill/>
          <a:ln>
            <a:solidFill>
              <a:srgbClr val="292934"/>
            </a:solidFill>
          </a:ln>
        </p:spPr>
        <p:txBody>
          <a:bodyPr>
            <a:no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b="1" dirty="0">
                <a:latin typeface="Consolas"/>
                <a:cs typeface="Consolas"/>
              </a:rPr>
              <a:t>struct</a:t>
            </a:r>
            <a:r>
              <a:rPr lang="en-US" sz="2000" dirty="0">
                <a:latin typeface="Consolas"/>
                <a:cs typeface="Consolas"/>
              </a:rPr>
              <a:t> Main : </a:t>
            </a:r>
            <a:r>
              <a:rPr lang="en-US" sz="2000" b="1" dirty="0">
                <a:latin typeface="Consolas"/>
                <a:cs typeface="Consolas"/>
              </a:rPr>
              <a:t>public</a:t>
            </a:r>
            <a:r>
              <a:rPr lang="en-US" sz="2000" dirty="0">
                <a:latin typeface="Consolas"/>
                <a:cs typeface="Consolas"/>
              </a:rPr>
              <a:t> </a:t>
            </a:r>
            <a:r>
              <a:rPr lang="en-US" sz="2000" dirty="0" err="1">
                <a:latin typeface="Consolas"/>
                <a:cs typeface="Consolas"/>
              </a:rPr>
              <a:t>CBase_Main</a:t>
            </a:r>
            <a:r>
              <a:rPr lang="en-US" sz="2000" dirty="0">
                <a:latin typeface="Consolas"/>
                <a:cs typeface="Consolas"/>
              </a:rPr>
              <a:t> { </a:t>
            </a:r>
          </a:p>
          <a:p>
            <a:pPr marL="0" indent="0">
              <a:buFont typeface="Arial" pitchFamily="34" charset="0"/>
              <a:buNone/>
            </a:pPr>
            <a:r>
              <a:rPr lang="en-US" sz="2000" dirty="0">
                <a:latin typeface="Consolas"/>
                <a:cs typeface="Consolas"/>
              </a:rPr>
              <a:t>   Main(</a:t>
            </a:r>
            <a:r>
              <a:rPr lang="en-US" sz="2000" dirty="0" err="1">
                <a:latin typeface="Consolas"/>
                <a:cs typeface="Consolas"/>
              </a:rPr>
              <a:t>CkArgMsg</a:t>
            </a:r>
            <a:r>
              <a:rPr lang="en-US" sz="2000" dirty="0">
                <a:latin typeface="Consolas"/>
                <a:cs typeface="Consolas"/>
              </a:rPr>
              <a:t>∗ m) {</a:t>
            </a:r>
          </a:p>
          <a:p>
            <a:pPr marL="0" indent="0">
              <a:buFont typeface="Arial" pitchFamily="34" charset="0"/>
              <a:buNone/>
            </a:pPr>
            <a:r>
              <a:rPr lang="en-US" sz="2000" dirty="0">
                <a:latin typeface="Consolas"/>
                <a:cs typeface="Consolas"/>
              </a:rPr>
              <a:t>      </a:t>
            </a:r>
            <a:r>
              <a:rPr lang="en-US" sz="2000" dirty="0" err="1">
                <a:latin typeface="Consolas"/>
                <a:cs typeface="Consolas"/>
              </a:rPr>
              <a:t>CProxy_Simple</a:t>
            </a:r>
            <a:r>
              <a:rPr lang="en-US" sz="2000" dirty="0">
                <a:latin typeface="Consolas"/>
                <a:cs typeface="Consolas"/>
              </a:rPr>
              <a:t> sim = </a:t>
            </a:r>
            <a:r>
              <a:rPr lang="en-US" sz="2000" dirty="0" err="1">
                <a:latin typeface="Consolas"/>
                <a:cs typeface="Consolas"/>
              </a:rPr>
              <a:t>CProxy_Simple</a:t>
            </a:r>
            <a:r>
              <a:rPr lang="en-US" sz="2000" dirty="0">
                <a:latin typeface="Consolas"/>
                <a:cs typeface="Consolas"/>
              </a:rPr>
              <a:t>::</a:t>
            </a:r>
            <a:r>
              <a:rPr lang="en-US" sz="2000" dirty="0" err="1">
                <a:latin typeface="Consolas"/>
                <a:cs typeface="Consolas"/>
              </a:rPr>
              <a:t>ckNew</a:t>
            </a:r>
            <a:r>
              <a:rPr lang="en-US" sz="2000" dirty="0">
                <a:latin typeface="Consolas"/>
                <a:cs typeface="Consolas"/>
              </a:rPr>
              <a:t>(3.1415); </a:t>
            </a:r>
          </a:p>
          <a:p>
            <a:pPr marL="0" indent="0">
              <a:buFont typeface="Arial" pitchFamily="34" charset="0"/>
              <a:buNone/>
            </a:pPr>
            <a:r>
              <a:rPr lang="en-US" sz="2000" dirty="0">
                <a:latin typeface="Consolas"/>
                <a:cs typeface="Consolas"/>
              </a:rPr>
              <a:t>      </a:t>
            </a:r>
            <a:r>
              <a:rPr lang="en-US" sz="2000" b="1" dirty="0">
                <a:latin typeface="Consolas"/>
                <a:cs typeface="Consolas"/>
              </a:rPr>
              <a:t>for</a:t>
            </a:r>
            <a:r>
              <a:rPr lang="en-US" sz="2000" dirty="0">
                <a:latin typeface="Consolas"/>
                <a:cs typeface="Consolas"/>
              </a:rPr>
              <a:t> (</a:t>
            </a:r>
            <a:r>
              <a:rPr lang="en-US" sz="2000" b="1" dirty="0" err="1">
                <a:latin typeface="Consolas"/>
                <a:cs typeface="Consolas"/>
              </a:rPr>
              <a:t>int</a:t>
            </a:r>
            <a:r>
              <a:rPr lang="en-US" sz="2000" b="1" dirty="0">
                <a:latin typeface="Consolas"/>
                <a:cs typeface="Consolas"/>
              </a:rPr>
              <a:t> </a:t>
            </a:r>
            <a:r>
              <a:rPr lang="en-US" sz="2000" dirty="0" err="1">
                <a:latin typeface="Consolas"/>
                <a:cs typeface="Consolas"/>
              </a:rPr>
              <a:t>i</a:t>
            </a:r>
            <a:r>
              <a:rPr lang="en-US" sz="2000" dirty="0">
                <a:latin typeface="Consolas"/>
                <a:cs typeface="Consolas"/>
              </a:rPr>
              <a:t> = 1; </a:t>
            </a:r>
            <a:r>
              <a:rPr lang="en-US" sz="2000" dirty="0" err="1">
                <a:latin typeface="Consolas"/>
                <a:cs typeface="Consolas"/>
              </a:rPr>
              <a:t>i</a:t>
            </a:r>
            <a:r>
              <a:rPr lang="en-US" sz="2000" dirty="0">
                <a:latin typeface="Consolas"/>
                <a:cs typeface="Consolas"/>
              </a:rPr>
              <a:t> &lt; 10; </a:t>
            </a:r>
            <a:r>
              <a:rPr lang="en-US" sz="2000" dirty="0" err="1">
                <a:latin typeface="Consolas"/>
                <a:cs typeface="Consolas"/>
              </a:rPr>
              <a:t>i</a:t>
            </a:r>
            <a:r>
              <a:rPr lang="en-US" sz="2000" dirty="0">
                <a:latin typeface="Consolas"/>
                <a:cs typeface="Consolas"/>
              </a:rPr>
              <a:t>++) </a:t>
            </a:r>
            <a:r>
              <a:rPr lang="en-US" sz="2000" dirty="0" err="1">
                <a:latin typeface="Consolas"/>
                <a:cs typeface="Consolas"/>
              </a:rPr>
              <a:t>sim.findArea</a:t>
            </a:r>
            <a:r>
              <a:rPr lang="en-US" sz="2000" dirty="0">
                <a:latin typeface="Consolas"/>
                <a:cs typeface="Consolas"/>
              </a:rPr>
              <a:t>(</a:t>
            </a:r>
            <a:r>
              <a:rPr lang="en-US" sz="2000" dirty="0" err="1">
                <a:latin typeface="Consolas"/>
                <a:cs typeface="Consolas"/>
              </a:rPr>
              <a:t>i</a:t>
            </a:r>
            <a:r>
              <a:rPr lang="en-US" sz="2000" dirty="0">
                <a:latin typeface="Consolas"/>
                <a:cs typeface="Consolas"/>
              </a:rPr>
              <a:t>, </a:t>
            </a:r>
            <a:r>
              <a:rPr lang="en-US" sz="2000" b="1" dirty="0">
                <a:latin typeface="Consolas"/>
                <a:cs typeface="Consolas"/>
              </a:rPr>
              <a:t>false</a:t>
            </a:r>
            <a:r>
              <a:rPr lang="en-US" sz="2000" dirty="0">
                <a:latin typeface="Consolas"/>
                <a:cs typeface="Consolas"/>
              </a:rPr>
              <a:t>); </a:t>
            </a:r>
          </a:p>
          <a:p>
            <a:pPr marL="0" indent="0">
              <a:buFont typeface="Arial" pitchFamily="34" charset="0"/>
              <a:buNone/>
            </a:pPr>
            <a:r>
              <a:rPr lang="en-US" sz="2000" dirty="0">
                <a:latin typeface="Consolas"/>
                <a:cs typeface="Consolas"/>
              </a:rPr>
              <a:t>      </a:t>
            </a:r>
            <a:r>
              <a:rPr lang="en-US" sz="2000" dirty="0" err="1">
                <a:latin typeface="Consolas"/>
                <a:cs typeface="Consolas"/>
              </a:rPr>
              <a:t>sim.findArea</a:t>
            </a:r>
            <a:r>
              <a:rPr lang="en-US" sz="2000" dirty="0">
                <a:latin typeface="Consolas"/>
                <a:cs typeface="Consolas"/>
              </a:rPr>
              <a:t>(10, </a:t>
            </a:r>
            <a:r>
              <a:rPr lang="en-US" sz="2000" b="1" dirty="0">
                <a:latin typeface="Consolas"/>
                <a:cs typeface="Consolas"/>
              </a:rPr>
              <a:t>true</a:t>
            </a:r>
            <a:r>
              <a:rPr lang="en-US" sz="2000" dirty="0">
                <a:latin typeface="Consolas"/>
                <a:cs typeface="Consolas"/>
              </a:rPr>
              <a:t>); } };</a:t>
            </a:r>
          </a:p>
          <a:p>
            <a:pPr marL="0" indent="0">
              <a:buFont typeface="Arial" pitchFamily="34" charset="0"/>
              <a:buNone/>
            </a:pPr>
            <a:endParaRPr lang="en-US" sz="2000" dirty="0">
              <a:latin typeface="Consolas"/>
              <a:cs typeface="Consolas"/>
            </a:endParaRPr>
          </a:p>
          <a:p>
            <a:pPr marL="0" indent="0">
              <a:buFont typeface="Arial" pitchFamily="34" charset="0"/>
              <a:buNone/>
            </a:pPr>
            <a:r>
              <a:rPr lang="en-US" sz="2000" b="1" dirty="0">
                <a:latin typeface="Consolas"/>
                <a:cs typeface="Consolas"/>
              </a:rPr>
              <a:t>struct</a:t>
            </a:r>
            <a:r>
              <a:rPr lang="en-US" sz="2000" dirty="0">
                <a:latin typeface="Consolas"/>
                <a:cs typeface="Consolas"/>
              </a:rPr>
              <a:t> Simple : </a:t>
            </a:r>
            <a:r>
              <a:rPr lang="en-US" sz="2000" b="1" dirty="0">
                <a:latin typeface="Consolas"/>
                <a:cs typeface="Consolas"/>
              </a:rPr>
              <a:t>public</a:t>
            </a:r>
            <a:r>
              <a:rPr lang="en-US" sz="2000" dirty="0">
                <a:latin typeface="Consolas"/>
                <a:cs typeface="Consolas"/>
              </a:rPr>
              <a:t> </a:t>
            </a:r>
            <a:r>
              <a:rPr lang="en-US" sz="2000" dirty="0" err="1">
                <a:latin typeface="Consolas"/>
                <a:cs typeface="Consolas"/>
              </a:rPr>
              <a:t>CBase_Simple</a:t>
            </a:r>
            <a:r>
              <a:rPr lang="en-US" sz="2000" dirty="0">
                <a:latin typeface="Consolas"/>
                <a:cs typeface="Consolas"/>
              </a:rPr>
              <a:t> { </a:t>
            </a:r>
          </a:p>
          <a:p>
            <a:pPr marL="0" indent="0">
              <a:buFont typeface="Arial" pitchFamily="34" charset="0"/>
              <a:buNone/>
            </a:pPr>
            <a:r>
              <a:rPr lang="en-US" sz="2000" dirty="0">
                <a:latin typeface="Consolas"/>
                <a:cs typeface="Consolas"/>
              </a:rPr>
              <a:t>   </a:t>
            </a:r>
            <a:r>
              <a:rPr lang="en-US" sz="2000" b="1" dirty="0">
                <a:latin typeface="Consolas"/>
                <a:cs typeface="Consolas"/>
              </a:rPr>
              <a:t>double </a:t>
            </a:r>
            <a:r>
              <a:rPr lang="en-US" sz="2000" dirty="0">
                <a:latin typeface="Consolas"/>
                <a:cs typeface="Consolas"/>
              </a:rPr>
              <a:t>y;</a:t>
            </a:r>
          </a:p>
          <a:p>
            <a:pPr marL="0" indent="0">
              <a:buFont typeface="Arial" pitchFamily="34" charset="0"/>
              <a:buNone/>
            </a:pPr>
            <a:r>
              <a:rPr lang="en-US" sz="2000" dirty="0">
                <a:latin typeface="Consolas"/>
                <a:cs typeface="Consolas"/>
              </a:rPr>
              <a:t>   Simple(</a:t>
            </a:r>
            <a:r>
              <a:rPr lang="en-US" sz="2000" b="1" dirty="0">
                <a:latin typeface="Consolas"/>
                <a:cs typeface="Consolas"/>
              </a:rPr>
              <a:t>double</a:t>
            </a:r>
            <a:r>
              <a:rPr lang="en-US" sz="2000" dirty="0">
                <a:latin typeface="Consolas"/>
                <a:cs typeface="Consolas"/>
              </a:rPr>
              <a:t> pi) { y = pi; }</a:t>
            </a:r>
          </a:p>
          <a:p>
            <a:pPr marL="0" indent="0">
              <a:buFont typeface="Arial" pitchFamily="34" charset="0"/>
              <a:buNone/>
            </a:pPr>
            <a:r>
              <a:rPr lang="en-US" sz="2000" dirty="0">
                <a:latin typeface="Consolas"/>
                <a:cs typeface="Consolas"/>
              </a:rPr>
              <a:t>   </a:t>
            </a:r>
            <a:r>
              <a:rPr lang="en-US" sz="2000" b="1" dirty="0">
                <a:latin typeface="Consolas"/>
                <a:cs typeface="Consolas"/>
              </a:rPr>
              <a:t>void</a:t>
            </a:r>
            <a:r>
              <a:rPr lang="en-US" sz="2000" dirty="0">
                <a:latin typeface="Consolas"/>
                <a:cs typeface="Consolas"/>
              </a:rPr>
              <a:t> </a:t>
            </a:r>
            <a:r>
              <a:rPr lang="en-US" sz="2000" dirty="0" err="1">
                <a:latin typeface="Consolas"/>
                <a:cs typeface="Consolas"/>
              </a:rPr>
              <a:t>findArea</a:t>
            </a:r>
            <a:r>
              <a:rPr lang="en-US" sz="2000" dirty="0">
                <a:latin typeface="Consolas"/>
                <a:cs typeface="Consolas"/>
              </a:rPr>
              <a:t>(</a:t>
            </a:r>
            <a:r>
              <a:rPr lang="en-US" sz="2000" b="1" dirty="0" err="1">
                <a:latin typeface="Consolas"/>
                <a:cs typeface="Consolas"/>
              </a:rPr>
              <a:t>int</a:t>
            </a:r>
            <a:r>
              <a:rPr lang="en-US" sz="2000" dirty="0">
                <a:latin typeface="Consolas"/>
                <a:cs typeface="Consolas"/>
              </a:rPr>
              <a:t> r, </a:t>
            </a:r>
            <a:r>
              <a:rPr lang="en-US" sz="2000" b="1" dirty="0">
                <a:latin typeface="Consolas"/>
                <a:cs typeface="Consolas"/>
              </a:rPr>
              <a:t>bool</a:t>
            </a:r>
            <a:r>
              <a:rPr lang="en-US" sz="2000" dirty="0">
                <a:latin typeface="Consolas"/>
                <a:cs typeface="Consolas"/>
              </a:rPr>
              <a:t> done) {</a:t>
            </a:r>
          </a:p>
          <a:p>
            <a:pPr marL="0" indent="0">
              <a:buFont typeface="Arial" pitchFamily="34" charset="0"/>
              <a:buNone/>
            </a:pPr>
            <a:r>
              <a:rPr lang="en-US" sz="2000" dirty="0">
                <a:latin typeface="Consolas"/>
                <a:cs typeface="Consolas"/>
              </a:rPr>
              <a:t>      </a:t>
            </a:r>
            <a:r>
              <a:rPr lang="en-US" sz="2000" dirty="0" err="1">
                <a:latin typeface="Consolas"/>
                <a:cs typeface="Consolas"/>
              </a:rPr>
              <a:t>ckout</a:t>
            </a:r>
            <a:r>
              <a:rPr lang="en-US" sz="2000" dirty="0">
                <a:latin typeface="Consolas"/>
                <a:cs typeface="Consolas"/>
              </a:rPr>
              <a:t> &lt;&lt; “radius: ” &lt;&lt; r &lt;&lt; “Area:” &lt;&lt; </a:t>
            </a:r>
            <a:r>
              <a:rPr lang="en-US" sz="2000" dirty="0" err="1">
                <a:latin typeface="Consolas"/>
                <a:cs typeface="Consolas"/>
              </a:rPr>
              <a:t>y∗r∗r</a:t>
            </a:r>
            <a:r>
              <a:rPr lang="en-US" sz="2000" dirty="0">
                <a:latin typeface="Consolas"/>
                <a:cs typeface="Consolas"/>
              </a:rPr>
              <a:t> &lt;&lt; </a:t>
            </a:r>
            <a:r>
              <a:rPr lang="en-US" sz="2000" dirty="0" err="1">
                <a:latin typeface="Consolas"/>
                <a:cs typeface="Consolas"/>
              </a:rPr>
              <a:t>endl</a:t>
            </a:r>
            <a:r>
              <a:rPr lang="en-US" sz="2000" dirty="0">
                <a:latin typeface="Consolas"/>
                <a:cs typeface="Consolas"/>
              </a:rPr>
              <a:t>; </a:t>
            </a:r>
          </a:p>
          <a:p>
            <a:pPr marL="0" indent="0">
              <a:buFont typeface="Arial" pitchFamily="34" charset="0"/>
              <a:buNone/>
            </a:pPr>
            <a:r>
              <a:rPr lang="en-US" sz="2000" dirty="0">
                <a:latin typeface="Consolas"/>
                <a:cs typeface="Consolas"/>
              </a:rPr>
              <a:t>      </a:t>
            </a:r>
            <a:r>
              <a:rPr lang="en-US" sz="2000" b="1" dirty="0">
                <a:latin typeface="Consolas"/>
                <a:cs typeface="Consolas"/>
              </a:rPr>
              <a:t>if</a:t>
            </a:r>
            <a:r>
              <a:rPr lang="en-US" sz="2000" dirty="0">
                <a:latin typeface="Consolas"/>
                <a:cs typeface="Consolas"/>
              </a:rPr>
              <a:t> (done) </a:t>
            </a:r>
            <a:r>
              <a:rPr lang="en-US" sz="2000" dirty="0" err="1">
                <a:latin typeface="Consolas"/>
                <a:cs typeface="Consolas"/>
              </a:rPr>
              <a:t>CkExit</a:t>
            </a:r>
            <a:r>
              <a:rPr lang="en-US" sz="2000" dirty="0">
                <a:latin typeface="Consolas"/>
                <a:cs typeface="Consolas"/>
              </a:rPr>
              <a:t>(); } };</a:t>
            </a:r>
          </a:p>
        </p:txBody>
      </p:sp>
    </p:spTree>
    <p:extLst>
      <p:ext uri="{BB962C8B-B14F-4D97-AF65-F5344CB8AC3E}">
        <p14:creationId xmlns:p14="http://schemas.microsoft.com/office/powerpoint/2010/main" val="313183694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F7443953-7BDC-4B1F-96F9-EB0ABFB2497B}"/>
              </a:ext>
            </a:extLst>
          </p:cNvPr>
          <p:cNvSpPr>
            <a:spLocks noGrp="1"/>
          </p:cNvSpPr>
          <p:nvPr>
            <p:ph type="title"/>
          </p:nvPr>
        </p:nvSpPr>
        <p:spPr/>
        <p:txBody>
          <a:bodyPr/>
          <a:lstStyle/>
          <a:p>
            <a:r>
              <a:rPr lang="en-US" altLang="ko-KR" dirty="0" smtClean="0"/>
              <a:t>No! </a:t>
            </a:r>
            <a:r>
              <a:rPr lang="en-US" altLang="ko-KR" dirty="0"/>
              <a:t>Methods are </a:t>
            </a:r>
            <a:r>
              <a:rPr lang="en-US" altLang="ko-KR" dirty="0" smtClean="0"/>
              <a:t>Asynchronous</a:t>
            </a:r>
            <a:endParaRPr lang="ko-KR" altLang="en-US" dirty="0"/>
          </a:p>
        </p:txBody>
      </p:sp>
      <p:sp>
        <p:nvSpPr>
          <p:cNvPr id="3" name="내용 개체 틀 2">
            <a:extLst>
              <a:ext uri="{FF2B5EF4-FFF2-40B4-BE49-F238E27FC236}">
                <a16:creationId xmlns="" xmlns:a16="http://schemas.microsoft.com/office/drawing/2014/main" id="{CAEDF901-D9B1-4EBC-9D1F-7C12526574F8}"/>
              </a:ext>
            </a:extLst>
          </p:cNvPr>
          <p:cNvSpPr>
            <a:spLocks noGrp="1"/>
          </p:cNvSpPr>
          <p:nvPr>
            <p:ph sz="half" idx="1"/>
          </p:nvPr>
        </p:nvSpPr>
        <p:spPr/>
        <p:txBody>
          <a:bodyPr>
            <a:normAutofit/>
          </a:bodyPr>
          <a:lstStyle/>
          <a:p>
            <a:r>
              <a:rPr lang="en-US" altLang="ko-KR" dirty="0" smtClean="0"/>
              <a:t>If a </a:t>
            </a:r>
            <a:r>
              <a:rPr lang="en-US" altLang="ko-KR" dirty="0"/>
              <a:t>chare invokes </a:t>
            </a:r>
            <a:r>
              <a:rPr lang="en-US" altLang="ko-KR" dirty="0" smtClean="0"/>
              <a:t>several </a:t>
            </a:r>
            <a:r>
              <a:rPr lang="en-US" altLang="ko-KR" dirty="0"/>
              <a:t>entry </a:t>
            </a:r>
            <a:r>
              <a:rPr lang="en-US" altLang="ko-KR" dirty="0" smtClean="0"/>
              <a:t>methods</a:t>
            </a:r>
          </a:p>
          <a:p>
            <a:endParaRPr lang="en-US" altLang="ko-KR" dirty="0"/>
          </a:p>
          <a:p>
            <a:pPr marL="0" indent="0">
              <a:buNone/>
            </a:pPr>
            <a:endParaRPr lang="en-US" altLang="ko-KR" dirty="0" smtClean="0"/>
          </a:p>
          <a:p>
            <a:r>
              <a:rPr lang="en-US" altLang="ko-KR" dirty="0" smtClean="0"/>
              <a:t>These </a:t>
            </a:r>
            <a:r>
              <a:rPr lang="en-US" altLang="ko-KR" dirty="0"/>
              <a:t>may be delivered in </a:t>
            </a:r>
            <a:r>
              <a:rPr lang="en-US" altLang="ko-KR" b="1" i="1" dirty="0"/>
              <a:t>any</a:t>
            </a:r>
            <a:r>
              <a:rPr lang="en-US" altLang="ko-KR" dirty="0"/>
              <a:t> </a:t>
            </a:r>
            <a:r>
              <a:rPr lang="en-US" altLang="ko-KR" dirty="0" smtClean="0"/>
              <a:t>order</a:t>
            </a:r>
            <a:endParaRPr lang="en-US" altLang="ko-KR" dirty="0"/>
          </a:p>
        </p:txBody>
      </p:sp>
      <p:sp>
        <p:nvSpPr>
          <p:cNvPr id="7" name="Content Placeholder 6"/>
          <p:cNvSpPr>
            <a:spLocks noGrp="1"/>
          </p:cNvSpPr>
          <p:nvPr>
            <p:ph sz="half" idx="2"/>
          </p:nvPr>
        </p:nvSpPr>
        <p:spPr/>
        <p:txBody>
          <a:bodyPr/>
          <a:lstStyle/>
          <a:p>
            <a:r>
              <a:rPr lang="en-US" dirty="0" smtClean="0"/>
              <a:t>Output:</a:t>
            </a:r>
            <a:endParaRPr lang="en-US" dirty="0"/>
          </a:p>
        </p:txBody>
      </p:sp>
      <p:sp>
        <p:nvSpPr>
          <p:cNvPr id="4" name="날짜 개체 틀 3">
            <a:extLst>
              <a:ext uri="{FF2B5EF4-FFF2-40B4-BE49-F238E27FC236}">
                <a16:creationId xmlns="" xmlns:a16="http://schemas.microsoft.com/office/drawing/2014/main" id="{1A021377-6A28-473E-9A9E-068701520724}"/>
              </a:ext>
            </a:extLst>
          </p:cNvPr>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바닥글 개체 틀 4">
            <a:extLst>
              <a:ext uri="{FF2B5EF4-FFF2-40B4-BE49-F238E27FC236}">
                <a16:creationId xmlns="" xmlns:a16="http://schemas.microsoft.com/office/drawing/2014/main" id="{6F26FA2C-9650-440E-AD64-533FC4BC8AE9}"/>
              </a:ext>
            </a:extLst>
          </p:cNvPr>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슬라이드 번호 개체 틀 5">
            <a:extLst>
              <a:ext uri="{FF2B5EF4-FFF2-40B4-BE49-F238E27FC236}">
                <a16:creationId xmlns="" xmlns:a16="http://schemas.microsoft.com/office/drawing/2014/main" id="{DDFFD892-66EB-438A-A95D-1A1B531BFA36}"/>
              </a:ext>
            </a:extLst>
          </p:cNvPr>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55</a:t>
            </a:fld>
            <a:endParaRPr lang="en-US">
              <a:solidFill>
                <a:prstClr val="black">
                  <a:tint val="75000"/>
                </a:prstClr>
              </a:solidFill>
              <a:latin typeface="Calibri"/>
            </a:endParaRPr>
          </a:p>
        </p:txBody>
      </p:sp>
      <p:sp>
        <p:nvSpPr>
          <p:cNvPr id="9" name="Content Placeholder 3">
            <a:extLst>
              <a:ext uri="{FF2B5EF4-FFF2-40B4-BE49-F238E27FC236}">
                <a16:creationId xmlns="" xmlns:a16="http://schemas.microsoft.com/office/drawing/2014/main" id="{1EA2B9B6-B2CB-4222-8E1A-2602F83740A7}"/>
              </a:ext>
            </a:extLst>
          </p:cNvPr>
          <p:cNvSpPr txBox="1">
            <a:spLocks/>
          </p:cNvSpPr>
          <p:nvPr/>
        </p:nvSpPr>
        <p:spPr>
          <a:xfrm>
            <a:off x="947029" y="2494319"/>
            <a:ext cx="5250571" cy="1155498"/>
          </a:xfrm>
          <a:prstGeom prst="rect">
            <a:avLst/>
          </a:prstGeom>
          <a:noFill/>
          <a:ln>
            <a:solidFill>
              <a:srgbClr val="292934"/>
            </a:solidFill>
          </a:ln>
        </p:spPr>
        <p:txBody>
          <a:bodyPr>
            <a:no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err="1">
                <a:latin typeface="Consolas"/>
                <a:cs typeface="Consolas"/>
              </a:rPr>
              <a:t>sim.findArea</a:t>
            </a:r>
            <a:r>
              <a:rPr lang="en-US" sz="2000" dirty="0" smtClean="0">
                <a:latin typeface="Consolas"/>
                <a:cs typeface="Consolas"/>
              </a:rPr>
              <a:t>(1, </a:t>
            </a:r>
            <a:r>
              <a:rPr lang="en-US" sz="2000" dirty="0">
                <a:latin typeface="Consolas"/>
                <a:cs typeface="Consolas"/>
              </a:rPr>
              <a:t>false); </a:t>
            </a:r>
            <a:endParaRPr lang="en-US" sz="2000" dirty="0" smtClean="0">
              <a:latin typeface="Consolas"/>
              <a:cs typeface="Consolas"/>
            </a:endParaRPr>
          </a:p>
          <a:p>
            <a:pPr marL="0" indent="0">
              <a:buFont typeface="Arial" pitchFamily="34" charset="0"/>
              <a:buNone/>
            </a:pPr>
            <a:r>
              <a:rPr lang="en-US" sz="2000" dirty="0" smtClean="0">
                <a:latin typeface="Consolas"/>
                <a:cs typeface="Consolas"/>
              </a:rPr>
              <a:t>...</a:t>
            </a:r>
          </a:p>
          <a:p>
            <a:pPr marL="0" indent="0">
              <a:buFont typeface="Arial" pitchFamily="34" charset="0"/>
              <a:buNone/>
            </a:pPr>
            <a:r>
              <a:rPr lang="en-US" sz="2000" dirty="0" err="1" smtClean="0">
                <a:latin typeface="Consolas"/>
                <a:cs typeface="Consolas"/>
              </a:rPr>
              <a:t>sim.findArea</a:t>
            </a:r>
            <a:r>
              <a:rPr lang="en-US" sz="2000" dirty="0" smtClean="0">
                <a:latin typeface="Consolas"/>
                <a:cs typeface="Consolas"/>
              </a:rPr>
              <a:t>(10, true)</a:t>
            </a:r>
            <a:r>
              <a:rPr lang="en-US" sz="2000" dirty="0">
                <a:latin typeface="Consolas"/>
                <a:cs typeface="Consolas"/>
              </a:rPr>
              <a:t>;</a:t>
            </a:r>
          </a:p>
        </p:txBody>
      </p:sp>
      <p:sp>
        <p:nvSpPr>
          <p:cNvPr id="10" name="Content Placeholder 5">
            <a:extLst>
              <a:ext uri="{FF2B5EF4-FFF2-40B4-BE49-F238E27FC236}">
                <a16:creationId xmlns="" xmlns:a16="http://schemas.microsoft.com/office/drawing/2014/main" id="{454D9B4D-A308-44C2-B062-FF3C7FA3BA50}"/>
              </a:ext>
            </a:extLst>
          </p:cNvPr>
          <p:cNvSpPr txBox="1">
            <a:spLocks/>
          </p:cNvSpPr>
          <p:nvPr/>
        </p:nvSpPr>
        <p:spPr>
          <a:xfrm>
            <a:off x="933011" y="4567049"/>
            <a:ext cx="5264590" cy="1637610"/>
          </a:xfrm>
          <a:prstGeom prst="rect">
            <a:avLst/>
          </a:prstGeom>
          <a:noFill/>
          <a:ln>
            <a:solidFill>
              <a:srgbClr val="292934"/>
            </a:solidFill>
          </a:ln>
        </p:spPr>
        <p:txBody>
          <a:bodyPr>
            <a:no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smtClean="0">
                <a:latin typeface="Consolas"/>
                <a:cs typeface="Consolas"/>
              </a:rPr>
              <a:t>Simple::</a:t>
            </a:r>
            <a:r>
              <a:rPr lang="en-US" sz="2000" dirty="0" err="1" smtClean="0">
                <a:latin typeface="Consolas"/>
                <a:cs typeface="Consolas"/>
              </a:rPr>
              <a:t>findArea</a:t>
            </a:r>
            <a:r>
              <a:rPr lang="en-US" sz="2000" dirty="0" smtClean="0">
                <a:latin typeface="Consolas"/>
                <a:cs typeface="Consolas"/>
              </a:rPr>
              <a:t>(</a:t>
            </a:r>
            <a:r>
              <a:rPr lang="en-US" sz="2000" b="1" dirty="0" err="1">
                <a:latin typeface="Consolas"/>
                <a:cs typeface="Consolas"/>
              </a:rPr>
              <a:t>int</a:t>
            </a:r>
            <a:r>
              <a:rPr lang="en-US" sz="2000" dirty="0">
                <a:latin typeface="Consolas"/>
                <a:cs typeface="Consolas"/>
              </a:rPr>
              <a:t> </a:t>
            </a:r>
            <a:r>
              <a:rPr lang="en-US" sz="2000" dirty="0" smtClean="0">
                <a:latin typeface="Consolas"/>
                <a:cs typeface="Consolas"/>
              </a:rPr>
              <a:t>r, </a:t>
            </a:r>
            <a:r>
              <a:rPr lang="en-US" sz="2000" b="1" dirty="0" err="1" smtClean="0">
                <a:latin typeface="Consolas"/>
                <a:cs typeface="Consolas"/>
              </a:rPr>
              <a:t>bool</a:t>
            </a:r>
            <a:r>
              <a:rPr lang="en-US" sz="2000" dirty="0" smtClean="0">
                <a:latin typeface="Consolas"/>
                <a:cs typeface="Consolas"/>
              </a:rPr>
              <a:t> done){</a:t>
            </a:r>
            <a:endParaRPr lang="en-US" sz="2000" dirty="0">
              <a:latin typeface="Consolas"/>
              <a:cs typeface="Consolas"/>
            </a:endParaRPr>
          </a:p>
          <a:p>
            <a:pPr marL="0" indent="0">
              <a:buNone/>
            </a:pPr>
            <a:r>
              <a:rPr lang="en-US" sz="2000" dirty="0">
                <a:latin typeface="Consolas"/>
                <a:cs typeface="Consolas"/>
              </a:rPr>
              <a:t>   </a:t>
            </a:r>
            <a:r>
              <a:rPr lang="en-US" sz="2000" dirty="0" err="1">
                <a:latin typeface="Consolas"/>
                <a:cs typeface="Consolas"/>
              </a:rPr>
              <a:t>ckout</a:t>
            </a:r>
            <a:r>
              <a:rPr lang="en-US" sz="2000" dirty="0">
                <a:latin typeface="Consolas"/>
                <a:cs typeface="Consolas"/>
              </a:rPr>
              <a:t> &lt;&lt; “radius: ” &lt;&lt; r &lt;</a:t>
            </a:r>
            <a:r>
              <a:rPr lang="en-US" sz="2000" dirty="0" smtClean="0">
                <a:latin typeface="Consolas"/>
                <a:cs typeface="Consolas"/>
              </a:rPr>
              <a:t>&lt;</a:t>
            </a:r>
          </a:p>
          <a:p>
            <a:pPr marL="0" indent="0">
              <a:buNone/>
            </a:pPr>
            <a:r>
              <a:rPr lang="en-US" sz="2000" dirty="0">
                <a:latin typeface="Consolas"/>
                <a:cs typeface="Consolas"/>
              </a:rPr>
              <a:t>	</a:t>
            </a:r>
            <a:r>
              <a:rPr lang="en-US" sz="2000" dirty="0" smtClean="0">
                <a:latin typeface="Consolas"/>
                <a:cs typeface="Consolas"/>
              </a:rPr>
              <a:t>“</a:t>
            </a:r>
            <a:r>
              <a:rPr lang="en-US" sz="2000" dirty="0">
                <a:latin typeface="Consolas"/>
                <a:cs typeface="Consolas"/>
              </a:rPr>
              <a:t>Area:” &lt;&lt; </a:t>
            </a:r>
            <a:r>
              <a:rPr lang="en-US" sz="2000" dirty="0" err="1">
                <a:latin typeface="Consolas"/>
                <a:cs typeface="Consolas"/>
              </a:rPr>
              <a:t>y∗r∗r</a:t>
            </a:r>
            <a:r>
              <a:rPr lang="en-US" sz="2000" dirty="0">
                <a:latin typeface="Consolas"/>
                <a:cs typeface="Consolas"/>
              </a:rPr>
              <a:t> &lt;&lt; </a:t>
            </a:r>
            <a:r>
              <a:rPr lang="en-US" sz="2000" dirty="0" err="1">
                <a:latin typeface="Consolas"/>
                <a:cs typeface="Consolas"/>
              </a:rPr>
              <a:t>endl</a:t>
            </a:r>
            <a:r>
              <a:rPr lang="en-US" sz="2000" dirty="0">
                <a:latin typeface="Consolas"/>
                <a:cs typeface="Consolas"/>
              </a:rPr>
              <a:t>; </a:t>
            </a:r>
          </a:p>
          <a:p>
            <a:pPr marL="0" indent="0">
              <a:buNone/>
            </a:pPr>
            <a:r>
              <a:rPr lang="en-US" sz="2000" dirty="0">
                <a:latin typeface="Consolas"/>
                <a:cs typeface="Consolas"/>
              </a:rPr>
              <a:t>   </a:t>
            </a:r>
            <a:r>
              <a:rPr lang="en-US" sz="2000" b="1" dirty="0" smtClean="0">
                <a:latin typeface="Consolas"/>
                <a:cs typeface="Consolas"/>
              </a:rPr>
              <a:t>if</a:t>
            </a:r>
            <a:r>
              <a:rPr lang="en-US" sz="2000" dirty="0" smtClean="0">
                <a:latin typeface="Consolas"/>
                <a:cs typeface="Consolas"/>
              </a:rPr>
              <a:t> </a:t>
            </a:r>
            <a:r>
              <a:rPr lang="en-US" sz="2000" dirty="0">
                <a:latin typeface="Consolas"/>
                <a:cs typeface="Consolas"/>
              </a:rPr>
              <a:t>(done) </a:t>
            </a:r>
            <a:r>
              <a:rPr lang="en-US" sz="2000" dirty="0" err="1">
                <a:latin typeface="Consolas"/>
                <a:cs typeface="Consolas"/>
              </a:rPr>
              <a:t>CkExit</a:t>
            </a:r>
            <a:r>
              <a:rPr lang="en-US" sz="2000" dirty="0">
                <a:latin typeface="Consolas"/>
                <a:cs typeface="Consolas"/>
              </a:rPr>
              <a:t>(); } };</a:t>
            </a:r>
          </a:p>
        </p:txBody>
      </p:sp>
      <p:sp>
        <p:nvSpPr>
          <p:cNvPr id="11" name="Content Placeholder 3">
            <a:extLst>
              <a:ext uri="{FF2B5EF4-FFF2-40B4-BE49-F238E27FC236}">
                <a16:creationId xmlns="" xmlns:a16="http://schemas.microsoft.com/office/drawing/2014/main" id="{DC22902A-FA1C-4175-993B-08AF07B6EFE8}"/>
              </a:ext>
            </a:extLst>
          </p:cNvPr>
          <p:cNvSpPr txBox="1">
            <a:spLocks/>
          </p:cNvSpPr>
          <p:nvPr/>
        </p:nvSpPr>
        <p:spPr>
          <a:xfrm>
            <a:off x="6618013" y="2166255"/>
            <a:ext cx="2193309" cy="4202995"/>
          </a:xfrm>
          <a:prstGeom prst="rect">
            <a:avLst/>
          </a:prstGeom>
          <a:noFill/>
          <a:ln>
            <a:solidFill>
              <a:srgbClr val="292934"/>
            </a:solidFill>
          </a:ln>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Times New Roman"/>
                <a:ea typeface="+mn-ea"/>
                <a:cs typeface="Times New Roman"/>
              </a:defRPr>
            </a:lvl1pPr>
            <a:lvl2pPr marL="457200" indent="-182880" algn="l" defTabSz="914400" rtl="0" eaLnBrk="1" latinLnBrk="0" hangingPunct="1">
              <a:spcBef>
                <a:spcPct val="20000"/>
              </a:spcBef>
              <a:buClr>
                <a:schemeClr val="accent1"/>
              </a:buClr>
              <a:buSzPct val="85000"/>
              <a:buFont typeface="Wingdings" charset="2"/>
              <a:buChar char="Ø"/>
              <a:defRPr sz="2000" kern="1200">
                <a:solidFill>
                  <a:schemeClr val="tx1"/>
                </a:solidFill>
                <a:latin typeface="Times New Roman"/>
                <a:ea typeface="+mn-ea"/>
                <a:cs typeface="Times New Roman"/>
              </a:defRPr>
            </a:lvl2pPr>
            <a:lvl3pPr marL="731520" indent="-182880" algn="l" defTabSz="914400" rtl="0" eaLnBrk="1" latinLnBrk="0" hangingPunct="1">
              <a:spcBef>
                <a:spcPct val="20000"/>
              </a:spcBef>
              <a:buClr>
                <a:schemeClr val="accent1"/>
              </a:buClr>
              <a:buSzPct val="90000"/>
              <a:buFont typeface="Wingdings" charset="2"/>
              <a:buChar char=""/>
              <a:defRPr sz="1800" kern="1200">
                <a:solidFill>
                  <a:schemeClr val="tx1"/>
                </a:solidFill>
                <a:latin typeface="Times New Roman"/>
                <a:ea typeface="+mn-ea"/>
                <a:cs typeface="Times New Roman"/>
              </a:defRPr>
            </a:lvl3pPr>
            <a:lvl4pPr marL="1005840" indent="-182880" algn="l" defTabSz="914400" rtl="0" eaLnBrk="1" latinLnBrk="0" hangingPunct="1">
              <a:spcBef>
                <a:spcPct val="20000"/>
              </a:spcBef>
              <a:buClr>
                <a:schemeClr val="accent1"/>
              </a:buClr>
              <a:buFont typeface="Arial"/>
              <a:buChar char="•"/>
              <a:defRPr sz="1600" kern="1200">
                <a:solidFill>
                  <a:schemeClr val="tx1"/>
                </a:solidFill>
                <a:latin typeface="Times New Roman"/>
                <a:ea typeface="+mn-ea"/>
                <a:cs typeface="Times New Roman"/>
              </a:defRPr>
            </a:lvl4pPr>
            <a:lvl5pPr marL="1188720" indent="-137160" algn="l" defTabSz="914400" rtl="0" eaLnBrk="1" latinLnBrk="0" hangingPunct="1">
              <a:spcBef>
                <a:spcPct val="20000"/>
              </a:spcBef>
              <a:buClr>
                <a:schemeClr val="accent1"/>
              </a:buClr>
              <a:buSzPct val="100000"/>
              <a:buFont typeface="Wingdings" charset="2"/>
              <a:buChar char="Ø"/>
              <a:defRPr sz="1400" kern="1200" baseline="0">
                <a:solidFill>
                  <a:schemeClr val="tx1"/>
                </a:solidFill>
                <a:latin typeface="Times New Roman"/>
                <a:ea typeface="+mn-ea"/>
                <a:cs typeface="Times New Roman"/>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
                <a:srgbClr val="93A299"/>
              </a:buClr>
              <a:buNone/>
            </a:pPr>
            <a:r>
              <a:rPr lang="en-US" sz="2000" dirty="0" smtClean="0">
                <a:solidFill>
                  <a:srgbClr val="292934"/>
                </a:solidFill>
                <a:latin typeface="Consolas"/>
                <a:cs typeface="Consolas"/>
              </a:rPr>
              <a:t>radius: 254.34</a:t>
            </a:r>
            <a:endParaRPr lang="en-US" sz="2000" dirty="0">
              <a:solidFill>
                <a:srgbClr val="292934"/>
              </a:solidFill>
              <a:latin typeface="Consolas"/>
              <a:cs typeface="Consolas"/>
            </a:endParaRPr>
          </a:p>
          <a:p>
            <a:pPr marL="0" indent="0">
              <a:buClr>
                <a:srgbClr val="93A299"/>
              </a:buClr>
              <a:buNone/>
            </a:pPr>
            <a:r>
              <a:rPr lang="en-US" sz="2000" dirty="0">
                <a:solidFill>
                  <a:srgbClr val="292934"/>
                </a:solidFill>
                <a:latin typeface="Consolas"/>
                <a:cs typeface="Consolas"/>
              </a:rPr>
              <a:t>radius: </a:t>
            </a:r>
            <a:r>
              <a:rPr lang="en-US" sz="2000" dirty="0" smtClean="0">
                <a:solidFill>
                  <a:srgbClr val="292934"/>
                </a:solidFill>
                <a:latin typeface="Consolas"/>
                <a:cs typeface="Consolas"/>
              </a:rPr>
              <a:t>200.96</a:t>
            </a:r>
            <a:endParaRPr lang="en-US" sz="2000" dirty="0">
              <a:solidFill>
                <a:srgbClr val="292934"/>
              </a:solidFill>
              <a:latin typeface="Consolas"/>
              <a:cs typeface="Consolas"/>
            </a:endParaRPr>
          </a:p>
          <a:p>
            <a:pPr marL="0" indent="0">
              <a:buClr>
                <a:srgbClr val="93A299"/>
              </a:buClr>
              <a:buNone/>
            </a:pPr>
            <a:r>
              <a:rPr lang="en-US" sz="2000" dirty="0">
                <a:solidFill>
                  <a:srgbClr val="292934"/>
                </a:solidFill>
                <a:latin typeface="Consolas"/>
                <a:cs typeface="Consolas"/>
              </a:rPr>
              <a:t>radius: </a:t>
            </a:r>
            <a:r>
              <a:rPr lang="en-US" sz="2000" dirty="0" smtClean="0">
                <a:solidFill>
                  <a:srgbClr val="292934"/>
                </a:solidFill>
                <a:latin typeface="Consolas"/>
                <a:cs typeface="Consolas"/>
              </a:rPr>
              <a:t>28.26</a:t>
            </a:r>
            <a:endParaRPr lang="en-US" sz="2000" dirty="0">
              <a:solidFill>
                <a:srgbClr val="292934"/>
              </a:solidFill>
              <a:latin typeface="Consolas"/>
              <a:cs typeface="Consolas"/>
            </a:endParaRPr>
          </a:p>
          <a:p>
            <a:pPr marL="0" indent="0">
              <a:buClr>
                <a:srgbClr val="93A299"/>
              </a:buClr>
              <a:buNone/>
            </a:pPr>
            <a:r>
              <a:rPr lang="en-US" sz="2000" dirty="0">
                <a:solidFill>
                  <a:srgbClr val="292934"/>
                </a:solidFill>
                <a:latin typeface="Consolas"/>
                <a:cs typeface="Consolas"/>
              </a:rPr>
              <a:t>radius:  3.14</a:t>
            </a:r>
          </a:p>
          <a:p>
            <a:pPr marL="0" indent="0">
              <a:buClr>
                <a:srgbClr val="93A299"/>
              </a:buClr>
              <a:buNone/>
            </a:pPr>
            <a:r>
              <a:rPr lang="en-US" sz="2000" dirty="0">
                <a:solidFill>
                  <a:srgbClr val="292934"/>
                </a:solidFill>
                <a:latin typeface="Consolas"/>
                <a:cs typeface="Consolas"/>
              </a:rPr>
              <a:t>radius: 12.56</a:t>
            </a:r>
          </a:p>
          <a:p>
            <a:pPr marL="0" indent="0">
              <a:buClr>
                <a:srgbClr val="93A299"/>
              </a:buClr>
              <a:buNone/>
            </a:pPr>
            <a:r>
              <a:rPr lang="en-US" sz="2000" dirty="0" smtClean="0">
                <a:solidFill>
                  <a:srgbClr val="292934"/>
                </a:solidFill>
                <a:latin typeface="Consolas"/>
                <a:cs typeface="Consolas"/>
              </a:rPr>
              <a:t>radius</a:t>
            </a:r>
            <a:r>
              <a:rPr lang="en-US" sz="2000" dirty="0">
                <a:solidFill>
                  <a:srgbClr val="292934"/>
                </a:solidFill>
                <a:latin typeface="Consolas"/>
                <a:cs typeface="Consolas"/>
              </a:rPr>
              <a:t>: </a:t>
            </a:r>
            <a:r>
              <a:rPr lang="en-US" sz="2000" dirty="0" smtClean="0">
                <a:solidFill>
                  <a:srgbClr val="292934"/>
                </a:solidFill>
                <a:latin typeface="Consolas"/>
                <a:cs typeface="Consolas"/>
              </a:rPr>
              <a:t>153.86</a:t>
            </a:r>
            <a:endParaRPr lang="en-US" sz="2000" dirty="0">
              <a:solidFill>
                <a:srgbClr val="292934"/>
              </a:solidFill>
              <a:latin typeface="Consolas"/>
              <a:cs typeface="Consolas"/>
            </a:endParaRPr>
          </a:p>
          <a:p>
            <a:pPr marL="0" indent="0">
              <a:buClr>
                <a:srgbClr val="93A299"/>
              </a:buClr>
              <a:buNone/>
            </a:pPr>
            <a:r>
              <a:rPr lang="en-US" sz="2000" dirty="0">
                <a:solidFill>
                  <a:srgbClr val="292934"/>
                </a:solidFill>
                <a:latin typeface="Consolas"/>
                <a:cs typeface="Consolas"/>
              </a:rPr>
              <a:t>radius: </a:t>
            </a:r>
            <a:r>
              <a:rPr lang="en-US" sz="2000" dirty="0" smtClean="0">
                <a:solidFill>
                  <a:srgbClr val="292934"/>
                </a:solidFill>
                <a:latin typeface="Consolas"/>
                <a:cs typeface="Consolas"/>
              </a:rPr>
              <a:t>50.24</a:t>
            </a:r>
            <a:endParaRPr lang="en-US" sz="2000" dirty="0">
              <a:solidFill>
                <a:srgbClr val="292934"/>
              </a:solidFill>
              <a:latin typeface="Consolas"/>
              <a:cs typeface="Consolas"/>
            </a:endParaRPr>
          </a:p>
          <a:p>
            <a:pPr marL="0" indent="0">
              <a:buClr>
                <a:srgbClr val="93A299"/>
              </a:buClr>
              <a:buNone/>
            </a:pPr>
            <a:r>
              <a:rPr lang="en-US" sz="2000" dirty="0">
                <a:solidFill>
                  <a:srgbClr val="292934"/>
                </a:solidFill>
                <a:latin typeface="Consolas"/>
                <a:cs typeface="Consolas"/>
              </a:rPr>
              <a:t>radius: </a:t>
            </a:r>
            <a:r>
              <a:rPr lang="en-US" sz="2000" dirty="0" smtClean="0">
                <a:solidFill>
                  <a:srgbClr val="292934"/>
                </a:solidFill>
                <a:latin typeface="Consolas"/>
                <a:cs typeface="Consolas"/>
              </a:rPr>
              <a:t>78.50</a:t>
            </a:r>
            <a:endParaRPr lang="en-US" sz="2000" dirty="0">
              <a:solidFill>
                <a:srgbClr val="292934"/>
              </a:solidFill>
              <a:latin typeface="Consolas"/>
              <a:cs typeface="Consolas"/>
            </a:endParaRPr>
          </a:p>
          <a:p>
            <a:pPr marL="0" indent="0">
              <a:buClr>
                <a:srgbClr val="93A299"/>
              </a:buClr>
              <a:buNone/>
            </a:pPr>
            <a:r>
              <a:rPr lang="en-US" sz="2000" dirty="0">
                <a:solidFill>
                  <a:srgbClr val="292934"/>
                </a:solidFill>
                <a:latin typeface="Consolas"/>
                <a:cs typeface="Consolas"/>
              </a:rPr>
              <a:t>radius: </a:t>
            </a:r>
            <a:r>
              <a:rPr lang="en-US" sz="2000" dirty="0" smtClean="0">
                <a:solidFill>
                  <a:srgbClr val="292934"/>
                </a:solidFill>
                <a:latin typeface="Consolas"/>
                <a:cs typeface="Consolas"/>
              </a:rPr>
              <a:t>314.00</a:t>
            </a:r>
            <a:endParaRPr lang="en-US" sz="2000" dirty="0">
              <a:solidFill>
                <a:srgbClr val="292934"/>
              </a:solidFill>
              <a:latin typeface="Consolas"/>
              <a:cs typeface="Consolas"/>
            </a:endParaRPr>
          </a:p>
        </p:txBody>
      </p:sp>
      <p:sp>
        <p:nvSpPr>
          <p:cNvPr id="12" name="TextBox 11">
            <a:extLst>
              <a:ext uri="{FF2B5EF4-FFF2-40B4-BE49-F238E27FC236}">
                <a16:creationId xmlns="" xmlns:a16="http://schemas.microsoft.com/office/drawing/2014/main" id="{A28054F9-208D-4036-9817-A3E2BFDC8B2D}"/>
              </a:ext>
            </a:extLst>
          </p:cNvPr>
          <p:cNvSpPr txBox="1"/>
          <p:nvPr/>
        </p:nvSpPr>
        <p:spPr>
          <a:xfrm>
            <a:off x="8748764" y="3896262"/>
            <a:ext cx="497050" cy="369332"/>
          </a:xfrm>
          <a:prstGeom prst="rect">
            <a:avLst/>
          </a:prstGeom>
          <a:noFill/>
        </p:spPr>
        <p:txBody>
          <a:bodyPr wrap="square" rtlCol="0">
            <a:spAutoFit/>
          </a:bodyPr>
          <a:lstStyle/>
          <a:p>
            <a:pPr algn="ctr"/>
            <a:r>
              <a:rPr lang="en-US" dirty="0">
                <a:solidFill>
                  <a:srgbClr val="10253F"/>
                </a:solidFill>
              </a:rPr>
              <a:t>or</a:t>
            </a:r>
          </a:p>
        </p:txBody>
      </p:sp>
      <p:sp>
        <p:nvSpPr>
          <p:cNvPr id="13" name="Content Placeholder 3">
            <a:extLst>
              <a:ext uri="{FF2B5EF4-FFF2-40B4-BE49-F238E27FC236}">
                <a16:creationId xmlns="" xmlns:a16="http://schemas.microsoft.com/office/drawing/2014/main" id="{8D623248-15B8-4CE4-8110-E64751E30C8C}"/>
              </a:ext>
            </a:extLst>
          </p:cNvPr>
          <p:cNvSpPr txBox="1">
            <a:spLocks/>
          </p:cNvSpPr>
          <p:nvPr/>
        </p:nvSpPr>
        <p:spPr>
          <a:xfrm>
            <a:off x="9182944" y="2180741"/>
            <a:ext cx="2220511" cy="4188510"/>
          </a:xfrm>
          <a:prstGeom prst="rect">
            <a:avLst/>
          </a:prstGeom>
          <a:noFill/>
          <a:ln>
            <a:solidFill>
              <a:srgbClr val="292934"/>
            </a:solidFill>
          </a:ln>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Times New Roman"/>
                <a:ea typeface="+mn-ea"/>
                <a:cs typeface="Times New Roman"/>
              </a:defRPr>
            </a:lvl1pPr>
            <a:lvl2pPr marL="457200" indent="-182880" algn="l" defTabSz="914400" rtl="0" eaLnBrk="1" latinLnBrk="0" hangingPunct="1">
              <a:spcBef>
                <a:spcPct val="20000"/>
              </a:spcBef>
              <a:buClr>
                <a:schemeClr val="accent1"/>
              </a:buClr>
              <a:buSzPct val="85000"/>
              <a:buFont typeface="Wingdings" charset="2"/>
              <a:buChar char="Ø"/>
              <a:defRPr sz="2000" kern="1200">
                <a:solidFill>
                  <a:schemeClr val="tx1"/>
                </a:solidFill>
                <a:latin typeface="Times New Roman"/>
                <a:ea typeface="+mn-ea"/>
                <a:cs typeface="Times New Roman"/>
              </a:defRPr>
            </a:lvl2pPr>
            <a:lvl3pPr marL="731520" indent="-182880" algn="l" defTabSz="914400" rtl="0" eaLnBrk="1" latinLnBrk="0" hangingPunct="1">
              <a:spcBef>
                <a:spcPct val="20000"/>
              </a:spcBef>
              <a:buClr>
                <a:schemeClr val="accent1"/>
              </a:buClr>
              <a:buSzPct val="90000"/>
              <a:buFont typeface="Wingdings" charset="2"/>
              <a:buChar char=""/>
              <a:defRPr sz="1800" kern="1200">
                <a:solidFill>
                  <a:schemeClr val="tx1"/>
                </a:solidFill>
                <a:latin typeface="Times New Roman"/>
                <a:ea typeface="+mn-ea"/>
                <a:cs typeface="Times New Roman"/>
              </a:defRPr>
            </a:lvl3pPr>
            <a:lvl4pPr marL="1005840" indent="-182880" algn="l" defTabSz="914400" rtl="0" eaLnBrk="1" latinLnBrk="0" hangingPunct="1">
              <a:spcBef>
                <a:spcPct val="20000"/>
              </a:spcBef>
              <a:buClr>
                <a:schemeClr val="accent1"/>
              </a:buClr>
              <a:buFont typeface="Arial"/>
              <a:buChar char="•"/>
              <a:defRPr sz="1600" kern="1200">
                <a:solidFill>
                  <a:schemeClr val="tx1"/>
                </a:solidFill>
                <a:latin typeface="Times New Roman"/>
                <a:ea typeface="+mn-ea"/>
                <a:cs typeface="Times New Roman"/>
              </a:defRPr>
            </a:lvl4pPr>
            <a:lvl5pPr marL="1188720" indent="-137160" algn="l" defTabSz="914400" rtl="0" eaLnBrk="1" latinLnBrk="0" hangingPunct="1">
              <a:spcBef>
                <a:spcPct val="20000"/>
              </a:spcBef>
              <a:buClr>
                <a:schemeClr val="accent1"/>
              </a:buClr>
              <a:buSzPct val="100000"/>
              <a:buFont typeface="Wingdings" charset="2"/>
              <a:buChar char="Ø"/>
              <a:defRPr sz="1400" kern="1200" baseline="0">
                <a:solidFill>
                  <a:schemeClr val="tx1"/>
                </a:solidFill>
                <a:latin typeface="Times New Roman"/>
                <a:ea typeface="+mn-ea"/>
                <a:cs typeface="Times New Roman"/>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
                <a:srgbClr val="93A299"/>
              </a:buClr>
              <a:buNone/>
            </a:pPr>
            <a:r>
              <a:rPr lang="en-US" sz="2000" dirty="0">
                <a:solidFill>
                  <a:srgbClr val="292934"/>
                </a:solidFill>
                <a:latin typeface="Consolas"/>
                <a:cs typeface="Consolas"/>
              </a:rPr>
              <a:t>radius: </a:t>
            </a:r>
            <a:r>
              <a:rPr lang="en-US" sz="2000" dirty="0" smtClean="0">
                <a:solidFill>
                  <a:srgbClr val="292934"/>
                </a:solidFill>
                <a:latin typeface="Consolas"/>
                <a:cs typeface="Consolas"/>
              </a:rPr>
              <a:t>28.26</a:t>
            </a:r>
          </a:p>
          <a:p>
            <a:pPr marL="0" indent="0">
              <a:buClr>
                <a:srgbClr val="93A299"/>
              </a:buClr>
              <a:buNone/>
            </a:pPr>
            <a:r>
              <a:rPr lang="en-US" sz="2000" dirty="0">
                <a:solidFill>
                  <a:srgbClr val="292934"/>
                </a:solidFill>
                <a:latin typeface="Consolas"/>
                <a:cs typeface="Consolas"/>
              </a:rPr>
              <a:t>radius: </a:t>
            </a:r>
            <a:r>
              <a:rPr lang="en-US" sz="2000" dirty="0" smtClean="0">
                <a:solidFill>
                  <a:srgbClr val="292934"/>
                </a:solidFill>
                <a:latin typeface="Consolas"/>
                <a:cs typeface="Consolas"/>
              </a:rPr>
              <a:t>78.50</a:t>
            </a:r>
          </a:p>
          <a:p>
            <a:pPr marL="0" indent="0">
              <a:buClr>
                <a:srgbClr val="93A299"/>
              </a:buClr>
              <a:buNone/>
            </a:pPr>
            <a:r>
              <a:rPr lang="en-US" sz="2000" dirty="0">
                <a:solidFill>
                  <a:srgbClr val="292934"/>
                </a:solidFill>
                <a:latin typeface="Consolas"/>
                <a:cs typeface="Consolas"/>
              </a:rPr>
              <a:t>radius: </a:t>
            </a:r>
            <a:r>
              <a:rPr lang="en-US" sz="2000" dirty="0" smtClean="0">
                <a:solidFill>
                  <a:srgbClr val="292934"/>
                </a:solidFill>
                <a:latin typeface="Consolas"/>
                <a:cs typeface="Consolas"/>
              </a:rPr>
              <a:t>3.14</a:t>
            </a:r>
          </a:p>
          <a:p>
            <a:pPr marL="0" indent="0">
              <a:buClr>
                <a:srgbClr val="93A299"/>
              </a:buClr>
              <a:buNone/>
            </a:pPr>
            <a:r>
              <a:rPr lang="en-US" sz="2000" dirty="0">
                <a:solidFill>
                  <a:srgbClr val="292934"/>
                </a:solidFill>
                <a:latin typeface="Consolas"/>
                <a:cs typeface="Consolas"/>
              </a:rPr>
              <a:t>radius: </a:t>
            </a:r>
            <a:r>
              <a:rPr lang="en-US" sz="2000" dirty="0" smtClean="0">
                <a:solidFill>
                  <a:srgbClr val="292934"/>
                </a:solidFill>
                <a:latin typeface="Consolas"/>
                <a:cs typeface="Consolas"/>
              </a:rPr>
              <a:t>113.04</a:t>
            </a:r>
          </a:p>
          <a:p>
            <a:pPr marL="0" indent="0">
              <a:buClr>
                <a:srgbClr val="93A299"/>
              </a:buClr>
              <a:buNone/>
            </a:pPr>
            <a:r>
              <a:rPr lang="en-US" sz="2000" dirty="0" smtClean="0">
                <a:solidFill>
                  <a:srgbClr val="292934"/>
                </a:solidFill>
                <a:latin typeface="Consolas"/>
                <a:cs typeface="Consolas"/>
              </a:rPr>
              <a:t>radius: 314.00</a:t>
            </a:r>
            <a:endParaRPr lang="en-US" sz="2000" dirty="0">
              <a:solidFill>
                <a:srgbClr val="292934"/>
              </a:solidFill>
              <a:latin typeface="Consolas"/>
              <a:cs typeface="Consolas"/>
            </a:endParaRPr>
          </a:p>
          <a:p>
            <a:pPr marL="0" indent="0">
              <a:buClr>
                <a:srgbClr val="93A299"/>
              </a:buClr>
              <a:buNone/>
            </a:pPr>
            <a:endParaRPr lang="en-US" sz="2000" dirty="0">
              <a:solidFill>
                <a:srgbClr val="292934"/>
              </a:solidFill>
              <a:latin typeface="Consolas"/>
              <a:cs typeface="Consolas"/>
            </a:endParaRPr>
          </a:p>
        </p:txBody>
      </p:sp>
      <p:sp>
        <p:nvSpPr>
          <p:cNvPr id="14" name="Rectangle 13"/>
          <p:cNvSpPr/>
          <p:nvPr/>
        </p:nvSpPr>
        <p:spPr>
          <a:xfrm>
            <a:off x="1343892" y="5597091"/>
            <a:ext cx="4650508" cy="529073"/>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2000" b="1" dirty="0" smtClean="0">
                <a:latin typeface="Consolas"/>
                <a:cs typeface="Consolas"/>
              </a:rPr>
              <a:t>if</a:t>
            </a:r>
            <a:r>
              <a:rPr lang="en-US" sz="2000" dirty="0" smtClean="0">
                <a:latin typeface="Consolas"/>
                <a:cs typeface="Consolas"/>
              </a:rPr>
              <a:t> (</a:t>
            </a:r>
            <a:r>
              <a:rPr lang="en-US" sz="2000" dirty="0" smtClean="0">
                <a:solidFill>
                  <a:srgbClr val="FF0000"/>
                </a:solidFill>
                <a:latin typeface="Consolas"/>
                <a:cs typeface="Consolas"/>
              </a:rPr>
              <a:t>count++ = 10</a:t>
            </a:r>
            <a:r>
              <a:rPr lang="en-US" sz="2000" dirty="0" smtClean="0">
                <a:latin typeface="Consolas"/>
                <a:cs typeface="Consolas"/>
              </a:rPr>
              <a:t>) </a:t>
            </a:r>
            <a:r>
              <a:rPr lang="en-US" sz="2000" dirty="0" err="1">
                <a:latin typeface="Consolas"/>
                <a:cs typeface="Consolas"/>
              </a:rPr>
              <a:t>CkExit</a:t>
            </a:r>
            <a:r>
              <a:rPr lang="en-US" sz="2000" dirty="0">
                <a:latin typeface="Consolas"/>
                <a:cs typeface="Consolas"/>
              </a:rPr>
              <a:t>()</a:t>
            </a:r>
            <a:r>
              <a:rPr lang="en-US" sz="2000" dirty="0" smtClean="0">
                <a:latin typeface="Consolas"/>
                <a:cs typeface="Consolas"/>
              </a:rPr>
              <a:t>; } };</a:t>
            </a:r>
            <a:endParaRPr lang="en-US" sz="2000" b="1" dirty="0">
              <a:latin typeface="Consolas"/>
              <a:cs typeface="Consolas"/>
            </a:endParaRPr>
          </a:p>
        </p:txBody>
      </p:sp>
    </p:spTree>
    <p:extLst>
      <p:ext uri="{BB962C8B-B14F-4D97-AF65-F5344CB8AC3E}">
        <p14:creationId xmlns:p14="http://schemas.microsoft.com/office/powerpoint/2010/main" val="233074235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1" grpId="0" animBg="1"/>
      <p:bldP spid="12" grpId="0"/>
      <p:bldP spid="13" grpId="0" animBg="1"/>
      <p:bldP spid="1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C4C79B87-556E-4EEE-A33A-DBB63AD62DA5}"/>
              </a:ext>
            </a:extLst>
          </p:cNvPr>
          <p:cNvSpPr>
            <a:spLocks noGrp="1"/>
          </p:cNvSpPr>
          <p:nvPr>
            <p:ph type="title"/>
          </p:nvPr>
        </p:nvSpPr>
        <p:spPr/>
        <p:txBody>
          <a:bodyPr/>
          <a:lstStyle/>
          <a:p>
            <a:r>
              <a:rPr lang="en-US" altLang="ko-KR" dirty="0" err="1"/>
              <a:t>Readonly</a:t>
            </a:r>
            <a:r>
              <a:rPr lang="en-US" altLang="ko-KR" dirty="0"/>
              <a:t> Variables</a:t>
            </a:r>
            <a:endParaRPr lang="ko-KR" altLang="en-US" dirty="0"/>
          </a:p>
        </p:txBody>
      </p:sp>
      <p:sp>
        <p:nvSpPr>
          <p:cNvPr id="3" name="내용 개체 틀 2">
            <a:extLst>
              <a:ext uri="{FF2B5EF4-FFF2-40B4-BE49-F238E27FC236}">
                <a16:creationId xmlns="" xmlns:a16="http://schemas.microsoft.com/office/drawing/2014/main" id="{FD7C6803-7A77-4114-959D-F3778DC33BC9}"/>
              </a:ext>
            </a:extLst>
          </p:cNvPr>
          <p:cNvSpPr>
            <a:spLocks noGrp="1"/>
          </p:cNvSpPr>
          <p:nvPr>
            <p:ph idx="1"/>
          </p:nvPr>
        </p:nvSpPr>
        <p:spPr/>
        <p:txBody>
          <a:bodyPr/>
          <a:lstStyle/>
          <a:p>
            <a:r>
              <a:rPr lang="en-US" altLang="ko-KR" dirty="0"/>
              <a:t>The only global variables officially allowed in a Charm++ program are </a:t>
            </a:r>
            <a:r>
              <a:rPr lang="en-US" altLang="ko-KR" dirty="0" err="1">
                <a:latin typeface="Consolas" panose="020B0609020204030204" pitchFamily="49" charset="0"/>
              </a:rPr>
              <a:t>readonly</a:t>
            </a:r>
            <a:r>
              <a:rPr lang="en-US" altLang="ko-KR" dirty="0"/>
              <a:t> variables</a:t>
            </a:r>
          </a:p>
          <a:p>
            <a:pPr lvl="1"/>
            <a:r>
              <a:rPr lang="en-US" altLang="ko-KR" dirty="0" err="1">
                <a:latin typeface="Consolas" panose="020B0609020204030204" pitchFamily="49" charset="0"/>
              </a:rPr>
              <a:t>readonly</a:t>
            </a:r>
            <a:r>
              <a:rPr lang="en-US" altLang="ko-KR" dirty="0" err="1"/>
              <a:t>s</a:t>
            </a:r>
            <a:r>
              <a:rPr lang="en-US" altLang="ko-KR" dirty="0"/>
              <a:t> can be modified only in the constructor of the main chare</a:t>
            </a:r>
          </a:p>
          <a:p>
            <a:pPr lvl="2"/>
            <a:r>
              <a:rPr lang="en-US" altLang="ko-KR" dirty="0"/>
              <a:t>And from any functions called from them (not entry methods)</a:t>
            </a:r>
          </a:p>
          <a:p>
            <a:pPr lvl="1"/>
            <a:r>
              <a:rPr lang="en-US" altLang="ko-KR" dirty="0"/>
              <a:t>After the constructor finishes, before any other chares execute any methods, the </a:t>
            </a:r>
            <a:r>
              <a:rPr lang="en-US" altLang="ko-KR" dirty="0" err="1">
                <a:latin typeface="Consolas" panose="020B0609020204030204" pitchFamily="49" charset="0"/>
              </a:rPr>
              <a:t>readonly</a:t>
            </a:r>
            <a:r>
              <a:rPr lang="en-US" altLang="ko-KR" dirty="0"/>
              <a:t> variables are available on all processors</a:t>
            </a:r>
          </a:p>
          <a:p>
            <a:r>
              <a:rPr lang="en-US" altLang="ko-KR" dirty="0"/>
              <a:t>Declare a </a:t>
            </a:r>
            <a:r>
              <a:rPr lang="en-US" altLang="ko-KR" dirty="0" err="1">
                <a:latin typeface="Consolas" panose="020B0609020204030204" pitchFamily="49" charset="0"/>
              </a:rPr>
              <a:t>readonly</a:t>
            </a:r>
            <a:r>
              <a:rPr lang="en-US" altLang="ko-KR" dirty="0"/>
              <a:t> in .ci file and also in the .</a:t>
            </a:r>
            <a:r>
              <a:rPr lang="en-US" altLang="ko-KR" dirty="0" err="1"/>
              <a:t>cpp</a:t>
            </a:r>
            <a:r>
              <a:rPr lang="en-US" altLang="ko-KR" dirty="0"/>
              <a:t> file</a:t>
            </a:r>
          </a:p>
          <a:p>
            <a:pPr lvl="1"/>
            <a:r>
              <a:rPr lang="en-US" altLang="ko-KR" dirty="0"/>
              <a:t>In .ci: </a:t>
            </a:r>
            <a:r>
              <a:rPr lang="en-US" altLang="ko-KR" dirty="0" err="1">
                <a:latin typeface="Consolas" panose="020B0609020204030204" pitchFamily="49" charset="0"/>
              </a:rPr>
              <a:t>readonly</a:t>
            </a:r>
            <a:r>
              <a:rPr lang="en-US" altLang="ko-KR" dirty="0">
                <a:latin typeface="Consolas" panose="020B0609020204030204" pitchFamily="49" charset="0"/>
              </a:rPr>
              <a:t> </a:t>
            </a:r>
            <a:r>
              <a:rPr lang="en-US" altLang="ko-KR" dirty="0" err="1">
                <a:latin typeface="Consolas" panose="020B0609020204030204" pitchFamily="49" charset="0"/>
              </a:rPr>
              <a:t>int</a:t>
            </a:r>
            <a:r>
              <a:rPr lang="en-US" altLang="ko-KR" dirty="0">
                <a:latin typeface="Consolas" panose="020B0609020204030204" pitchFamily="49" charset="0"/>
              </a:rPr>
              <a:t> </a:t>
            </a:r>
            <a:r>
              <a:rPr lang="en-US" altLang="ko-KR" dirty="0" err="1">
                <a:latin typeface="Consolas" panose="020B0609020204030204" pitchFamily="49" charset="0"/>
              </a:rPr>
              <a:t>grainSize</a:t>
            </a:r>
            <a:r>
              <a:rPr lang="en-US" altLang="ko-KR" dirty="0">
                <a:latin typeface="Consolas" panose="020B0609020204030204" pitchFamily="49" charset="0"/>
              </a:rPr>
              <a:t>;</a:t>
            </a:r>
          </a:p>
          <a:p>
            <a:pPr lvl="1"/>
            <a:r>
              <a:rPr lang="en-US" altLang="ko-KR" dirty="0"/>
              <a:t>In .</a:t>
            </a:r>
            <a:r>
              <a:rPr lang="en-US" altLang="ko-KR" dirty="0" err="1"/>
              <a:t>cpp</a:t>
            </a:r>
            <a:r>
              <a:rPr lang="en-US" altLang="ko-KR" dirty="0"/>
              <a:t>, just a normal declaration</a:t>
            </a:r>
          </a:p>
        </p:txBody>
      </p:sp>
      <p:sp>
        <p:nvSpPr>
          <p:cNvPr id="4" name="날짜 개체 틀 3">
            <a:extLst>
              <a:ext uri="{FF2B5EF4-FFF2-40B4-BE49-F238E27FC236}">
                <a16:creationId xmlns="" xmlns:a16="http://schemas.microsoft.com/office/drawing/2014/main" id="{E0FDE485-0049-4B5B-A481-CB9C2EC1C509}"/>
              </a:ext>
            </a:extLst>
          </p:cNvPr>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바닥글 개체 틀 4">
            <a:extLst>
              <a:ext uri="{FF2B5EF4-FFF2-40B4-BE49-F238E27FC236}">
                <a16:creationId xmlns="" xmlns:a16="http://schemas.microsoft.com/office/drawing/2014/main" id="{8AE3E760-7440-4E0C-8B11-F31414CA6918}"/>
              </a:ext>
            </a:extLst>
          </p:cNvPr>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슬라이드 번호 개체 틀 5">
            <a:extLst>
              <a:ext uri="{FF2B5EF4-FFF2-40B4-BE49-F238E27FC236}">
                <a16:creationId xmlns="" xmlns:a16="http://schemas.microsoft.com/office/drawing/2014/main" id="{6043149E-1D94-4E23-8206-7F7941EB2204}"/>
              </a:ext>
            </a:extLst>
          </p:cNvPr>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56</a:t>
            </a:fld>
            <a:endParaRPr lang="en-US">
              <a:solidFill>
                <a:prstClr val="black">
                  <a:tint val="75000"/>
                </a:prstClr>
              </a:solidFill>
              <a:latin typeface="Calibri"/>
            </a:endParaRPr>
          </a:p>
        </p:txBody>
      </p:sp>
    </p:spTree>
    <p:extLst>
      <p:ext uri="{BB962C8B-B14F-4D97-AF65-F5344CB8AC3E}">
        <p14:creationId xmlns:p14="http://schemas.microsoft.com/office/powerpoint/2010/main" val="171977781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DB906B7A-7906-4F24-BE91-91B7BE01AD78}"/>
              </a:ext>
            </a:extLst>
          </p:cNvPr>
          <p:cNvSpPr>
            <a:spLocks noGrp="1"/>
          </p:cNvSpPr>
          <p:nvPr>
            <p:ph type="title"/>
          </p:nvPr>
        </p:nvSpPr>
        <p:spPr/>
        <p:txBody>
          <a:bodyPr/>
          <a:lstStyle/>
          <a:p>
            <a:r>
              <a:rPr lang="en-US" altLang="ko-KR" dirty="0"/>
              <a:t>Data Types and Entry Methods</a:t>
            </a:r>
            <a:endParaRPr lang="ko-KR" altLang="en-US" dirty="0"/>
          </a:p>
        </p:txBody>
      </p:sp>
      <p:sp>
        <p:nvSpPr>
          <p:cNvPr id="3" name="내용 개체 틀 2">
            <a:extLst>
              <a:ext uri="{FF2B5EF4-FFF2-40B4-BE49-F238E27FC236}">
                <a16:creationId xmlns="" xmlns:a16="http://schemas.microsoft.com/office/drawing/2014/main" id="{FAECCA14-1FBE-46FD-944F-6EA56EF6A95F}"/>
              </a:ext>
            </a:extLst>
          </p:cNvPr>
          <p:cNvSpPr>
            <a:spLocks noGrp="1"/>
          </p:cNvSpPr>
          <p:nvPr>
            <p:ph idx="1"/>
          </p:nvPr>
        </p:nvSpPr>
        <p:spPr/>
        <p:txBody>
          <a:bodyPr/>
          <a:lstStyle/>
          <a:p>
            <a:r>
              <a:rPr lang="en-US" altLang="ko-KR" dirty="0"/>
              <a:t>You can pass basic C++ types to entry methods (</a:t>
            </a:r>
            <a:r>
              <a:rPr lang="en-US" altLang="ko-KR" dirty="0" err="1"/>
              <a:t>int</a:t>
            </a:r>
            <a:r>
              <a:rPr lang="en-US" altLang="ko-KR" dirty="0"/>
              <a:t>, char, bool)</a:t>
            </a:r>
          </a:p>
          <a:p>
            <a:r>
              <a:rPr lang="en-US" altLang="ko-KR" dirty="0"/>
              <a:t>C++ STL data structures can be passed by including </a:t>
            </a:r>
            <a:r>
              <a:rPr lang="en-US" altLang="ko-KR" dirty="0" err="1">
                <a:latin typeface="Consolas"/>
                <a:cs typeface="Consolas"/>
              </a:rPr>
              <a:t>pup_stl.h</a:t>
            </a:r>
            <a:endParaRPr lang="en-US" altLang="ko-KR" dirty="0">
              <a:latin typeface="Consolas"/>
              <a:cs typeface="Consolas"/>
            </a:endParaRPr>
          </a:p>
          <a:p>
            <a:r>
              <a:rPr lang="en-US" altLang="ko-KR" dirty="0"/>
              <a:t>Arrays of basic data types can also be passed like this:</a:t>
            </a:r>
          </a:p>
          <a:p>
            <a:r>
              <a:rPr lang="en-US" altLang="ko-KR" dirty="0"/>
              <a:t>.ci file:</a:t>
            </a:r>
          </a:p>
          <a:p>
            <a:endParaRPr lang="en-US" altLang="ko-KR" dirty="0"/>
          </a:p>
          <a:p>
            <a:r>
              <a:rPr lang="en-US" altLang="ko-KR" dirty="0"/>
              <a:t>.</a:t>
            </a:r>
            <a:r>
              <a:rPr lang="en-US" altLang="ko-KR" dirty="0" err="1"/>
              <a:t>cpp</a:t>
            </a:r>
            <a:r>
              <a:rPr lang="en-US" altLang="ko-KR" dirty="0"/>
              <a:t> file</a:t>
            </a:r>
          </a:p>
        </p:txBody>
      </p:sp>
      <p:sp>
        <p:nvSpPr>
          <p:cNvPr id="4" name="날짜 개체 틀 3">
            <a:extLst>
              <a:ext uri="{FF2B5EF4-FFF2-40B4-BE49-F238E27FC236}">
                <a16:creationId xmlns="" xmlns:a16="http://schemas.microsoft.com/office/drawing/2014/main" id="{E20AFF5F-B604-4CBB-979F-0FF9E6ABD6F8}"/>
              </a:ext>
            </a:extLst>
          </p:cNvPr>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바닥글 개체 틀 4">
            <a:extLst>
              <a:ext uri="{FF2B5EF4-FFF2-40B4-BE49-F238E27FC236}">
                <a16:creationId xmlns="" xmlns:a16="http://schemas.microsoft.com/office/drawing/2014/main" id="{C7A5C5C2-ED60-4E34-B510-3B919643DB27}"/>
              </a:ext>
            </a:extLst>
          </p:cNvPr>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슬라이드 번호 개체 틀 5">
            <a:extLst>
              <a:ext uri="{FF2B5EF4-FFF2-40B4-BE49-F238E27FC236}">
                <a16:creationId xmlns="" xmlns:a16="http://schemas.microsoft.com/office/drawing/2014/main" id="{9E9E5AED-5675-48FE-AE94-FC7F0ED1ED17}"/>
              </a:ext>
            </a:extLst>
          </p:cNvPr>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57</a:t>
            </a:fld>
            <a:endParaRPr lang="en-US">
              <a:solidFill>
                <a:prstClr val="black">
                  <a:tint val="75000"/>
                </a:prstClr>
              </a:solidFill>
              <a:latin typeface="Calibri"/>
            </a:endParaRPr>
          </a:p>
        </p:txBody>
      </p:sp>
      <p:sp>
        <p:nvSpPr>
          <p:cNvPr id="7" name="Content Placeholder 3">
            <a:extLst>
              <a:ext uri="{FF2B5EF4-FFF2-40B4-BE49-F238E27FC236}">
                <a16:creationId xmlns="" xmlns:a16="http://schemas.microsoft.com/office/drawing/2014/main" id="{040C0808-47AD-4F40-A5CA-1A95E2EB5595}"/>
              </a:ext>
            </a:extLst>
          </p:cNvPr>
          <p:cNvSpPr txBox="1">
            <a:spLocks/>
          </p:cNvSpPr>
          <p:nvPr/>
        </p:nvSpPr>
        <p:spPr>
          <a:xfrm>
            <a:off x="957844" y="4117227"/>
            <a:ext cx="10236615" cy="437018"/>
          </a:xfrm>
          <a:prstGeom prst="rect">
            <a:avLst/>
          </a:prstGeom>
          <a:noFill/>
          <a:ln>
            <a:solidFill>
              <a:srgbClr val="292934"/>
            </a:solidFill>
          </a:ln>
        </p:spPr>
        <p:txBody>
          <a:bodyPr>
            <a:no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b="1" dirty="0">
                <a:latin typeface="Consolas"/>
                <a:cs typeface="Consolas"/>
              </a:rPr>
              <a:t>entry void </a:t>
            </a:r>
            <a:r>
              <a:rPr lang="en-US" sz="2000" dirty="0" err="1">
                <a:latin typeface="Consolas"/>
                <a:cs typeface="Consolas"/>
              </a:rPr>
              <a:t>foobar</a:t>
            </a:r>
            <a:r>
              <a:rPr lang="en-US" sz="2000" dirty="0">
                <a:latin typeface="Consolas"/>
                <a:cs typeface="Consolas"/>
              </a:rPr>
              <a:t>(</a:t>
            </a:r>
            <a:r>
              <a:rPr lang="en-US" sz="2000" b="1" dirty="0" err="1">
                <a:latin typeface="Consolas"/>
                <a:cs typeface="Consolas"/>
              </a:rPr>
              <a:t>int</a:t>
            </a:r>
            <a:r>
              <a:rPr lang="en-US" sz="2000" dirty="0">
                <a:latin typeface="Consolas"/>
                <a:cs typeface="Consolas"/>
              </a:rPr>
              <a:t> length, </a:t>
            </a:r>
            <a:r>
              <a:rPr lang="en-US" sz="2000" b="1" dirty="0" err="1">
                <a:latin typeface="Consolas"/>
                <a:cs typeface="Consolas"/>
              </a:rPr>
              <a:t>int</a:t>
            </a:r>
            <a:r>
              <a:rPr lang="en-US" sz="2000" dirty="0">
                <a:latin typeface="Consolas"/>
                <a:cs typeface="Consolas"/>
              </a:rPr>
              <a:t> data[length]);</a:t>
            </a:r>
          </a:p>
        </p:txBody>
      </p:sp>
      <p:sp>
        <p:nvSpPr>
          <p:cNvPr id="8" name="Content Placeholder 5">
            <a:extLst>
              <a:ext uri="{FF2B5EF4-FFF2-40B4-BE49-F238E27FC236}">
                <a16:creationId xmlns="" xmlns:a16="http://schemas.microsoft.com/office/drawing/2014/main" id="{E4F1F27A-AD53-42A1-B3BE-9DB24D357A95}"/>
              </a:ext>
            </a:extLst>
          </p:cNvPr>
          <p:cNvSpPr txBox="1">
            <a:spLocks/>
          </p:cNvSpPr>
          <p:nvPr/>
        </p:nvSpPr>
        <p:spPr>
          <a:xfrm>
            <a:off x="957843" y="5201060"/>
            <a:ext cx="10236616" cy="1153705"/>
          </a:xfrm>
          <a:prstGeom prst="rect">
            <a:avLst/>
          </a:prstGeom>
          <a:noFill/>
          <a:ln>
            <a:solidFill>
              <a:srgbClr val="292934"/>
            </a:solidFill>
          </a:ln>
        </p:spPr>
        <p:txBody>
          <a:bodyPr>
            <a:no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a:latin typeface="Consolas"/>
                <a:cs typeface="Consolas"/>
              </a:rPr>
              <a:t>MyChare::foobar(</a:t>
            </a:r>
            <a:r>
              <a:rPr lang="en-US" sz="2000" b="1">
                <a:latin typeface="Consolas"/>
                <a:cs typeface="Consolas"/>
              </a:rPr>
              <a:t>int</a:t>
            </a:r>
            <a:r>
              <a:rPr lang="en-US" sz="2000">
                <a:latin typeface="Consolas"/>
                <a:cs typeface="Consolas"/>
              </a:rPr>
              <a:t> length, </a:t>
            </a:r>
            <a:r>
              <a:rPr lang="en-US" sz="2000" b="1">
                <a:latin typeface="Consolas"/>
                <a:cs typeface="Consolas"/>
              </a:rPr>
              <a:t>int∗ </a:t>
            </a:r>
            <a:r>
              <a:rPr lang="en-US" sz="2000">
                <a:latin typeface="Consolas"/>
                <a:cs typeface="Consolas"/>
              </a:rPr>
              <a:t>data) { </a:t>
            </a:r>
          </a:p>
          <a:p>
            <a:pPr marL="0" indent="0">
              <a:buFont typeface="Arial" pitchFamily="34" charset="0"/>
              <a:buNone/>
            </a:pPr>
            <a:r>
              <a:rPr lang="en-US" sz="2000" i="1">
                <a:latin typeface="Consolas"/>
                <a:cs typeface="Consolas"/>
              </a:rPr>
              <a:t>   // ... foobar code ...</a:t>
            </a:r>
          </a:p>
          <a:p>
            <a:pPr marL="0" indent="0">
              <a:buFont typeface="Arial" pitchFamily="34" charset="0"/>
              <a:buNone/>
            </a:pPr>
            <a:r>
              <a:rPr lang="en-US" sz="2000">
                <a:latin typeface="Consolas"/>
                <a:cs typeface="Consolas"/>
              </a:rPr>
              <a:t>}</a:t>
            </a:r>
            <a:endParaRPr lang="en-US" sz="2000" dirty="0">
              <a:latin typeface="Consolas"/>
              <a:cs typeface="Consolas"/>
            </a:endParaRPr>
          </a:p>
        </p:txBody>
      </p:sp>
    </p:spTree>
    <p:extLst>
      <p:ext uri="{BB962C8B-B14F-4D97-AF65-F5344CB8AC3E}">
        <p14:creationId xmlns:p14="http://schemas.microsoft.com/office/powerpoint/2010/main" val="22945048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Hands-On Exercise 0. Fibonacci</a:t>
            </a:r>
            <a:endParaRPr lang="en-US" dirty="0"/>
          </a:p>
        </p:txBody>
      </p:sp>
      <p:sp>
        <p:nvSpPr>
          <p:cNvPr id="3" name="Content Placeholder 2"/>
          <p:cNvSpPr>
            <a:spLocks noGrp="1"/>
          </p:cNvSpPr>
          <p:nvPr>
            <p:ph idx="1"/>
          </p:nvPr>
        </p:nvSpPr>
        <p:spPr/>
        <p:txBody>
          <a:bodyPr>
            <a:noAutofit/>
          </a:bodyPr>
          <a:lstStyle/>
          <a:p>
            <a:r>
              <a:rPr lang="en-US" sz="4400" dirty="0" smtClean="0">
                <a:hlinkClick r:id="rId2"/>
              </a:rPr>
              <a:t>charm.cs.illinois.edu</a:t>
            </a:r>
            <a:r>
              <a:rPr lang="en-US" sz="4400" dirty="0">
                <a:hlinkClick r:id="rId2"/>
              </a:rPr>
              <a:t>/tutorial_ecp18/</a:t>
            </a:r>
            <a:endParaRPr lang="en-US" sz="4400" dirty="0"/>
          </a:p>
          <a:p>
            <a:pPr lvl="1"/>
            <a:r>
              <a:rPr lang="en-US" sz="4000" dirty="0"/>
              <a:t>L</a:t>
            </a:r>
            <a:r>
              <a:rPr lang="en-US" sz="4000" dirty="0" smtClean="0"/>
              <a:t>CF </a:t>
            </a:r>
            <a:r>
              <a:rPr lang="en-US" sz="4000" dirty="0"/>
              <a:t>U</a:t>
            </a:r>
            <a:r>
              <a:rPr lang="en-US" sz="4000" dirty="0" smtClean="0"/>
              <a:t>sers: login and clone exercises</a:t>
            </a:r>
          </a:p>
          <a:p>
            <a:pPr lvl="1"/>
            <a:r>
              <a:rPr lang="en-US" sz="4000" dirty="0" smtClean="0"/>
              <a:t>AWS Users: claim instance and login</a:t>
            </a:r>
          </a:p>
          <a:p>
            <a:pPr lvl="2"/>
            <a:r>
              <a:rPr lang="en-US" sz="3600" dirty="0" smtClean="0"/>
              <a:t>Login: </a:t>
            </a:r>
            <a:r>
              <a:rPr lang="en-US" sz="3600" dirty="0" err="1" smtClean="0"/>
              <a:t>ssh</a:t>
            </a:r>
            <a:r>
              <a:rPr lang="en-US" sz="3600" dirty="0" smtClean="0"/>
              <a:t> –Y tutorial@&lt;MY_IP_ABOVE&gt;</a:t>
            </a:r>
          </a:p>
          <a:p>
            <a:pPr lvl="2"/>
            <a:r>
              <a:rPr lang="en-US" sz="3600" dirty="0"/>
              <a:t>Password: vXStB3yB</a:t>
            </a:r>
            <a:endParaRPr lang="en-US" sz="3600" dirty="0" smtClean="0"/>
          </a:p>
          <a:p>
            <a:r>
              <a:rPr lang="en-US" sz="4400" dirty="0" smtClean="0"/>
              <a:t>Exercise: ecp18/ex0 (compile and run)</a:t>
            </a:r>
          </a:p>
          <a:p>
            <a:pPr lvl="1"/>
            <a:r>
              <a:rPr lang="en-US" altLang="ko-KR" sz="4000" dirty="0"/>
              <a:t>Detailed instructions </a:t>
            </a:r>
            <a:r>
              <a:rPr lang="en-US" altLang="ko-KR" sz="4000" dirty="0" smtClean="0"/>
              <a:t>in </a:t>
            </a:r>
            <a:r>
              <a:rPr lang="en-US" altLang="ko-KR" sz="4000" dirty="0"/>
              <a:t>README</a:t>
            </a:r>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58</a:t>
            </a:fld>
            <a:endParaRPr lang="en-US">
              <a:solidFill>
                <a:prstClr val="black">
                  <a:tint val="75000"/>
                </a:prstClr>
              </a:solidFill>
              <a:latin typeface="Calibri"/>
            </a:endParaRPr>
          </a:p>
        </p:txBody>
      </p:sp>
    </p:spTree>
    <p:extLst>
      <p:ext uri="{BB962C8B-B14F-4D97-AF65-F5344CB8AC3E}">
        <p14:creationId xmlns:p14="http://schemas.microsoft.com/office/powerpoint/2010/main" val="307107475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DB906B7A-7906-4F24-BE91-91B7BE01AD78}"/>
              </a:ext>
            </a:extLst>
          </p:cNvPr>
          <p:cNvSpPr>
            <a:spLocks noGrp="1"/>
          </p:cNvSpPr>
          <p:nvPr>
            <p:ph type="title"/>
          </p:nvPr>
        </p:nvSpPr>
        <p:spPr/>
        <p:txBody>
          <a:bodyPr/>
          <a:lstStyle/>
          <a:p>
            <a:r>
              <a:rPr lang="en-US" altLang="ko-KR" dirty="0"/>
              <a:t>Guidelines for Hands-On Exercises</a:t>
            </a:r>
            <a:endParaRPr lang="ko-KR" altLang="en-US" dirty="0"/>
          </a:p>
        </p:txBody>
      </p:sp>
      <p:sp>
        <p:nvSpPr>
          <p:cNvPr id="3" name="내용 개체 틀 2">
            <a:extLst>
              <a:ext uri="{FF2B5EF4-FFF2-40B4-BE49-F238E27FC236}">
                <a16:creationId xmlns="" xmlns:a16="http://schemas.microsoft.com/office/drawing/2014/main" id="{FAECCA14-1FBE-46FD-944F-6EA56EF6A95F}"/>
              </a:ext>
            </a:extLst>
          </p:cNvPr>
          <p:cNvSpPr>
            <a:spLocks noGrp="1"/>
          </p:cNvSpPr>
          <p:nvPr>
            <p:ph idx="1"/>
          </p:nvPr>
        </p:nvSpPr>
        <p:spPr/>
        <p:txBody>
          <a:bodyPr>
            <a:normAutofit/>
          </a:bodyPr>
          <a:lstStyle/>
          <a:p>
            <a:r>
              <a:rPr lang="en-US" altLang="ko-KR" dirty="0"/>
              <a:t>The </a:t>
            </a:r>
            <a:r>
              <a:rPr lang="en-US" altLang="ko-KR" dirty="0" smtClean="0"/>
              <a:t>AWS image </a:t>
            </a:r>
            <a:r>
              <a:rPr lang="en-US" altLang="ko-KR" dirty="0"/>
              <a:t>contains the following:</a:t>
            </a:r>
          </a:p>
          <a:p>
            <a:pPr lvl="1"/>
            <a:r>
              <a:rPr lang="en-US" altLang="ko-KR" b="1" dirty="0" smtClean="0"/>
              <a:t>charm</a:t>
            </a:r>
            <a:endParaRPr lang="en-US" altLang="ko-KR" b="1" dirty="0"/>
          </a:p>
          <a:p>
            <a:pPr lvl="2"/>
            <a:r>
              <a:rPr lang="en-US" altLang="ko-KR" dirty="0"/>
              <a:t>Charm++ source </a:t>
            </a:r>
            <a:r>
              <a:rPr lang="en-US" altLang="ko-KR" dirty="0" smtClean="0"/>
              <a:t>code, version 6.8.2</a:t>
            </a:r>
            <a:endParaRPr lang="en-US" altLang="ko-KR" dirty="0"/>
          </a:p>
          <a:p>
            <a:pPr lvl="1"/>
            <a:r>
              <a:rPr lang="en-US" altLang="ko-KR" b="1" dirty="0" err="1" smtClean="0"/>
              <a:t>charm_tutorial_exercises</a:t>
            </a:r>
            <a:endParaRPr lang="en-US" altLang="ko-KR" dirty="0"/>
          </a:p>
          <a:p>
            <a:pPr lvl="1"/>
            <a:r>
              <a:rPr lang="en-US" altLang="ko-KR" b="1" dirty="0"/>
              <a:t>projections</a:t>
            </a:r>
          </a:p>
          <a:p>
            <a:pPr lvl="2"/>
            <a:r>
              <a:rPr lang="en-US" altLang="ko-KR" b="1" dirty="0"/>
              <a:t>F</a:t>
            </a:r>
            <a:r>
              <a:rPr lang="en-US" altLang="ko-KR" dirty="0"/>
              <a:t>or Exercises 3-1 &amp; 3-2</a:t>
            </a:r>
          </a:p>
          <a:p>
            <a:pPr lvl="1"/>
            <a:r>
              <a:rPr lang="en-US" altLang="ko-KR" b="1" dirty="0" err="1"/>
              <a:t>ccs_tools</a:t>
            </a:r>
            <a:endParaRPr lang="en-US" altLang="ko-KR" b="1" dirty="0"/>
          </a:p>
          <a:p>
            <a:pPr lvl="2"/>
            <a:r>
              <a:rPr lang="en-US" altLang="ko-KR" b="1" dirty="0"/>
              <a:t>F</a:t>
            </a:r>
            <a:r>
              <a:rPr lang="en-US" altLang="ko-KR" dirty="0"/>
              <a:t>or Exercise 3</a:t>
            </a:r>
            <a:r>
              <a:rPr lang="en-US" altLang="ko-KR" dirty="0" smtClean="0"/>
              <a:t>-3</a:t>
            </a:r>
          </a:p>
        </p:txBody>
      </p:sp>
      <p:sp>
        <p:nvSpPr>
          <p:cNvPr id="4" name="날짜 개체 틀 3">
            <a:extLst>
              <a:ext uri="{FF2B5EF4-FFF2-40B4-BE49-F238E27FC236}">
                <a16:creationId xmlns="" xmlns:a16="http://schemas.microsoft.com/office/drawing/2014/main" id="{E20AFF5F-B604-4CBB-979F-0FF9E6ABD6F8}"/>
              </a:ext>
            </a:extLst>
          </p:cNvPr>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바닥글 개체 틀 4">
            <a:extLst>
              <a:ext uri="{FF2B5EF4-FFF2-40B4-BE49-F238E27FC236}">
                <a16:creationId xmlns="" xmlns:a16="http://schemas.microsoft.com/office/drawing/2014/main" id="{C7A5C5C2-ED60-4E34-B510-3B919643DB27}"/>
              </a:ext>
            </a:extLst>
          </p:cNvPr>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슬라이드 번호 개체 틀 5">
            <a:extLst>
              <a:ext uri="{FF2B5EF4-FFF2-40B4-BE49-F238E27FC236}">
                <a16:creationId xmlns="" xmlns:a16="http://schemas.microsoft.com/office/drawing/2014/main" id="{9E9E5AED-5675-48FE-AE94-FC7F0ED1ED17}"/>
              </a:ext>
            </a:extLst>
          </p:cNvPr>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59</a:t>
            </a:fld>
            <a:endParaRPr lang="en-US">
              <a:solidFill>
                <a:prstClr val="black">
                  <a:tint val="75000"/>
                </a:prstClr>
              </a:solidFill>
              <a:latin typeface="Calibri"/>
            </a:endParaRPr>
          </a:p>
        </p:txBody>
      </p:sp>
    </p:spTree>
    <p:extLst>
      <p:ext uri="{BB962C8B-B14F-4D97-AF65-F5344CB8AC3E}">
        <p14:creationId xmlns:p14="http://schemas.microsoft.com/office/powerpoint/2010/main" val="14590407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Migratability</a:t>
            </a:r>
            <a:endParaRPr lang="en-US" dirty="0"/>
          </a:p>
        </p:txBody>
      </p:sp>
      <p:sp>
        <p:nvSpPr>
          <p:cNvPr id="3" name="Content Placeholder 2"/>
          <p:cNvSpPr>
            <a:spLocks noGrp="1"/>
          </p:cNvSpPr>
          <p:nvPr>
            <p:ph idx="1"/>
          </p:nvPr>
        </p:nvSpPr>
        <p:spPr/>
        <p:txBody>
          <a:bodyPr>
            <a:normAutofit/>
          </a:bodyPr>
          <a:lstStyle/>
          <a:p>
            <a:r>
              <a:rPr lang="en-US" dirty="0"/>
              <a:t>Allow these work and data units to be migratable at runtime</a:t>
            </a:r>
          </a:p>
          <a:p>
            <a:pPr lvl="1"/>
            <a:r>
              <a:rPr lang="en-US" dirty="0"/>
              <a:t>i.e. the programmer or runtime can move them</a:t>
            </a:r>
          </a:p>
          <a:p>
            <a:r>
              <a:rPr lang="en-US" dirty="0"/>
              <a:t>Consequences for the application developer</a:t>
            </a:r>
          </a:p>
          <a:p>
            <a:pPr lvl="1"/>
            <a:r>
              <a:rPr lang="en-US" dirty="0"/>
              <a:t>Communication must now be addressed to logical units with global names, not to physical processors</a:t>
            </a:r>
          </a:p>
          <a:p>
            <a:pPr lvl="1"/>
            <a:r>
              <a:rPr lang="en-US" dirty="0"/>
              <a:t>But this is a good thing</a:t>
            </a:r>
          </a:p>
          <a:p>
            <a:r>
              <a:rPr lang="en-US" dirty="0"/>
              <a:t>Consequences for RTS</a:t>
            </a:r>
          </a:p>
          <a:p>
            <a:pPr lvl="1"/>
            <a:r>
              <a:rPr lang="en-US" dirty="0"/>
              <a:t>Must keep track of where each unit is</a:t>
            </a:r>
          </a:p>
          <a:p>
            <a:pPr lvl="1"/>
            <a:r>
              <a:rPr lang="en-US" dirty="0"/>
              <a:t>Naming and location management</a:t>
            </a:r>
          </a:p>
          <a:p>
            <a:pPr lvl="1"/>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latin typeface="Calibri"/>
              </a:rPr>
              <a:pPr>
                <a:defRPr/>
              </a:pPr>
              <a:t>6</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3702458431"/>
      </p:ext>
    </p:extLst>
  </p:cSld>
  <p:clrMapOvr>
    <a:masterClrMapping/>
  </p:clrMapOvr>
  <p:transition xmlns:p14="http://schemas.microsoft.com/office/powerpoint/2010/main">
    <p:fade/>
  </p:transition>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DB906B7A-7906-4F24-BE91-91B7BE01AD78}"/>
              </a:ext>
            </a:extLst>
          </p:cNvPr>
          <p:cNvSpPr>
            <a:spLocks noGrp="1"/>
          </p:cNvSpPr>
          <p:nvPr>
            <p:ph type="title"/>
          </p:nvPr>
        </p:nvSpPr>
        <p:spPr/>
        <p:txBody>
          <a:bodyPr/>
          <a:lstStyle/>
          <a:p>
            <a:r>
              <a:rPr lang="en-US" altLang="ko-KR" dirty="0"/>
              <a:t>Guidelines for Hands-On Exercises</a:t>
            </a:r>
            <a:endParaRPr lang="ko-KR" altLang="en-US" dirty="0"/>
          </a:p>
        </p:txBody>
      </p:sp>
      <p:sp>
        <p:nvSpPr>
          <p:cNvPr id="3" name="내용 개체 틀 2">
            <a:extLst>
              <a:ext uri="{FF2B5EF4-FFF2-40B4-BE49-F238E27FC236}">
                <a16:creationId xmlns="" xmlns:a16="http://schemas.microsoft.com/office/drawing/2014/main" id="{FAECCA14-1FBE-46FD-944F-6EA56EF6A95F}"/>
              </a:ext>
            </a:extLst>
          </p:cNvPr>
          <p:cNvSpPr>
            <a:spLocks noGrp="1"/>
          </p:cNvSpPr>
          <p:nvPr>
            <p:ph idx="1"/>
          </p:nvPr>
        </p:nvSpPr>
        <p:spPr>
          <a:xfrm>
            <a:off x="558800" y="1341269"/>
            <a:ext cx="11008804" cy="4175462"/>
          </a:xfrm>
        </p:spPr>
        <p:txBody>
          <a:bodyPr>
            <a:noAutofit/>
          </a:bodyPr>
          <a:lstStyle/>
          <a:p>
            <a:r>
              <a:rPr lang="en-US" altLang="ko-KR" dirty="0" smtClean="0"/>
              <a:t>Building Charm++ and AMPI on your machine</a:t>
            </a:r>
          </a:p>
          <a:p>
            <a:pPr lvl="1"/>
            <a:r>
              <a:rPr lang="en-US" altLang="ko-KR" dirty="0"/>
              <a:t>Clone the </a:t>
            </a:r>
            <a:r>
              <a:rPr lang="en-US" altLang="ko-KR" dirty="0" smtClean="0"/>
              <a:t>source </a:t>
            </a:r>
            <a:r>
              <a:rPr lang="en-US" altLang="ko-KR" dirty="0"/>
              <a:t>code and </a:t>
            </a:r>
            <a:r>
              <a:rPr lang="en-US" altLang="ko-KR" dirty="0" smtClean="0"/>
              <a:t>build:</a:t>
            </a:r>
          </a:p>
          <a:p>
            <a:pPr lvl="2"/>
            <a:r>
              <a:rPr lang="en-US" altLang="ko-KR" dirty="0" smtClean="0"/>
              <a:t>Linux: </a:t>
            </a:r>
            <a:r>
              <a:rPr lang="en-US" altLang="ko-KR" dirty="0" smtClean="0">
                <a:latin typeface="Consolas" panose="020B0609020204030204" pitchFamily="49" charset="0"/>
              </a:rPr>
              <a:t>./build LIBS netlrts-linux-x86_64</a:t>
            </a:r>
          </a:p>
          <a:p>
            <a:pPr lvl="2"/>
            <a:r>
              <a:rPr lang="en-US" altLang="ko-KR" dirty="0" smtClean="0"/>
              <a:t>Mac: </a:t>
            </a:r>
            <a:r>
              <a:rPr lang="en-US" altLang="ko-KR" dirty="0" smtClean="0">
                <a:latin typeface="Consolas" panose="020B0609020204030204" pitchFamily="49" charset="0"/>
              </a:rPr>
              <a:t>./</a:t>
            </a:r>
            <a:r>
              <a:rPr lang="en-US" altLang="ko-KR" smtClean="0">
                <a:latin typeface="Consolas" panose="020B0609020204030204" pitchFamily="49" charset="0"/>
              </a:rPr>
              <a:t>build LIBS </a:t>
            </a:r>
            <a:r>
              <a:rPr lang="en-US" altLang="ko-KR" dirty="0" smtClean="0">
                <a:latin typeface="Consolas" panose="020B0609020204030204" pitchFamily="49" charset="0"/>
              </a:rPr>
              <a:t>netlrts-darwin-x86_64 </a:t>
            </a:r>
          </a:p>
          <a:p>
            <a:pPr lvl="2"/>
            <a:r>
              <a:rPr lang="en-US" altLang="ko-KR" dirty="0" smtClean="0">
                <a:latin typeface="Consolas" panose="020B0609020204030204" pitchFamily="49" charset="0"/>
              </a:rPr>
              <a:t>Windows: </a:t>
            </a:r>
            <a:r>
              <a:rPr lang="en-US" altLang="ko-KR" dirty="0"/>
              <a:t>Utilize putty to log in to an AWS </a:t>
            </a:r>
            <a:r>
              <a:rPr lang="en-US" altLang="ko-KR" dirty="0" smtClean="0"/>
              <a:t>instance</a:t>
            </a:r>
            <a:endParaRPr lang="en-US" altLang="ko-KR" dirty="0">
              <a:latin typeface="Consolas" panose="020B0609020204030204" pitchFamily="49" charset="0"/>
            </a:endParaRPr>
          </a:p>
          <a:p>
            <a:pPr lvl="1"/>
            <a:r>
              <a:rPr lang="en-US" altLang="ko-KR" dirty="0" smtClean="0"/>
              <a:t>Add </a:t>
            </a:r>
            <a:r>
              <a:rPr lang="en-US" altLang="ko-KR" dirty="0" smtClean="0">
                <a:latin typeface="Consolas" panose="020B0609020204030204" pitchFamily="49" charset="0"/>
              </a:rPr>
              <a:t>–j&lt;</a:t>
            </a:r>
            <a:r>
              <a:rPr lang="en-US" altLang="ko-KR" dirty="0" err="1" smtClean="0">
                <a:latin typeface="Consolas" panose="020B0609020204030204" pitchFamily="49" charset="0"/>
              </a:rPr>
              <a:t>numtasks</a:t>
            </a:r>
            <a:r>
              <a:rPr lang="en-US" altLang="ko-KR" dirty="0" smtClean="0">
                <a:latin typeface="Consolas" panose="020B0609020204030204" pitchFamily="49" charset="0"/>
              </a:rPr>
              <a:t>&gt;</a:t>
            </a:r>
            <a:r>
              <a:rPr lang="en-US" altLang="ko-KR" dirty="0" smtClean="0"/>
              <a:t> at the end to parallelize build (a la </a:t>
            </a:r>
            <a:r>
              <a:rPr lang="en-US" altLang="ko-KR" dirty="0" smtClean="0">
                <a:latin typeface="Consolas" panose="020B0609020204030204" pitchFamily="49" charset="0"/>
              </a:rPr>
              <a:t>make</a:t>
            </a:r>
            <a:r>
              <a:rPr lang="en-US" altLang="ko-KR" dirty="0" smtClean="0"/>
              <a:t>)</a:t>
            </a:r>
            <a:endParaRPr lang="en-US" altLang="ko-KR" dirty="0"/>
          </a:p>
          <a:p>
            <a:pPr lvl="1"/>
            <a:r>
              <a:rPr lang="en-US" altLang="ko-KR" dirty="0"/>
              <a:t>Export </a:t>
            </a:r>
            <a:r>
              <a:rPr lang="en-US" altLang="ko-KR" dirty="0" smtClean="0">
                <a:latin typeface="Consolas" panose="020B0609020204030204" pitchFamily="49" charset="0"/>
              </a:rPr>
              <a:t>CHARM_DIR</a:t>
            </a:r>
            <a:r>
              <a:rPr lang="en-US" altLang="ko-KR" dirty="0" smtClean="0"/>
              <a:t> </a:t>
            </a:r>
            <a:r>
              <a:rPr lang="en-US" altLang="ko-KR" dirty="0"/>
              <a:t>as the path to the Charm++ </a:t>
            </a:r>
            <a:r>
              <a:rPr lang="en-US" altLang="ko-KR" dirty="0" smtClean="0"/>
              <a:t>folder</a:t>
            </a:r>
          </a:p>
        </p:txBody>
      </p:sp>
      <p:sp>
        <p:nvSpPr>
          <p:cNvPr id="4" name="날짜 개체 틀 3">
            <a:extLst>
              <a:ext uri="{FF2B5EF4-FFF2-40B4-BE49-F238E27FC236}">
                <a16:creationId xmlns="" xmlns:a16="http://schemas.microsoft.com/office/drawing/2014/main" id="{E20AFF5F-B604-4CBB-979F-0FF9E6ABD6F8}"/>
              </a:ext>
            </a:extLst>
          </p:cNvPr>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바닥글 개체 틀 4">
            <a:extLst>
              <a:ext uri="{FF2B5EF4-FFF2-40B4-BE49-F238E27FC236}">
                <a16:creationId xmlns="" xmlns:a16="http://schemas.microsoft.com/office/drawing/2014/main" id="{C7A5C5C2-ED60-4E34-B510-3B919643DB27}"/>
              </a:ext>
            </a:extLst>
          </p:cNvPr>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슬라이드 번호 개체 틀 5">
            <a:extLst>
              <a:ext uri="{FF2B5EF4-FFF2-40B4-BE49-F238E27FC236}">
                <a16:creationId xmlns="" xmlns:a16="http://schemas.microsoft.com/office/drawing/2014/main" id="{9E9E5AED-5675-48FE-AE94-FC7F0ED1ED17}"/>
              </a:ext>
            </a:extLst>
          </p:cNvPr>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60</a:t>
            </a:fld>
            <a:endParaRPr lang="en-US">
              <a:solidFill>
                <a:prstClr val="black">
                  <a:tint val="75000"/>
                </a:prstClr>
              </a:solidFill>
              <a:latin typeface="Calibri"/>
            </a:endParaRPr>
          </a:p>
        </p:txBody>
      </p:sp>
    </p:spTree>
    <p:extLst>
      <p:ext uri="{BB962C8B-B14F-4D97-AF65-F5344CB8AC3E}">
        <p14:creationId xmlns:p14="http://schemas.microsoft.com/office/powerpoint/2010/main" val="282533417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Chare Arrays</a:t>
            </a:r>
          </a:p>
        </p:txBody>
      </p:sp>
      <p:sp>
        <p:nvSpPr>
          <p:cNvPr id="3" name="Content Placeholder 2"/>
          <p:cNvSpPr>
            <a:spLocks noGrp="1"/>
          </p:cNvSpPr>
          <p:nvPr>
            <p:ph idx="1"/>
          </p:nvPr>
        </p:nvSpPr>
        <p:spPr/>
        <p:txBody>
          <a:bodyPr>
            <a:noAutofit/>
          </a:bodyPr>
          <a:lstStyle/>
          <a:p>
            <a:r>
              <a:rPr lang="en-US" sz="2600" dirty="0"/>
              <a:t>Indexed collections of chares </a:t>
            </a:r>
          </a:p>
          <a:p>
            <a:pPr lvl="1"/>
            <a:r>
              <a:rPr lang="en-US" sz="2600" dirty="0"/>
              <a:t>Every item in the collection has a unique index and proxy</a:t>
            </a:r>
          </a:p>
          <a:p>
            <a:pPr lvl="1"/>
            <a:r>
              <a:rPr lang="en-US" sz="2600" dirty="0"/>
              <a:t>Can be indexed like an array or by an arbitrary object</a:t>
            </a:r>
          </a:p>
          <a:p>
            <a:pPr lvl="1"/>
            <a:r>
              <a:rPr lang="en-US" sz="2600" dirty="0"/>
              <a:t>Can be sparse or dense</a:t>
            </a:r>
          </a:p>
          <a:p>
            <a:pPr lvl="1"/>
            <a:r>
              <a:rPr lang="en-US" sz="2600" dirty="0"/>
              <a:t>Elements may be dynamically inserted and deleted </a:t>
            </a:r>
          </a:p>
          <a:p>
            <a:pPr lvl="1"/>
            <a:endParaRPr lang="en-US" sz="2600" dirty="0"/>
          </a:p>
          <a:p>
            <a:r>
              <a:rPr lang="en-US" sz="2600" dirty="0"/>
              <a:t>For many scientific applications, collections of chares are a convenient abstraction </a:t>
            </a:r>
          </a:p>
          <a:p>
            <a:r>
              <a:rPr lang="en-US" sz="2600" dirty="0"/>
              <a:t>Instead of creating networks of chares that learn about each other (by sending proxies to each other), each element in a chare array knows about all the others</a:t>
            </a:r>
          </a:p>
        </p:txBody>
      </p:sp>
      <p:sp>
        <p:nvSpPr>
          <p:cNvPr id="9" name="Date Placeholder 6">
            <a:extLst>
              <a:ext uri="{FF2B5EF4-FFF2-40B4-BE49-F238E27FC236}">
                <a16:creationId xmlns="" xmlns:a16="http://schemas.microsoft.com/office/drawing/2014/main" id="{F3834966-1675-410F-8C23-16B0FD019819}"/>
              </a:ext>
            </a:extLst>
          </p:cNvPr>
          <p:cNvSpPr>
            <a:spLocks noGrp="1"/>
          </p:cNvSpPr>
          <p:nvPr>
            <p:ph type="dt" sz="half" idx="10"/>
          </p:nvPr>
        </p:nvSpPr>
        <p:spPr>
          <a:xfrm>
            <a:off x="1007275" y="6369251"/>
            <a:ext cx="1842650" cy="365125"/>
          </a:xfrm>
        </p:spPr>
        <p:txBody>
          <a:bodyPr/>
          <a:lstStyle/>
          <a:p>
            <a:r>
              <a:rPr lang="en-US" smtClean="0"/>
              <a:t>4/10/18</a:t>
            </a:r>
            <a:endParaRPr lang="en-US" dirty="0"/>
          </a:p>
        </p:txBody>
      </p:sp>
      <p:sp>
        <p:nvSpPr>
          <p:cNvPr id="10" name="Footer Placeholder 3">
            <a:extLst>
              <a:ext uri="{FF2B5EF4-FFF2-40B4-BE49-F238E27FC236}">
                <a16:creationId xmlns="" xmlns:a16="http://schemas.microsoft.com/office/drawing/2014/main" id="{42F2D7FD-3FF7-4E8A-883A-B047CFD05C37}"/>
              </a:ext>
            </a:extLst>
          </p:cNvPr>
          <p:cNvSpPr>
            <a:spLocks noGrp="1"/>
          </p:cNvSpPr>
          <p:nvPr>
            <p:ph type="ftr" sz="quarter" idx="11"/>
          </p:nvPr>
        </p:nvSpPr>
        <p:spPr>
          <a:xfrm>
            <a:off x="3750212" y="6354765"/>
            <a:ext cx="4701309" cy="365125"/>
          </a:xfrm>
        </p:spPr>
        <p:txBody>
          <a:bodyPr/>
          <a:lstStyle/>
          <a:p>
            <a:r>
              <a:rPr lang="fr-FR" smtClean="0"/>
              <a:t>Charm Workshop '18</a:t>
            </a:r>
            <a:endParaRPr lang="en-US" dirty="0"/>
          </a:p>
        </p:txBody>
      </p:sp>
      <p:sp>
        <p:nvSpPr>
          <p:cNvPr id="11" name="Slide Number Placeholder 4">
            <a:extLst>
              <a:ext uri="{FF2B5EF4-FFF2-40B4-BE49-F238E27FC236}">
                <a16:creationId xmlns="" xmlns:a16="http://schemas.microsoft.com/office/drawing/2014/main" id="{F49454BB-A758-4BF2-AB50-55119574C905}"/>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pPr/>
              <a:t>61</a:t>
            </a:fld>
            <a:endParaRPr lang="en-US" dirty="0"/>
          </a:p>
        </p:txBody>
      </p:sp>
    </p:spTree>
    <p:extLst>
      <p:ext uri="{BB962C8B-B14F-4D97-AF65-F5344CB8AC3E}">
        <p14:creationId xmlns:p14="http://schemas.microsoft.com/office/powerpoint/2010/main" val="4279863268"/>
      </p:ext>
    </p:extLst>
  </p:cSld>
  <p:clrMapOvr>
    <a:masterClrMapping/>
  </p:clrMapOvr>
  <p:transition xmlns:p14="http://schemas.microsoft.com/office/powerpoint/2010/mai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Collections of Objects</a:t>
            </a:r>
          </a:p>
        </p:txBody>
      </p:sp>
      <p:pic>
        <p:nvPicPr>
          <p:cNvPr id="6" name="Content Placeholder 5" descr="Screen Shot 2016-08-04 at 3.23.58 AM.p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06786" y="990600"/>
            <a:ext cx="9378428" cy="5615152"/>
          </a:xfrm>
        </p:spPr>
      </p:pic>
      <p:sp>
        <p:nvSpPr>
          <p:cNvPr id="13" name="Date Placeholder 3">
            <a:extLst>
              <a:ext uri="{FF2B5EF4-FFF2-40B4-BE49-F238E27FC236}">
                <a16:creationId xmlns:a16="http://schemas.microsoft.com/office/drawing/2014/main" xmlns="" id="{32379EF6-7C66-493C-B66D-80A16DF30EA6}"/>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4" name="Slide Number Placeholder 5">
            <a:extLst>
              <a:ext uri="{FF2B5EF4-FFF2-40B4-BE49-F238E27FC236}">
                <a16:creationId xmlns:a16="http://schemas.microsoft.com/office/drawing/2014/main" xmlns="" id="{F3E08472-2FF9-47E9-8F7C-9A6AB354FF68}"/>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latin typeface="Calibri" panose="020F0502020204030204" pitchFamily="34" charset="0"/>
                <a:cs typeface="Calibri" panose="020F0502020204030204" pitchFamily="34" charset="0"/>
              </a:rPr>
              <a:pPr/>
              <a:t>62</a:t>
            </a:fld>
            <a:endParaRPr lang="en-US">
              <a:latin typeface="Calibri" panose="020F0502020204030204" pitchFamily="34" charset="0"/>
              <a:cs typeface="Calibri" panose="020F0502020204030204" pitchFamily="34" charset="0"/>
            </a:endParaRPr>
          </a:p>
        </p:txBody>
      </p:sp>
      <p:sp>
        <p:nvSpPr>
          <p:cNvPr id="15" name="Footer Placeholder 4">
            <a:extLst>
              <a:ext uri="{FF2B5EF4-FFF2-40B4-BE49-F238E27FC236}">
                <a16:creationId xmlns:a16="http://schemas.microsoft.com/office/drawing/2014/main" xmlns="" id="{B7F352B6-37D6-434B-8A93-90D6A8055E4C}"/>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140271"/>
      </p:ext>
    </p:extLst>
  </p:cSld>
  <p:clrMapOvr>
    <a:masterClrMapping/>
  </p:clrMapOvr>
  <p:transition xmlns:p14="http://schemas.microsoft.com/office/powerpoint/2010/mai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Managing Object Placement</a:t>
            </a:r>
          </a:p>
        </p:txBody>
      </p:sp>
      <p:sp>
        <p:nvSpPr>
          <p:cNvPr id="3" name="Content Placeholder 2"/>
          <p:cNvSpPr>
            <a:spLocks noGrp="1"/>
          </p:cNvSpPr>
          <p:nvPr>
            <p:ph idx="1"/>
          </p:nvPr>
        </p:nvSpPr>
        <p:spPr/>
        <p:txBody>
          <a:bodyPr>
            <a:normAutofit lnSpcReduction="10000"/>
          </a:bodyPr>
          <a:lstStyle/>
          <a:p>
            <a:r>
              <a:rPr lang="en-US" dirty="0"/>
              <a:t>System knows how to “find” objects efficiently:          </a:t>
            </a:r>
          </a:p>
          <a:p>
            <a:pPr marL="0" indent="0">
              <a:buNone/>
            </a:pPr>
            <a:r>
              <a:rPr lang="en-US" dirty="0"/>
              <a:t>   (</a:t>
            </a:r>
            <a:r>
              <a:rPr lang="en-US" i="1" dirty="0"/>
              <a:t>collection</a:t>
            </a:r>
            <a:r>
              <a:rPr lang="en-US" dirty="0"/>
              <a:t>, </a:t>
            </a:r>
            <a:r>
              <a:rPr lang="en-US" i="1" dirty="0"/>
              <a:t>index</a:t>
            </a:r>
            <a:r>
              <a:rPr lang="en-US" dirty="0"/>
              <a:t>) </a:t>
            </a:r>
            <a:r>
              <a:rPr lang="en-US" dirty="0">
                <a:sym typeface="Wingdings"/>
              </a:rPr>
              <a:t> </a:t>
            </a:r>
            <a:r>
              <a:rPr lang="en-US" i="1" dirty="0">
                <a:sym typeface="Wingdings"/>
              </a:rPr>
              <a:t>processor</a:t>
            </a:r>
          </a:p>
          <a:p>
            <a:pPr marL="0" indent="0">
              <a:buNone/>
            </a:pPr>
            <a:endParaRPr lang="en-US" dirty="0"/>
          </a:p>
          <a:p>
            <a:r>
              <a:rPr lang="en-US" dirty="0"/>
              <a:t>Applications can specify a custom mapping or use simple runtime-provided options (e.g. blocked, round-robin)</a:t>
            </a:r>
          </a:p>
          <a:p>
            <a:pPr marL="0" indent="0">
              <a:buNone/>
            </a:pPr>
            <a:endParaRPr lang="en-US" dirty="0"/>
          </a:p>
          <a:p>
            <a:r>
              <a:rPr lang="en-US" dirty="0"/>
              <a:t>Distribution can be static or dynamic!</a:t>
            </a:r>
          </a:p>
          <a:p>
            <a:pPr marL="0" indent="0">
              <a:buNone/>
            </a:pPr>
            <a:endParaRPr lang="en-US" dirty="0"/>
          </a:p>
          <a:p>
            <a:r>
              <a:rPr lang="en-US" dirty="0"/>
              <a:t>Key abstraction: application logic doesn’t change, even though performance might</a:t>
            </a:r>
          </a:p>
        </p:txBody>
      </p:sp>
      <p:sp>
        <p:nvSpPr>
          <p:cNvPr id="4" name="Date Placeholder 3"/>
          <p:cNvSpPr>
            <a:spLocks noGrp="1"/>
          </p:cNvSpPr>
          <p:nvPr>
            <p:ph type="dt" sz="half" idx="10"/>
          </p:nvPr>
        </p:nvSpPr>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Calibri" panose="020F0502020204030204" pitchFamily="34" charset="0"/>
                <a:cs typeface="Calibri" panose="020F0502020204030204" pitchFamily="34" charset="0"/>
              </a:rPr>
              <a:pPr/>
              <a:t>63</a:t>
            </a:fld>
            <a:endParaRPr lang="en-US">
              <a:latin typeface="Calibri" panose="020F0502020204030204" pitchFamily="34" charset="0"/>
              <a:cs typeface="Calibri" panose="020F0502020204030204" pitchFamily="34" charset="0"/>
            </a:endParaRPr>
          </a:p>
        </p:txBody>
      </p:sp>
      <p:sp>
        <p:nvSpPr>
          <p:cNvPr id="5" name="Footer Placeholder 4"/>
          <p:cNvSpPr>
            <a:spLocks noGrp="1"/>
          </p:cNvSpPr>
          <p:nvPr>
            <p:ph type="ftr" sz="quarter" idx="11"/>
          </p:nvPr>
        </p:nvSpPr>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379360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Managing Object Placement</a:t>
            </a:r>
          </a:p>
        </p:txBody>
      </p:sp>
      <p:sp>
        <p:nvSpPr>
          <p:cNvPr id="3" name="Content Placeholder 2"/>
          <p:cNvSpPr>
            <a:spLocks noGrp="1"/>
          </p:cNvSpPr>
          <p:nvPr>
            <p:ph idx="1"/>
          </p:nvPr>
        </p:nvSpPr>
        <p:spPr/>
        <p:txBody>
          <a:bodyPr/>
          <a:lstStyle/>
          <a:p>
            <a:r>
              <a:rPr lang="en-US" dirty="0"/>
              <a:t>Application logic development decoupled from any notion of processors or object mapping</a:t>
            </a:r>
          </a:p>
          <a:p>
            <a:pPr marL="0" indent="0">
              <a:buNone/>
            </a:pPr>
            <a:endParaRPr lang="en-US" dirty="0"/>
          </a:p>
          <a:p>
            <a:r>
              <a:rPr lang="en-US" dirty="0"/>
              <a:t>Separation in time: make it work, then make it fast</a:t>
            </a:r>
          </a:p>
          <a:p>
            <a:pPr marL="0" indent="0">
              <a:buNone/>
            </a:pPr>
            <a:endParaRPr lang="en-US" dirty="0"/>
          </a:p>
          <a:p>
            <a:r>
              <a:rPr lang="en-US" dirty="0"/>
              <a:t>Division of labor: domain specialist writes object code, CS specialist writes mapping</a:t>
            </a:r>
          </a:p>
          <a:p>
            <a:pPr marL="0" indent="0">
              <a:buNone/>
            </a:pPr>
            <a:endParaRPr lang="en-US" dirty="0"/>
          </a:p>
          <a:p>
            <a:r>
              <a:rPr lang="en-US" dirty="0"/>
              <a:t>Portability: different mappings for different systems, scales, or configurations</a:t>
            </a:r>
          </a:p>
        </p:txBody>
      </p:sp>
      <p:sp>
        <p:nvSpPr>
          <p:cNvPr id="7" name="Date Placeholder 3">
            <a:extLst>
              <a:ext uri="{FF2B5EF4-FFF2-40B4-BE49-F238E27FC236}">
                <a16:creationId xmlns:a16="http://schemas.microsoft.com/office/drawing/2014/main" xmlns="" id="{6A881330-45FE-4391-8E03-3B4951EB5CDC}"/>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a16="http://schemas.microsoft.com/office/drawing/2014/main" xmlns="" id="{B3799D99-BD43-492E-B712-899A2E9C3B97}"/>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latin typeface="Calibri" panose="020F0502020204030204" pitchFamily="34" charset="0"/>
                <a:cs typeface="Calibri" panose="020F0502020204030204" pitchFamily="34" charset="0"/>
              </a:rPr>
              <a:pPr/>
              <a:t>64</a:t>
            </a:fld>
            <a:endParaRPr lang="en-US">
              <a:latin typeface="Calibri" panose="020F0502020204030204" pitchFamily="34" charset="0"/>
              <a:cs typeface="Calibri" panose="020F0502020204030204" pitchFamily="34" charset="0"/>
            </a:endParaRPr>
          </a:p>
        </p:txBody>
      </p:sp>
      <p:sp>
        <p:nvSpPr>
          <p:cNvPr id="9" name="Footer Placeholder 4">
            <a:extLst>
              <a:ext uri="{FF2B5EF4-FFF2-40B4-BE49-F238E27FC236}">
                <a16:creationId xmlns:a16="http://schemas.microsoft.com/office/drawing/2014/main" xmlns="" id="{D3B73558-84AF-46B4-8ACA-177FC3EEDDBC}"/>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288806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EF799E64-5325-4C22-B31F-0A2ED64994E9}"/>
              </a:ext>
            </a:extLst>
          </p:cNvPr>
          <p:cNvSpPr>
            <a:spLocks noGrp="1"/>
          </p:cNvSpPr>
          <p:nvPr>
            <p:ph type="ctrTitle"/>
          </p:nvPr>
        </p:nvSpPr>
        <p:spPr>
          <a:xfrm>
            <a:off x="914400" y="2557146"/>
            <a:ext cx="10363200" cy="1470025"/>
          </a:xfrm>
        </p:spPr>
        <p:txBody>
          <a:bodyPr>
            <a:noAutofit/>
          </a:bodyPr>
          <a:lstStyle/>
          <a:p>
            <a:r>
              <a:rPr lang="en-US" sz="6000" dirty="0" smtClean="0"/>
              <a:t>Adaptive MPI Tutorial</a:t>
            </a:r>
            <a:endParaRPr lang="en-US" sz="6000" dirty="0"/>
          </a:p>
        </p:txBody>
      </p:sp>
      <p:sp>
        <p:nvSpPr>
          <p:cNvPr id="4" name="Date Placeholder 3">
            <a:extLst>
              <a:ext uri="{FF2B5EF4-FFF2-40B4-BE49-F238E27FC236}">
                <a16:creationId xmlns:a16="http://schemas.microsoft.com/office/drawing/2014/main" xmlns="" id="{80D11EDA-6568-475F-B12D-3E553DB2C267}"/>
              </a:ext>
            </a:extLst>
          </p:cNvPr>
          <p:cNvSpPr>
            <a:spLocks noGrp="1"/>
          </p:cNvSpPr>
          <p:nvPr>
            <p:ph type="dt" sz="half" idx="10"/>
          </p:nvPr>
        </p:nvSpPr>
        <p:spPr/>
        <p:txBody>
          <a:bodyPr/>
          <a:lstStyle/>
          <a:p>
            <a:pPr>
              <a:defRPr/>
            </a:pPr>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5" name="Footer Placeholder 4">
            <a:extLst>
              <a:ext uri="{FF2B5EF4-FFF2-40B4-BE49-F238E27FC236}">
                <a16:creationId xmlns:a16="http://schemas.microsoft.com/office/drawing/2014/main" xmlns="" id="{D1F8E5EB-EFC6-4C22-A368-B35451414E6F}"/>
              </a:ext>
            </a:extLst>
          </p:cNvPr>
          <p:cNvSpPr>
            <a:spLocks noGrp="1"/>
          </p:cNvSpPr>
          <p:nvPr>
            <p:ph type="ftr" sz="quarter" idx="11"/>
          </p:nvPr>
        </p:nvSpPr>
        <p:spPr/>
        <p:txBody>
          <a:bodyPr/>
          <a:lstStyle/>
          <a:p>
            <a:r>
              <a:rPr lang="it-IT"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xmlns="" id="{F50ADB19-2987-4644-8F63-17C8CFFBE61F}"/>
              </a:ext>
            </a:extLst>
          </p:cNvPr>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65</a:t>
            </a:fld>
            <a:endParaRPr lang="en-US">
              <a:solidFill>
                <a:prstClr val="black">
                  <a:tint val="75000"/>
                </a:prstClr>
              </a:solidFill>
              <a:latin typeface="Calibri"/>
            </a:endParaRPr>
          </a:p>
        </p:txBody>
      </p:sp>
    </p:spTree>
    <p:extLst>
      <p:ext uri="{BB962C8B-B14F-4D97-AF65-F5344CB8AC3E}">
        <p14:creationId xmlns:p14="http://schemas.microsoft.com/office/powerpoint/2010/main" val="3427488909"/>
      </p:ext>
    </p:extLst>
  </p:cSld>
  <p:clrMapOvr>
    <a:masterClrMapping/>
  </p:clrMapOvr>
  <p:transition xmlns:p14="http://schemas.microsoft.com/office/powerpoint/2010/mai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smtClean="0"/>
              <a:t>Adaptive MPI?</a:t>
            </a:r>
            <a:endParaRPr lang="en-US" dirty="0"/>
          </a:p>
        </p:txBody>
      </p:sp>
      <p:sp>
        <p:nvSpPr>
          <p:cNvPr id="3" name="Content Placeholder 2"/>
          <p:cNvSpPr>
            <a:spLocks noGrp="1"/>
          </p:cNvSpPr>
          <p:nvPr>
            <p:ph idx="1"/>
          </p:nvPr>
        </p:nvSpPr>
        <p:spPr/>
        <p:txBody>
          <a:bodyPr>
            <a:normAutofit/>
          </a:bodyPr>
          <a:lstStyle/>
          <a:p>
            <a:r>
              <a:rPr lang="en-US" dirty="0" smtClean="0"/>
              <a:t>AMPI is an MPI implementation on top of Charm++’s runtime system</a:t>
            </a:r>
          </a:p>
          <a:p>
            <a:pPr lvl="1"/>
            <a:r>
              <a:rPr lang="en-US" dirty="0" smtClean="0"/>
              <a:t>Enables Charm++’s dynamic features for pre-existing MPI codes</a:t>
            </a:r>
            <a:endParaRPr lang="is-IS" dirty="0"/>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latin typeface="Calibri"/>
              </a:rPr>
              <a:pPr>
                <a:defRPr/>
              </a:pPr>
              <a:t>66</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094" y="2973110"/>
            <a:ext cx="5684211" cy="3131282"/>
          </a:xfrm>
          <a:prstGeom prst="rect">
            <a:avLst/>
          </a:prstGeom>
        </p:spPr>
      </p:pic>
    </p:spTree>
    <p:extLst>
      <p:ext uri="{BB962C8B-B14F-4D97-AF65-F5344CB8AC3E}">
        <p14:creationId xmlns:p14="http://schemas.microsoft.com/office/powerpoint/2010/main" val="222981759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Virtualization</a:t>
            </a:r>
            <a:endParaRPr lang="en-US" dirty="0"/>
          </a:p>
        </p:txBody>
      </p:sp>
      <p:sp>
        <p:nvSpPr>
          <p:cNvPr id="3" name="Content Placeholder 2"/>
          <p:cNvSpPr>
            <a:spLocks noGrp="1"/>
          </p:cNvSpPr>
          <p:nvPr>
            <p:ph idx="1"/>
          </p:nvPr>
        </p:nvSpPr>
        <p:spPr>
          <a:xfrm>
            <a:off x="508000" y="1219201"/>
            <a:ext cx="11074400" cy="4876799"/>
          </a:xfrm>
        </p:spPr>
        <p:txBody>
          <a:bodyPr>
            <a:normAutofit/>
          </a:bodyPr>
          <a:lstStyle/>
          <a:p>
            <a:r>
              <a:rPr lang="en-US" dirty="0"/>
              <a:t>AMPI virtualizes MPI “ranks”, implementing them as </a:t>
            </a:r>
            <a:r>
              <a:rPr lang="en-US" dirty="0" err="1"/>
              <a:t>migratable</a:t>
            </a:r>
            <a:r>
              <a:rPr lang="en-US" dirty="0"/>
              <a:t> user-level threads rather than OS processes</a:t>
            </a:r>
          </a:p>
          <a:p>
            <a:pPr lvl="1"/>
            <a:r>
              <a:rPr lang="en-US" dirty="0" smtClean="0"/>
              <a:t>Benefits:</a:t>
            </a:r>
          </a:p>
          <a:p>
            <a:pPr lvl="2"/>
            <a:r>
              <a:rPr lang="en-US" dirty="0" smtClean="0"/>
              <a:t>Communication/computation overlap</a:t>
            </a:r>
          </a:p>
          <a:p>
            <a:pPr lvl="2"/>
            <a:r>
              <a:rPr lang="en-US" dirty="0" smtClean="0"/>
              <a:t>Cache benefits to smaller working sets</a:t>
            </a:r>
          </a:p>
          <a:p>
            <a:pPr lvl="2"/>
            <a:r>
              <a:rPr lang="en-US" dirty="0" smtClean="0"/>
              <a:t>Dynamic load balancing</a:t>
            </a:r>
          </a:p>
          <a:p>
            <a:pPr lvl="2"/>
            <a:r>
              <a:rPr lang="en-US" dirty="0" smtClean="0"/>
              <a:t>Lower latency messaging within a process</a:t>
            </a:r>
          </a:p>
          <a:p>
            <a:pPr lvl="1"/>
            <a:r>
              <a:rPr lang="en-US" dirty="0" smtClean="0"/>
              <a:t>Disadvantages:</a:t>
            </a:r>
          </a:p>
          <a:p>
            <a:pPr lvl="2"/>
            <a:r>
              <a:rPr lang="en-US" dirty="0"/>
              <a:t>G</a:t>
            </a:r>
            <a:r>
              <a:rPr lang="en-US" dirty="0" smtClean="0"/>
              <a:t>lobal/static variables are shared by all threads in an OS process scope</a:t>
            </a:r>
          </a:p>
          <a:p>
            <a:pPr lvl="3"/>
            <a:r>
              <a:rPr lang="en-US" dirty="0" smtClean="0"/>
              <a:t>AMPI provides support for automating this at compile/run-time</a:t>
            </a:r>
          </a:p>
          <a:p>
            <a:pPr lvl="3"/>
            <a:r>
              <a:rPr lang="en-US" dirty="0" smtClean="0"/>
              <a:t>Ongoing work to fully automate</a:t>
            </a:r>
            <a:endParaRPr lang="en-US" dirty="0"/>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latin typeface="Calibri"/>
              </a:rPr>
              <a:pPr>
                <a:defRPr/>
              </a:pPr>
              <a:t>67</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252226530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 Load Balancing</a:t>
            </a:r>
            <a:endParaRPr lang="en-US" dirty="0"/>
          </a:p>
        </p:txBody>
      </p:sp>
      <p:sp>
        <p:nvSpPr>
          <p:cNvPr id="3" name="Content Placeholder 2"/>
          <p:cNvSpPr>
            <a:spLocks noGrp="1"/>
          </p:cNvSpPr>
          <p:nvPr>
            <p:ph idx="1"/>
          </p:nvPr>
        </p:nvSpPr>
        <p:spPr>
          <a:xfrm>
            <a:off x="508000" y="3048000"/>
            <a:ext cx="7024914" cy="3600679"/>
          </a:xfrm>
        </p:spPr>
        <p:txBody>
          <a:bodyPr>
            <a:normAutofit/>
          </a:bodyPr>
          <a:lstStyle/>
          <a:p>
            <a:r>
              <a:rPr lang="en-US" dirty="0" err="1" smtClean="0"/>
              <a:t>Isomalloc</a:t>
            </a:r>
            <a:r>
              <a:rPr lang="en-US" dirty="0" smtClean="0"/>
              <a:t> memory allocator</a:t>
            </a:r>
          </a:p>
          <a:p>
            <a:pPr lvl="1"/>
            <a:r>
              <a:rPr lang="en-US" dirty="0" smtClean="0"/>
              <a:t>User-level thread stack + heap</a:t>
            </a:r>
          </a:p>
          <a:p>
            <a:pPr lvl="1"/>
            <a:r>
              <a:rPr lang="en-US" dirty="0" smtClean="0"/>
              <a:t>Reserves globally unique slices of virtual memory on each process for all ranks</a:t>
            </a:r>
          </a:p>
          <a:p>
            <a:pPr lvl="1"/>
            <a:r>
              <a:rPr lang="en-US" dirty="0" smtClean="0"/>
              <a:t>No need for Pack/</a:t>
            </a:r>
            <a:r>
              <a:rPr lang="en-US" dirty="0" err="1" smtClean="0"/>
              <a:t>UnPack</a:t>
            </a:r>
            <a:r>
              <a:rPr lang="en-US" dirty="0" smtClean="0"/>
              <a:t> routines</a:t>
            </a:r>
          </a:p>
          <a:p>
            <a:pPr lvl="1"/>
            <a:r>
              <a:rPr lang="en-US" dirty="0" smtClean="0"/>
              <a:t>Works on all 64-bit platforms except BGQ &amp; Windows</a:t>
            </a:r>
          </a:p>
          <a:p>
            <a:pPr lvl="1"/>
            <a:endParaRPr lang="en-US" dirty="0" smtClean="0"/>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latin typeface="Calibri"/>
              </a:rPr>
              <a:pPr>
                <a:defRPr/>
              </a:pPr>
              <a:t>68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7" name="Content Placeholder 2"/>
          <p:cNvSpPr txBox="1">
            <a:spLocks/>
          </p:cNvSpPr>
          <p:nvPr/>
        </p:nvSpPr>
        <p:spPr>
          <a:xfrm>
            <a:off x="660400" y="1371601"/>
            <a:ext cx="11074400" cy="138248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p:txBody>
      </p:sp>
      <p:sp>
        <p:nvSpPr>
          <p:cNvPr id="8" name="Content Placeholder 2"/>
          <p:cNvSpPr txBox="1">
            <a:spLocks/>
          </p:cNvSpPr>
          <p:nvPr/>
        </p:nvSpPr>
        <p:spPr>
          <a:xfrm>
            <a:off x="660400" y="1371601"/>
            <a:ext cx="11074400" cy="163285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AMPI ranks are </a:t>
            </a:r>
            <a:r>
              <a:rPr lang="en-US" dirty="0" err="1" smtClean="0"/>
              <a:t>migratable</a:t>
            </a:r>
            <a:r>
              <a:rPr lang="en-US" dirty="0" smtClean="0"/>
              <a:t> across address spaces at runtime</a:t>
            </a:r>
          </a:p>
          <a:p>
            <a:pPr lvl="1"/>
            <a:r>
              <a:rPr lang="en-US" dirty="0" smtClean="0"/>
              <a:t>Add a call to </a:t>
            </a:r>
            <a:r>
              <a:rPr lang="en-US" i="1" dirty="0" err="1" smtClean="0"/>
              <a:t>AMPI_Migrate</a:t>
            </a:r>
            <a:r>
              <a:rPr lang="en-US" dirty="0" smtClean="0"/>
              <a:t>(</a:t>
            </a:r>
            <a:r>
              <a:rPr lang="en-US" i="1" dirty="0" err="1" smtClean="0"/>
              <a:t>MPI_Info</a:t>
            </a:r>
            <a:r>
              <a:rPr lang="en-US" dirty="0" smtClean="0"/>
              <a:t>)</a:t>
            </a:r>
            <a:r>
              <a:rPr lang="en-US" i="1" dirty="0" smtClean="0"/>
              <a:t> </a:t>
            </a:r>
            <a:r>
              <a:rPr lang="en-US" dirty="0" smtClean="0"/>
              <a:t>where info is the following:</a:t>
            </a:r>
          </a:p>
          <a:p>
            <a:pPr lvl="2"/>
            <a:r>
              <a:rPr lang="en-US" dirty="0" err="1" smtClean="0"/>
              <a:t>MPI_Info_set</a:t>
            </a:r>
            <a:r>
              <a:rPr lang="en-US" dirty="0" smtClean="0"/>
              <a:t>(info, “</a:t>
            </a:r>
            <a:r>
              <a:rPr lang="en-US" dirty="0" err="1" smtClean="0"/>
              <a:t>ampi_load_balance</a:t>
            </a:r>
            <a:r>
              <a:rPr lang="en-US" dirty="0" smtClean="0"/>
              <a:t>”, “sync”);</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5314" y="2971353"/>
            <a:ext cx="3509145" cy="3487732"/>
          </a:xfrm>
          <a:prstGeom prst="rect">
            <a:avLst/>
          </a:prstGeom>
        </p:spPr>
      </p:pic>
    </p:spTree>
    <p:extLst>
      <p:ext uri="{BB962C8B-B14F-4D97-AF65-F5344CB8AC3E}">
        <p14:creationId xmlns:p14="http://schemas.microsoft.com/office/powerpoint/2010/main" val="52234318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nodePh="1">
                                  <p:stCondLst>
                                    <p:cond delay="0"/>
                                  </p:stCondLst>
                                  <p:endCondLst>
                                    <p:cond evt="begin" delay="0">
                                      <p:tn val="17"/>
                                    </p:cond>
                                  </p:end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P spid="8"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Fault Tolerance</a:t>
            </a:r>
            <a:endParaRPr lang="en-US" dirty="0"/>
          </a:p>
        </p:txBody>
      </p:sp>
      <p:sp>
        <p:nvSpPr>
          <p:cNvPr id="3" name="Content Placeholder 2"/>
          <p:cNvSpPr>
            <a:spLocks noGrp="1"/>
          </p:cNvSpPr>
          <p:nvPr>
            <p:ph idx="1"/>
          </p:nvPr>
        </p:nvSpPr>
        <p:spPr/>
        <p:txBody>
          <a:bodyPr>
            <a:normAutofit/>
          </a:bodyPr>
          <a:lstStyle/>
          <a:p>
            <a:r>
              <a:rPr lang="en-US" dirty="0" smtClean="0"/>
              <a:t>AMPI ranks can be migrated to persistent storage or in remote memories for fault tolerance</a:t>
            </a:r>
          </a:p>
          <a:p>
            <a:pPr lvl="1"/>
            <a:r>
              <a:rPr lang="en-US" dirty="0"/>
              <a:t>Storage can be Disk, SSD, NVRAM, etc.</a:t>
            </a:r>
          </a:p>
          <a:p>
            <a:pPr lvl="1"/>
            <a:r>
              <a:rPr lang="en-US" dirty="0"/>
              <a:t>Online fault detection and recovery</a:t>
            </a:r>
          </a:p>
          <a:p>
            <a:endParaRPr lang="en-US" dirty="0" smtClean="0"/>
          </a:p>
          <a:p>
            <a:r>
              <a:rPr lang="en-US" dirty="0" smtClean="0"/>
              <a:t>Just pass a different </a:t>
            </a:r>
            <a:r>
              <a:rPr lang="en-US" i="1" dirty="0" err="1" smtClean="0"/>
              <a:t>MPI_Info</a:t>
            </a:r>
            <a:r>
              <a:rPr lang="en-US" dirty="0" smtClean="0"/>
              <a:t> to </a:t>
            </a:r>
            <a:r>
              <a:rPr lang="en-US" i="1" dirty="0" err="1" smtClean="0"/>
              <a:t>AMPI_Migrate</a:t>
            </a:r>
            <a:r>
              <a:rPr lang="en-US" dirty="0" smtClean="0"/>
              <a:t>()</a:t>
            </a:r>
          </a:p>
          <a:p>
            <a:pPr lvl="1"/>
            <a:r>
              <a:rPr lang="en-US" dirty="0" err="1" smtClean="0"/>
              <a:t>MPI_Info_set</a:t>
            </a:r>
            <a:r>
              <a:rPr lang="en-US" dirty="0" smtClean="0"/>
              <a:t>(info1, “</a:t>
            </a:r>
            <a:r>
              <a:rPr lang="en-US" dirty="0" err="1" smtClean="0"/>
              <a:t>ampi_checkpoint</a:t>
            </a:r>
            <a:r>
              <a:rPr lang="en-US" dirty="0" smtClean="0"/>
              <a:t>”, “</a:t>
            </a:r>
            <a:r>
              <a:rPr lang="en-US" dirty="0" err="1" smtClean="0"/>
              <a:t>in_memory</a:t>
            </a:r>
            <a:r>
              <a:rPr lang="en-US" dirty="0" smtClean="0"/>
              <a:t>”);</a:t>
            </a:r>
          </a:p>
          <a:p>
            <a:pPr lvl="1"/>
            <a:r>
              <a:rPr lang="en-US" dirty="0" err="1" smtClean="0"/>
              <a:t>MPI_Info_set</a:t>
            </a:r>
            <a:r>
              <a:rPr lang="en-US" dirty="0" smtClean="0"/>
              <a:t>(info2, “</a:t>
            </a:r>
            <a:r>
              <a:rPr lang="en-US" dirty="0" err="1" smtClean="0"/>
              <a:t>ampi_checkpoint</a:t>
            </a:r>
            <a:r>
              <a:rPr lang="en-US" dirty="0" smtClean="0"/>
              <a:t>”, “</a:t>
            </a:r>
            <a:r>
              <a:rPr lang="en-US" dirty="0" err="1" smtClean="0"/>
              <a:t>to_file</a:t>
            </a:r>
            <a:r>
              <a:rPr lang="en-US" dirty="0" smtClean="0"/>
              <a:t>=</a:t>
            </a:r>
            <a:r>
              <a:rPr lang="en-US" dirty="0" err="1" smtClean="0"/>
              <a:t>dir_name</a:t>
            </a:r>
            <a:r>
              <a:rPr lang="en-US" dirty="0" smtClean="0"/>
              <a:t>”);</a:t>
            </a:r>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latin typeface="Calibri"/>
              </a:rPr>
              <a:pPr>
                <a:defRPr/>
              </a:pPr>
              <a:t>69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342108135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Asynchrony: Message-Driven Execution</a:t>
            </a:r>
            <a:endParaRPr lang="en-US" dirty="0"/>
          </a:p>
        </p:txBody>
      </p:sp>
      <p:sp>
        <p:nvSpPr>
          <p:cNvPr id="3" name="Content Placeholder 2"/>
          <p:cNvSpPr>
            <a:spLocks noGrp="1"/>
          </p:cNvSpPr>
          <p:nvPr>
            <p:ph idx="1"/>
          </p:nvPr>
        </p:nvSpPr>
        <p:spPr/>
        <p:txBody>
          <a:bodyPr>
            <a:normAutofit lnSpcReduction="10000"/>
          </a:bodyPr>
          <a:lstStyle/>
          <a:p>
            <a:r>
              <a:rPr lang="en-US" dirty="0"/>
              <a:t>With over-decomposition and </a:t>
            </a:r>
            <a:r>
              <a:rPr lang="en-US" dirty="0" err="1"/>
              <a:t>migratability</a:t>
            </a:r>
            <a:r>
              <a:rPr lang="en-US" dirty="0"/>
              <a:t>:</a:t>
            </a:r>
          </a:p>
          <a:p>
            <a:pPr lvl="1"/>
            <a:r>
              <a:rPr lang="en-US" dirty="0"/>
              <a:t>You have multiple units on each processor</a:t>
            </a:r>
          </a:p>
          <a:p>
            <a:pPr lvl="1"/>
            <a:r>
              <a:rPr lang="en-US" dirty="0"/>
              <a:t>They address each other via logical names</a:t>
            </a:r>
          </a:p>
          <a:p>
            <a:r>
              <a:rPr lang="en-US" dirty="0"/>
              <a:t>Need for scheduling:</a:t>
            </a:r>
          </a:p>
          <a:p>
            <a:pPr lvl="1"/>
            <a:r>
              <a:rPr lang="en-US" dirty="0"/>
              <a:t>What sequence should the work units execute in?</a:t>
            </a:r>
          </a:p>
          <a:p>
            <a:pPr lvl="1"/>
            <a:r>
              <a:rPr lang="en-US" dirty="0"/>
              <a:t>One answer: let the programmer sequence them</a:t>
            </a:r>
          </a:p>
          <a:p>
            <a:pPr lvl="2"/>
            <a:r>
              <a:rPr lang="en-US" dirty="0"/>
              <a:t>Seen in current codes, e.g. some AMR frameworks</a:t>
            </a:r>
          </a:p>
          <a:p>
            <a:pPr lvl="1"/>
            <a:r>
              <a:rPr lang="en-US" dirty="0"/>
              <a:t>Message-driven execution: </a:t>
            </a:r>
          </a:p>
          <a:p>
            <a:pPr lvl="2"/>
            <a:r>
              <a:rPr lang="en-US" dirty="0"/>
              <a:t>Let the work-unit that happens to have data (“message”) available for it execute next</a:t>
            </a:r>
          </a:p>
          <a:p>
            <a:pPr lvl="2"/>
            <a:r>
              <a:rPr lang="en-US" dirty="0"/>
              <a:t>Let the RTS select among ready work units</a:t>
            </a:r>
          </a:p>
          <a:p>
            <a:pPr lvl="2"/>
            <a:r>
              <a:rPr lang="en-US" dirty="0"/>
              <a:t>Programmer should not specify what executes next, but can influence it via priorities</a:t>
            </a:r>
          </a:p>
          <a:p>
            <a:pPr lvl="2"/>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EF9F3CA-D42A-4F16-9502-7E916E4DA7FE}" type="slidenum">
              <a:rPr lang="en-US" smtClean="0"/>
              <a:pPr/>
              <a:t>7</a:t>
            </a:fld>
            <a:endParaRPr lang="en-US" dirty="0"/>
          </a:p>
        </p:txBody>
      </p:sp>
      <p:sp>
        <p:nvSpPr>
          <p:cNvPr id="6" name="Footer Placeholder 5"/>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4107043021"/>
      </p:ext>
    </p:extLst>
  </p:cSld>
  <p:clrMapOvr>
    <a:masterClrMapping/>
  </p:clrMapOvr>
  <p:transition xmlns:p14="http://schemas.microsoft.com/office/powerpoint/2010/mai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Compiling &amp; Running AMPI Programs</a:t>
            </a:r>
            <a:endParaRPr lang="en-US" dirty="0"/>
          </a:p>
        </p:txBody>
      </p:sp>
      <p:sp>
        <p:nvSpPr>
          <p:cNvPr id="3" name="Content Placeholder 2"/>
          <p:cNvSpPr>
            <a:spLocks noGrp="1"/>
          </p:cNvSpPr>
          <p:nvPr>
            <p:ph idx="1"/>
          </p:nvPr>
        </p:nvSpPr>
        <p:spPr>
          <a:xfrm>
            <a:off x="508000" y="1219201"/>
            <a:ext cx="11074400" cy="4876799"/>
          </a:xfrm>
        </p:spPr>
        <p:txBody>
          <a:bodyPr>
            <a:normAutofit/>
          </a:bodyPr>
          <a:lstStyle/>
          <a:p>
            <a:r>
              <a:rPr lang="en-US" dirty="0" smtClean="0"/>
              <a:t>To compile an AMPI program:</a:t>
            </a:r>
          </a:p>
          <a:p>
            <a:pPr lvl="1"/>
            <a:r>
              <a:rPr lang="en-US" dirty="0" smtClean="0"/>
              <a:t>charm/bin/</a:t>
            </a:r>
            <a:r>
              <a:rPr lang="en-US" dirty="0" err="1" smtClean="0"/>
              <a:t>ampicc</a:t>
            </a:r>
            <a:r>
              <a:rPr lang="en-US" dirty="0" smtClean="0"/>
              <a:t> –o </a:t>
            </a:r>
            <a:r>
              <a:rPr lang="en-US" dirty="0" err="1" smtClean="0"/>
              <a:t>pgm</a:t>
            </a:r>
            <a:r>
              <a:rPr lang="en-US" dirty="0" smtClean="0"/>
              <a:t> </a:t>
            </a:r>
            <a:r>
              <a:rPr lang="en-US" dirty="0" err="1" smtClean="0"/>
              <a:t>pgm.o</a:t>
            </a:r>
            <a:endParaRPr lang="en-US" dirty="0"/>
          </a:p>
          <a:p>
            <a:pPr lvl="1"/>
            <a:r>
              <a:rPr lang="en-US" dirty="0" smtClean="0"/>
              <a:t>For </a:t>
            </a:r>
            <a:r>
              <a:rPr lang="en-US" dirty="0" err="1" smtClean="0"/>
              <a:t>migratability</a:t>
            </a:r>
            <a:r>
              <a:rPr lang="en-US" dirty="0" smtClean="0"/>
              <a:t>, link with: -memory </a:t>
            </a:r>
            <a:r>
              <a:rPr lang="en-US" dirty="0" err="1" smtClean="0"/>
              <a:t>isomalloc</a:t>
            </a:r>
            <a:endParaRPr lang="en-US" dirty="0" smtClean="0"/>
          </a:p>
          <a:p>
            <a:pPr lvl="1"/>
            <a:r>
              <a:rPr lang="en-US" dirty="0" smtClean="0"/>
              <a:t>For LB strategies, link with: –module </a:t>
            </a:r>
            <a:r>
              <a:rPr lang="en-US" dirty="0" err="1" smtClean="0"/>
              <a:t>CommonLBs</a:t>
            </a:r>
            <a:endParaRPr lang="en-US" dirty="0" smtClean="0"/>
          </a:p>
          <a:p>
            <a:pPr lvl="1"/>
            <a:endParaRPr lang="en-US" dirty="0" smtClean="0"/>
          </a:p>
          <a:p>
            <a:r>
              <a:rPr lang="en-US" dirty="0" smtClean="0"/>
              <a:t>To run an AMPI job, specify the # of virtual </a:t>
            </a:r>
            <a:r>
              <a:rPr lang="en-US" dirty="0"/>
              <a:t>p</a:t>
            </a:r>
            <a:r>
              <a:rPr lang="en-US" dirty="0" smtClean="0"/>
              <a:t>rocesses (+</a:t>
            </a:r>
            <a:r>
              <a:rPr lang="en-US" dirty="0" err="1" smtClean="0"/>
              <a:t>vp</a:t>
            </a:r>
            <a:r>
              <a:rPr lang="en-US" dirty="0" smtClean="0"/>
              <a:t>)</a:t>
            </a:r>
          </a:p>
          <a:p>
            <a:pPr lvl="1"/>
            <a:r>
              <a:rPr lang="en-US" dirty="0" smtClean="0"/>
              <a:t>./</a:t>
            </a:r>
            <a:r>
              <a:rPr lang="en-US" dirty="0" err="1" smtClean="0"/>
              <a:t>charmrun</a:t>
            </a:r>
            <a:r>
              <a:rPr lang="en-US" dirty="0" smtClean="0"/>
              <a:t> +p 1024 ./</a:t>
            </a:r>
            <a:r>
              <a:rPr lang="en-US" dirty="0" err="1" smtClean="0"/>
              <a:t>pgm</a:t>
            </a:r>
            <a:endParaRPr lang="en-US" dirty="0" smtClean="0"/>
          </a:p>
          <a:p>
            <a:pPr lvl="1"/>
            <a:r>
              <a:rPr lang="en-US" dirty="0" smtClean="0"/>
              <a:t>./</a:t>
            </a:r>
            <a:r>
              <a:rPr lang="en-US" dirty="0" err="1" smtClean="0"/>
              <a:t>charmrun</a:t>
            </a:r>
            <a:r>
              <a:rPr lang="en-US" dirty="0" smtClean="0"/>
              <a:t> +p 1024 ./</a:t>
            </a:r>
            <a:r>
              <a:rPr lang="en-US" dirty="0" err="1" smtClean="0"/>
              <a:t>pgm</a:t>
            </a:r>
            <a:r>
              <a:rPr lang="en-US" dirty="0" smtClean="0"/>
              <a:t> +</a:t>
            </a:r>
            <a:r>
              <a:rPr lang="en-US" dirty="0" err="1" smtClean="0"/>
              <a:t>vp</a:t>
            </a:r>
            <a:r>
              <a:rPr lang="en-US" dirty="0" smtClean="0"/>
              <a:t> 16384</a:t>
            </a:r>
          </a:p>
          <a:p>
            <a:pPr lvl="1"/>
            <a:r>
              <a:rPr lang="en-US" dirty="0"/>
              <a:t>./</a:t>
            </a:r>
            <a:r>
              <a:rPr lang="en-US" dirty="0" err="1"/>
              <a:t>charmrun</a:t>
            </a:r>
            <a:r>
              <a:rPr lang="en-US" dirty="0"/>
              <a:t> +p 1024 ./</a:t>
            </a:r>
            <a:r>
              <a:rPr lang="en-US" dirty="0" err="1"/>
              <a:t>pgm</a:t>
            </a:r>
            <a:r>
              <a:rPr lang="en-US" dirty="0"/>
              <a:t> +</a:t>
            </a:r>
            <a:r>
              <a:rPr lang="en-US" dirty="0" err="1"/>
              <a:t>vp</a:t>
            </a:r>
            <a:r>
              <a:rPr lang="en-US" dirty="0"/>
              <a:t> </a:t>
            </a:r>
            <a:r>
              <a:rPr lang="en-US" dirty="0" smtClean="0"/>
              <a:t>16384 +balancer </a:t>
            </a:r>
            <a:r>
              <a:rPr lang="en-US" dirty="0" err="1" smtClean="0"/>
              <a:t>RefineLB</a:t>
            </a:r>
            <a:endParaRPr lang="en-US" dirty="0"/>
          </a:p>
          <a:p>
            <a:pPr lvl="1"/>
            <a:endParaRPr lang="en-US" dirty="0" smtClean="0"/>
          </a:p>
          <a:p>
            <a:pPr lvl="1"/>
            <a:endParaRPr lang="en-US" dirty="0"/>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latin typeface="Calibri"/>
              </a:rPr>
              <a:pPr>
                <a:defRPr/>
              </a:pPr>
              <a:t>70</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71239593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AMPI Tutorial</a:t>
            </a:r>
            <a:endParaRPr lang="en-US" dirty="0"/>
          </a:p>
        </p:txBody>
      </p:sp>
      <p:sp>
        <p:nvSpPr>
          <p:cNvPr id="3" name="Content Placeholder 2"/>
          <p:cNvSpPr>
            <a:spLocks noGrp="1"/>
          </p:cNvSpPr>
          <p:nvPr>
            <p:ph idx="1"/>
          </p:nvPr>
        </p:nvSpPr>
        <p:spPr/>
        <p:txBody>
          <a:bodyPr>
            <a:normAutofit lnSpcReduction="10000"/>
          </a:bodyPr>
          <a:lstStyle/>
          <a:p>
            <a:r>
              <a:rPr lang="en-US" dirty="0" smtClean="0"/>
              <a:t>Steps: </a:t>
            </a:r>
          </a:p>
          <a:p>
            <a:pPr marL="914400" lvl="1" indent="-457200">
              <a:buFont typeface="+mj-lt"/>
              <a:buAutoNum type="arabicPeriod"/>
            </a:pPr>
            <a:r>
              <a:rPr lang="en-US" dirty="0" smtClean="0"/>
              <a:t>Build and run </a:t>
            </a:r>
            <a:r>
              <a:rPr lang="en-US" dirty="0"/>
              <a:t>the LULESH mini-app on AMPI</a:t>
            </a:r>
          </a:p>
          <a:p>
            <a:pPr marL="914400" lvl="1" indent="-457200">
              <a:buFont typeface="+mj-lt"/>
              <a:buAutoNum type="arabicPeriod"/>
            </a:pPr>
            <a:r>
              <a:rPr lang="en-US" dirty="0"/>
              <a:t>Experiment with varying degrees of virtualization (#ranks/core</a:t>
            </a:r>
            <a:r>
              <a:rPr lang="en-US" dirty="0" smtClean="0"/>
              <a:t>)</a:t>
            </a:r>
          </a:p>
          <a:p>
            <a:pPr marL="914400" lvl="1" indent="-457200">
              <a:buFont typeface="+mj-lt"/>
              <a:buAutoNum type="arabicPeriod"/>
            </a:pPr>
            <a:r>
              <a:rPr lang="en-US" dirty="0" smtClean="0"/>
              <a:t>Add calls to create </a:t>
            </a:r>
            <a:r>
              <a:rPr lang="en-US" i="1" dirty="0" err="1" smtClean="0"/>
              <a:t>MPI_Info</a:t>
            </a:r>
            <a:r>
              <a:rPr lang="en-US" dirty="0" smtClean="0"/>
              <a:t> for LB and to </a:t>
            </a:r>
            <a:r>
              <a:rPr lang="en-US" i="1" dirty="0" err="1" smtClean="0"/>
              <a:t>AMPI_Migrate</a:t>
            </a:r>
            <a:r>
              <a:rPr lang="en-US" dirty="0" smtClean="0"/>
              <a:t>()</a:t>
            </a:r>
            <a:endParaRPr lang="en-US" dirty="0"/>
          </a:p>
          <a:p>
            <a:pPr marL="914400" lvl="1" indent="-457200">
              <a:buFont typeface="+mj-lt"/>
              <a:buAutoNum type="arabicPeriod"/>
            </a:pPr>
            <a:r>
              <a:rPr lang="en-US" dirty="0"/>
              <a:t>Experiment with dynamic load balancing (frequency, strategy)</a:t>
            </a:r>
          </a:p>
          <a:p>
            <a:pPr marL="914400" lvl="1" indent="-457200">
              <a:buFont typeface="+mj-lt"/>
              <a:buAutoNum type="arabicPeriod"/>
            </a:pPr>
            <a:r>
              <a:rPr lang="en-US" dirty="0"/>
              <a:t>Use Projections to visualize and analyze performance</a:t>
            </a:r>
          </a:p>
          <a:p>
            <a:endParaRPr lang="en-US" dirty="0" smtClean="0"/>
          </a:p>
          <a:p>
            <a:r>
              <a:rPr lang="en-US" dirty="0" smtClean="0"/>
              <a:t>Get started:</a:t>
            </a:r>
          </a:p>
          <a:p>
            <a:pPr lvl="1"/>
            <a:r>
              <a:rPr lang="en-US" dirty="0" smtClean="0"/>
              <a:t>AMPI is distributed with Charm++, and is already built in the pre-installed versions we have provided</a:t>
            </a:r>
          </a:p>
          <a:p>
            <a:pPr lvl="1"/>
            <a:r>
              <a:rPr lang="en-US" dirty="0" smtClean="0"/>
              <a:t>Exercise in ecp18/ex1; see README for </a:t>
            </a:r>
            <a:r>
              <a:rPr lang="en-US" smtClean="0"/>
              <a:t>more instructions</a:t>
            </a:r>
            <a:endParaRPr lang="en-US" dirty="0">
              <a:solidFill>
                <a:srgbClr val="FF0000"/>
              </a:solidFill>
            </a:endParaRPr>
          </a:p>
          <a:p>
            <a:pPr lvl="1"/>
            <a:endParaRPr lang="en-US" dirty="0"/>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latin typeface="Calibri"/>
              </a:rPr>
              <a:pPr>
                <a:defRPr/>
              </a:pPr>
              <a:t>71</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295987110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Without Virtualization &amp; LB</a:t>
            </a:r>
            <a:endParaRPr lang="en-US" dirty="0"/>
          </a:p>
        </p:txBody>
      </p:sp>
      <p:sp>
        <p:nvSpPr>
          <p:cNvPr id="3" name="Content Placeholder 2"/>
          <p:cNvSpPr>
            <a:spLocks noGrp="1"/>
          </p:cNvSpPr>
          <p:nvPr>
            <p:ph idx="1"/>
          </p:nvPr>
        </p:nvSpPr>
        <p:spPr>
          <a:xfrm>
            <a:off x="508000" y="1219201"/>
            <a:ext cx="9051636" cy="914489"/>
          </a:xfrm>
        </p:spPr>
        <p:txBody>
          <a:bodyPr>
            <a:normAutofit lnSpcReduction="10000"/>
          </a:bodyPr>
          <a:lstStyle/>
          <a:p>
            <a:r>
              <a:rPr lang="en-US" dirty="0" smtClean="0"/>
              <a:t>Load imbalance</a:t>
            </a:r>
            <a:r>
              <a:rPr lang="en-US" dirty="0"/>
              <a:t> </a:t>
            </a:r>
            <a:r>
              <a:rPr lang="en-US" dirty="0" smtClean="0"/>
              <a:t>appears during pt2pt messaging and in </a:t>
            </a:r>
            <a:r>
              <a:rPr lang="en-US" dirty="0" err="1" smtClean="0"/>
              <a:t>MPI_Allreduce</a:t>
            </a:r>
            <a:r>
              <a:rPr lang="en-US" dirty="0" smtClean="0"/>
              <a:t> each </a:t>
            </a:r>
            <a:r>
              <a:rPr lang="en-US" dirty="0" err="1" smtClean="0"/>
              <a:t>timestep</a:t>
            </a:r>
            <a:endParaRPr lang="en-US" dirty="0" smtClean="0"/>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latin typeface="Calibri"/>
              </a:rPr>
              <a:pPr>
                <a:defRPr/>
              </a:pPr>
              <a:t>72</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891" y="2460264"/>
            <a:ext cx="11028218" cy="334262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2873" y="1041764"/>
            <a:ext cx="1787236" cy="1304199"/>
          </a:xfrm>
          <a:prstGeom prst="rect">
            <a:avLst/>
          </a:prstGeom>
        </p:spPr>
      </p:pic>
    </p:spTree>
    <p:extLst>
      <p:ext uri="{BB962C8B-B14F-4D97-AF65-F5344CB8AC3E}">
        <p14:creationId xmlns:p14="http://schemas.microsoft.com/office/powerpoint/2010/main" val="207655811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Without Virtualization &amp; LB</a:t>
            </a:r>
            <a:endParaRPr lang="en-US" dirty="0"/>
          </a:p>
        </p:txBody>
      </p:sp>
      <p:sp>
        <p:nvSpPr>
          <p:cNvPr id="3" name="Content Placeholder 2"/>
          <p:cNvSpPr>
            <a:spLocks noGrp="1"/>
          </p:cNvSpPr>
          <p:nvPr>
            <p:ph idx="1"/>
          </p:nvPr>
        </p:nvSpPr>
        <p:spPr>
          <a:xfrm>
            <a:off x="508000" y="1219201"/>
            <a:ext cx="11074400" cy="914489"/>
          </a:xfrm>
        </p:spPr>
        <p:txBody>
          <a:bodyPr>
            <a:normAutofit lnSpcReduction="10000"/>
          </a:bodyPr>
          <a:lstStyle/>
          <a:p>
            <a:r>
              <a:rPr lang="en-US" dirty="0" smtClean="0"/>
              <a:t>Communication/computation cycles mean the network is underutilized most of the time</a:t>
            </a:r>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latin typeface="Calibri"/>
              </a:rPr>
              <a:pPr>
                <a:defRPr/>
              </a:pPr>
              <a:t>73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770" y="2522872"/>
            <a:ext cx="11194459" cy="3039219"/>
          </a:xfrm>
          <a:prstGeom prst="rect">
            <a:avLst/>
          </a:prstGeom>
        </p:spPr>
      </p:pic>
    </p:spTree>
    <p:extLst>
      <p:ext uri="{BB962C8B-B14F-4D97-AF65-F5344CB8AC3E}">
        <p14:creationId xmlns:p14="http://schemas.microsoft.com/office/powerpoint/2010/main" val="400293892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 8x Virtualization &amp; LB</a:t>
            </a:r>
            <a:endParaRPr lang="en-US" dirty="0"/>
          </a:p>
        </p:txBody>
      </p:sp>
      <p:sp>
        <p:nvSpPr>
          <p:cNvPr id="3" name="Content Placeholder 2"/>
          <p:cNvSpPr>
            <a:spLocks noGrp="1"/>
          </p:cNvSpPr>
          <p:nvPr>
            <p:ph idx="1"/>
          </p:nvPr>
        </p:nvSpPr>
        <p:spPr>
          <a:xfrm>
            <a:off x="508000" y="1219201"/>
            <a:ext cx="9065491" cy="914489"/>
          </a:xfrm>
        </p:spPr>
        <p:txBody>
          <a:bodyPr>
            <a:normAutofit lnSpcReduction="10000"/>
          </a:bodyPr>
          <a:lstStyle/>
          <a:p>
            <a:r>
              <a:rPr lang="en-US" dirty="0" smtClean="0"/>
              <a:t>Most of the idle time due </a:t>
            </a:r>
            <a:r>
              <a:rPr lang="en-US" smtClean="0"/>
              <a:t>to pt2pt </a:t>
            </a:r>
            <a:r>
              <a:rPr lang="en-US" dirty="0" smtClean="0"/>
              <a:t>messaging and </a:t>
            </a:r>
            <a:r>
              <a:rPr lang="en-US" dirty="0" err="1" smtClean="0"/>
              <a:t>MPI_Allreduce</a:t>
            </a:r>
            <a:r>
              <a:rPr lang="en-US" dirty="0" smtClean="0"/>
              <a:t> is now hidden by computation</a:t>
            </a:r>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latin typeface="Calibri"/>
              </a:rPr>
              <a:pPr>
                <a:defRPr/>
              </a:pPr>
              <a:t>74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61" y="2588816"/>
            <a:ext cx="11543739" cy="308227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8364" y="1172202"/>
            <a:ext cx="1787236" cy="1304199"/>
          </a:xfrm>
          <a:prstGeom prst="rect">
            <a:avLst/>
          </a:prstGeom>
        </p:spPr>
      </p:pic>
    </p:spTree>
    <p:extLst>
      <p:ext uri="{BB962C8B-B14F-4D97-AF65-F5344CB8AC3E}">
        <p14:creationId xmlns:p14="http://schemas.microsoft.com/office/powerpoint/2010/main" val="58617373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 8x Virtualization &amp; LB</a:t>
            </a:r>
            <a:endParaRPr lang="en-US" dirty="0"/>
          </a:p>
        </p:txBody>
      </p:sp>
      <p:sp>
        <p:nvSpPr>
          <p:cNvPr id="3" name="Content Placeholder 2"/>
          <p:cNvSpPr>
            <a:spLocks noGrp="1"/>
          </p:cNvSpPr>
          <p:nvPr>
            <p:ph idx="1"/>
          </p:nvPr>
        </p:nvSpPr>
        <p:spPr>
          <a:xfrm>
            <a:off x="507999" y="1219201"/>
            <a:ext cx="8539019" cy="1705632"/>
          </a:xfrm>
        </p:spPr>
        <p:txBody>
          <a:bodyPr>
            <a:normAutofit/>
          </a:bodyPr>
          <a:lstStyle/>
          <a:p>
            <a:r>
              <a:rPr lang="en-US" dirty="0" smtClean="0"/>
              <a:t>The communication of each virtual rank is overlapped with the computation of others scheduled on the same core</a:t>
            </a:r>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latin typeface="Calibri"/>
              </a:rPr>
              <a:pPr>
                <a:defRPr/>
              </a:pPr>
              <a:t>75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1333" y="1520265"/>
            <a:ext cx="1787236" cy="1304199"/>
          </a:xfrm>
          <a:prstGeom prst="rect">
            <a:avLst/>
          </a:prstGeom>
        </p:spPr>
      </p:pic>
      <p:sp>
        <p:nvSpPr>
          <p:cNvPr id="14" name="Content Placeholder 2"/>
          <p:cNvSpPr txBox="1">
            <a:spLocks/>
          </p:cNvSpPr>
          <p:nvPr/>
        </p:nvSpPr>
        <p:spPr>
          <a:xfrm>
            <a:off x="660399" y="4465062"/>
            <a:ext cx="10508170" cy="16939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smtClean="0"/>
              <a:t>Projections allows viewing all virtual ranks on a PE, not only what is currently scheduled on one</a:t>
            </a:r>
          </a:p>
          <a:p>
            <a:pPr lvl="2"/>
            <a:r>
              <a:rPr lang="en-US" dirty="0"/>
              <a:t>I</a:t>
            </a:r>
            <a:r>
              <a:rPr lang="en-US" dirty="0" smtClean="0"/>
              <a:t>n Projections Timeline, select: </a:t>
            </a:r>
            <a:r>
              <a:rPr lang="en-US" i="1" dirty="0" smtClean="0"/>
              <a:t>View</a:t>
            </a:r>
            <a:r>
              <a:rPr lang="en-US" dirty="0" smtClean="0"/>
              <a:t> -&gt; </a:t>
            </a:r>
            <a:r>
              <a:rPr lang="en-US" i="1" dirty="0" smtClean="0"/>
              <a:t>Show Nested Bracketed User Events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399" y="2962308"/>
            <a:ext cx="10498293" cy="1247574"/>
          </a:xfrm>
          <a:prstGeom prst="rect">
            <a:avLst/>
          </a:prstGeom>
        </p:spPr>
      </p:pic>
    </p:spTree>
    <p:extLst>
      <p:ext uri="{BB962C8B-B14F-4D97-AF65-F5344CB8AC3E}">
        <p14:creationId xmlns:p14="http://schemas.microsoft.com/office/powerpoint/2010/main" val="357910244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 8x Virtualization &amp; LB</a:t>
            </a:r>
            <a:endParaRPr lang="en-US" dirty="0"/>
          </a:p>
        </p:txBody>
      </p:sp>
      <p:sp>
        <p:nvSpPr>
          <p:cNvPr id="3" name="Content Placeholder 2"/>
          <p:cNvSpPr>
            <a:spLocks noGrp="1"/>
          </p:cNvSpPr>
          <p:nvPr>
            <p:ph idx="1"/>
          </p:nvPr>
        </p:nvSpPr>
        <p:spPr>
          <a:xfrm>
            <a:off x="508000" y="1219201"/>
            <a:ext cx="11074400" cy="914489"/>
          </a:xfrm>
        </p:spPr>
        <p:txBody>
          <a:bodyPr>
            <a:normAutofit lnSpcReduction="10000"/>
          </a:bodyPr>
          <a:lstStyle/>
          <a:p>
            <a:r>
              <a:rPr lang="en-US" dirty="0" smtClean="0"/>
              <a:t>Communication is spread over the whole </a:t>
            </a:r>
            <a:r>
              <a:rPr lang="en-US" dirty="0" err="1" smtClean="0"/>
              <a:t>timestep</a:t>
            </a:r>
            <a:endParaRPr lang="en-US" dirty="0" smtClean="0"/>
          </a:p>
          <a:p>
            <a:pPr lvl="1"/>
            <a:r>
              <a:rPr lang="en-US" dirty="0"/>
              <a:t>Peak network bandwidth used is reduced by </a:t>
            </a:r>
            <a:r>
              <a:rPr lang="en-US" dirty="0" smtClean="0"/>
              <a:t>3x</a:t>
            </a:r>
            <a:endParaRPr lang="en-US" dirty="0"/>
          </a:p>
          <a:p>
            <a:pPr lvl="1"/>
            <a:endParaRPr lang="en-US" dirty="0" smtClean="0"/>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latin typeface="Calibri"/>
              </a:rPr>
              <a:pPr>
                <a:defRPr/>
              </a:pPr>
              <a:t>76</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2488171"/>
            <a:ext cx="11684000" cy="3172126"/>
          </a:xfrm>
          <a:prstGeom prst="rect">
            <a:avLst/>
          </a:prstGeom>
        </p:spPr>
      </p:pic>
    </p:spTree>
    <p:extLst>
      <p:ext uri="{BB962C8B-B14F-4D97-AF65-F5344CB8AC3E}">
        <p14:creationId xmlns:p14="http://schemas.microsoft.com/office/powerpoint/2010/main" val="209937018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508000" y="1219201"/>
            <a:ext cx="11161486" cy="4906963"/>
          </a:xfrm>
        </p:spPr>
        <p:txBody>
          <a:bodyPr>
            <a:normAutofit/>
          </a:bodyPr>
          <a:lstStyle/>
          <a:p>
            <a:r>
              <a:rPr lang="en-US" dirty="0" smtClean="0"/>
              <a:t>AMPI provides the dynamic RTS support of Charm++ with the familiar API of MPI</a:t>
            </a:r>
          </a:p>
          <a:p>
            <a:pPr lvl="1"/>
            <a:r>
              <a:rPr lang="en-US" dirty="0"/>
              <a:t>Communication </a:t>
            </a:r>
            <a:r>
              <a:rPr lang="en-US" dirty="0" smtClean="0"/>
              <a:t>optimizations</a:t>
            </a:r>
            <a:endParaRPr lang="en-US" dirty="0"/>
          </a:p>
          <a:p>
            <a:pPr lvl="1"/>
            <a:r>
              <a:rPr lang="en-US" dirty="0"/>
              <a:t>Dynamic load balancing</a:t>
            </a:r>
          </a:p>
          <a:p>
            <a:pPr lvl="1"/>
            <a:r>
              <a:rPr lang="en-US" dirty="0" smtClean="0"/>
              <a:t>Automatic fault tolerance</a:t>
            </a:r>
          </a:p>
          <a:p>
            <a:pPr lvl="1"/>
            <a:r>
              <a:rPr lang="en-US" dirty="0" smtClean="0"/>
              <a:t>Checkpoint/restart</a:t>
            </a:r>
          </a:p>
          <a:p>
            <a:pPr lvl="1"/>
            <a:r>
              <a:rPr lang="en-US" dirty="0" err="1" smtClean="0"/>
              <a:t>OpenMP</a:t>
            </a:r>
            <a:r>
              <a:rPr lang="en-US" dirty="0" smtClean="0"/>
              <a:t> runtime integration</a:t>
            </a:r>
          </a:p>
          <a:p>
            <a:endParaRPr lang="en-US" dirty="0"/>
          </a:p>
          <a:p>
            <a:r>
              <a:rPr lang="en-US" dirty="0" smtClean="0"/>
              <a:t>See the AMPI Manual for more info.</a:t>
            </a:r>
          </a:p>
          <a:p>
            <a:pPr lvl="1"/>
            <a:endParaRPr lang="en-US" dirty="0" smtClean="0"/>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latin typeface="Calibri"/>
              </a:rPr>
              <a:pPr>
                <a:defRPr/>
              </a:pPr>
              <a:t>77</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48003686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Chare Arrays</a:t>
            </a:r>
          </a:p>
        </p:txBody>
      </p:sp>
      <p:sp>
        <p:nvSpPr>
          <p:cNvPr id="3" name="Content Placeholder 2"/>
          <p:cNvSpPr>
            <a:spLocks noGrp="1"/>
          </p:cNvSpPr>
          <p:nvPr>
            <p:ph idx="1"/>
          </p:nvPr>
        </p:nvSpPr>
        <p:spPr/>
        <p:txBody>
          <a:bodyPr>
            <a:noAutofit/>
          </a:bodyPr>
          <a:lstStyle/>
          <a:p>
            <a:r>
              <a:rPr lang="en-US" sz="2600" dirty="0"/>
              <a:t>Indexed collections of chares </a:t>
            </a:r>
          </a:p>
          <a:p>
            <a:pPr lvl="1"/>
            <a:r>
              <a:rPr lang="en-US" sz="2600" dirty="0"/>
              <a:t>Every item in the collection has a unique index and proxy</a:t>
            </a:r>
          </a:p>
          <a:p>
            <a:pPr lvl="1"/>
            <a:r>
              <a:rPr lang="en-US" sz="2600" dirty="0"/>
              <a:t>Can be indexed like an array or by an arbitrary object</a:t>
            </a:r>
          </a:p>
          <a:p>
            <a:pPr lvl="1"/>
            <a:r>
              <a:rPr lang="en-US" sz="2600" dirty="0"/>
              <a:t>Can be sparse or dense</a:t>
            </a:r>
          </a:p>
          <a:p>
            <a:pPr lvl="1"/>
            <a:r>
              <a:rPr lang="en-US" sz="2600" dirty="0"/>
              <a:t>Elements may be dynamically inserted and deleted </a:t>
            </a:r>
          </a:p>
          <a:p>
            <a:pPr lvl="1"/>
            <a:endParaRPr lang="en-US" sz="2600" dirty="0"/>
          </a:p>
          <a:p>
            <a:r>
              <a:rPr lang="en-US" sz="2600" dirty="0"/>
              <a:t>For many scientific applications, collections of chares are a convenient abstraction </a:t>
            </a:r>
          </a:p>
          <a:p>
            <a:r>
              <a:rPr lang="en-US" sz="2600" dirty="0"/>
              <a:t>Instead of creating networks of chares that learn about each other (by sending proxies to each other), each element in a chare array knows about all the others</a:t>
            </a:r>
          </a:p>
        </p:txBody>
      </p:sp>
      <p:sp>
        <p:nvSpPr>
          <p:cNvPr id="9" name="Date Placeholder 6">
            <a:extLst>
              <a:ext uri="{FF2B5EF4-FFF2-40B4-BE49-F238E27FC236}">
                <a16:creationId xmlns="" xmlns:a16="http://schemas.microsoft.com/office/drawing/2014/main" id="{F3834966-1675-410F-8C23-16B0FD019819}"/>
              </a:ext>
            </a:extLst>
          </p:cNvPr>
          <p:cNvSpPr>
            <a:spLocks noGrp="1"/>
          </p:cNvSpPr>
          <p:nvPr>
            <p:ph type="dt" sz="half" idx="10"/>
          </p:nvPr>
        </p:nvSpPr>
        <p:spPr>
          <a:xfrm>
            <a:off x="1007275" y="6369251"/>
            <a:ext cx="1842650" cy="365125"/>
          </a:xfrm>
        </p:spPr>
        <p:txBody>
          <a:bodyPr/>
          <a:lstStyle/>
          <a:p>
            <a:r>
              <a:rPr lang="en-US" smtClean="0"/>
              <a:t>4/10/18</a:t>
            </a:r>
            <a:endParaRPr lang="en-US" dirty="0"/>
          </a:p>
        </p:txBody>
      </p:sp>
      <p:sp>
        <p:nvSpPr>
          <p:cNvPr id="10" name="Footer Placeholder 3">
            <a:extLst>
              <a:ext uri="{FF2B5EF4-FFF2-40B4-BE49-F238E27FC236}">
                <a16:creationId xmlns="" xmlns:a16="http://schemas.microsoft.com/office/drawing/2014/main" id="{42F2D7FD-3FF7-4E8A-883A-B047CFD05C37}"/>
              </a:ext>
            </a:extLst>
          </p:cNvPr>
          <p:cNvSpPr>
            <a:spLocks noGrp="1"/>
          </p:cNvSpPr>
          <p:nvPr>
            <p:ph type="ftr" sz="quarter" idx="11"/>
          </p:nvPr>
        </p:nvSpPr>
        <p:spPr>
          <a:xfrm>
            <a:off x="3750212" y="6354765"/>
            <a:ext cx="4701309" cy="365125"/>
          </a:xfrm>
        </p:spPr>
        <p:txBody>
          <a:bodyPr/>
          <a:lstStyle/>
          <a:p>
            <a:r>
              <a:rPr lang="fr-FR" smtClean="0"/>
              <a:t>Charm Workshop '18</a:t>
            </a:r>
            <a:endParaRPr lang="en-US" dirty="0"/>
          </a:p>
        </p:txBody>
      </p:sp>
      <p:sp>
        <p:nvSpPr>
          <p:cNvPr id="11" name="Slide Number Placeholder 4">
            <a:extLst>
              <a:ext uri="{FF2B5EF4-FFF2-40B4-BE49-F238E27FC236}">
                <a16:creationId xmlns="" xmlns:a16="http://schemas.microsoft.com/office/drawing/2014/main" id="{F49454BB-A758-4BF2-AB50-55119574C905}"/>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pPr/>
              <a:t>78</a:t>
            </a:fld>
            <a:endParaRPr lang="en-US" dirty="0"/>
          </a:p>
        </p:txBody>
      </p:sp>
    </p:spTree>
    <p:extLst>
      <p:ext uri="{BB962C8B-B14F-4D97-AF65-F5344CB8AC3E}">
        <p14:creationId xmlns:p14="http://schemas.microsoft.com/office/powerpoint/2010/main" val="1021145178"/>
      </p:ext>
    </p:extLst>
  </p:cSld>
  <p:clrMapOvr>
    <a:masterClrMapping/>
  </p:clrMapOvr>
  <p:transition xmlns:p14="http://schemas.microsoft.com/office/powerpoint/2010/mai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Chare Array Location</a:t>
            </a:r>
          </a:p>
        </p:txBody>
      </p:sp>
      <p:sp>
        <p:nvSpPr>
          <p:cNvPr id="3" name="Content Placeholder 2"/>
          <p:cNvSpPr>
            <a:spLocks noGrp="1"/>
          </p:cNvSpPr>
          <p:nvPr>
            <p:ph idx="1"/>
          </p:nvPr>
        </p:nvSpPr>
        <p:spPr>
          <a:xfrm>
            <a:off x="508000" y="1219201"/>
            <a:ext cx="11074400" cy="5500689"/>
          </a:xfrm>
        </p:spPr>
        <p:txBody>
          <a:bodyPr>
            <a:normAutofit/>
          </a:bodyPr>
          <a:lstStyle/>
          <a:p>
            <a:pPr>
              <a:lnSpc>
                <a:spcPct val="120000"/>
              </a:lnSpc>
            </a:pPr>
            <a:r>
              <a:rPr lang="en-US" sz="2600" dirty="0"/>
              <a:t>By default, chare arrays are distributed across the available processors</a:t>
            </a:r>
          </a:p>
          <a:p>
            <a:pPr>
              <a:lnSpc>
                <a:spcPct val="120000"/>
              </a:lnSpc>
            </a:pPr>
            <a:endParaRPr lang="en-US" sz="2600" dirty="0"/>
          </a:p>
          <a:p>
            <a:pPr>
              <a:lnSpc>
                <a:spcPct val="120000"/>
              </a:lnSpc>
            </a:pPr>
            <a:endParaRPr lang="en-US" sz="2600" dirty="0"/>
          </a:p>
          <a:p>
            <a:pPr>
              <a:lnSpc>
                <a:spcPct val="120000"/>
              </a:lnSpc>
            </a:pPr>
            <a:endParaRPr lang="en-US" sz="2600" dirty="0"/>
          </a:p>
          <a:p>
            <a:pPr>
              <a:lnSpc>
                <a:spcPct val="120000"/>
              </a:lnSpc>
            </a:pPr>
            <a:r>
              <a:rPr lang="en-US" sz="2600" dirty="0"/>
              <a:t>Chare array elements can be migrated by the user or the runtime (load balancing)</a:t>
            </a:r>
          </a:p>
        </p:txBody>
      </p:sp>
      <p:sp>
        <p:nvSpPr>
          <p:cNvPr id="5" name="Slide Number Placeholder 4"/>
          <p:cNvSpPr>
            <a:spLocks noGrp="1"/>
          </p:cNvSpPr>
          <p:nvPr>
            <p:ph type="sldNum" sz="quarter" idx="12"/>
          </p:nvPr>
        </p:nvSpPr>
        <p:spPr/>
        <p:txBody>
          <a:bodyPr/>
          <a:lstStyle/>
          <a:p>
            <a:fld id="{0CFEC368-1D7A-4F81-ABF6-AE0E36BAF64C}" type="slidenum">
              <a:rPr lang="en-US" smtClean="0"/>
              <a:pPr/>
              <a:t>79</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5373" y="2185947"/>
            <a:ext cx="5681254" cy="1503287"/>
          </a:xfrm>
          <a:prstGeom prst="rect">
            <a:avLst/>
          </a:prstGeom>
        </p:spPr>
      </p:pic>
      <p:sp>
        <p:nvSpPr>
          <p:cNvPr id="8" name="Date Placeholder 6">
            <a:extLst>
              <a:ext uri="{FF2B5EF4-FFF2-40B4-BE49-F238E27FC236}">
                <a16:creationId xmlns="" xmlns:a16="http://schemas.microsoft.com/office/drawing/2014/main" id="{06EA219D-B831-44D9-A896-DFAD2CFC2412}"/>
              </a:ext>
            </a:extLst>
          </p:cNvPr>
          <p:cNvSpPr>
            <a:spLocks noGrp="1"/>
          </p:cNvSpPr>
          <p:nvPr>
            <p:ph type="dt" sz="half" idx="10"/>
          </p:nvPr>
        </p:nvSpPr>
        <p:spPr>
          <a:xfrm>
            <a:off x="1007275" y="6369251"/>
            <a:ext cx="1842650" cy="365125"/>
          </a:xfrm>
        </p:spPr>
        <p:txBody>
          <a:bodyPr/>
          <a:lstStyle/>
          <a:p>
            <a:r>
              <a:rPr lang="en-US" smtClean="0"/>
              <a:t>4/10/18</a:t>
            </a:r>
            <a:endParaRPr lang="en-US" dirty="0"/>
          </a:p>
        </p:txBody>
      </p:sp>
      <p:sp>
        <p:nvSpPr>
          <p:cNvPr id="9" name="Footer Placeholder 3">
            <a:extLst>
              <a:ext uri="{FF2B5EF4-FFF2-40B4-BE49-F238E27FC236}">
                <a16:creationId xmlns="" xmlns:a16="http://schemas.microsoft.com/office/drawing/2014/main" id="{3292E4E4-B3D2-408D-B597-DE3D100A4312}"/>
              </a:ext>
            </a:extLst>
          </p:cNvPr>
          <p:cNvSpPr>
            <a:spLocks noGrp="1"/>
          </p:cNvSpPr>
          <p:nvPr>
            <p:ph type="ftr" sz="quarter" idx="11"/>
          </p:nvPr>
        </p:nvSpPr>
        <p:spPr>
          <a:xfrm>
            <a:off x="3750212" y="6354765"/>
            <a:ext cx="4701309" cy="365125"/>
          </a:xfrm>
        </p:spPr>
        <p:txBody>
          <a:bodyPr/>
          <a:lstStyle/>
          <a:p>
            <a:r>
              <a:rPr lang="fr-FR" smtClean="0"/>
              <a:t>Charm Workshop '18</a:t>
            </a:r>
            <a:endParaRPr lang="en-US" dirty="0"/>
          </a:p>
        </p:txBody>
      </p:sp>
    </p:spTree>
    <p:extLst>
      <p:ext uri="{BB962C8B-B14F-4D97-AF65-F5344CB8AC3E}">
        <p14:creationId xmlns:p14="http://schemas.microsoft.com/office/powerpoint/2010/main" val="1845183469"/>
      </p:ext>
    </p:extLst>
  </p:cSld>
  <p:clrMapOvr>
    <a:masterClrMapping/>
  </p:clrMapOvr>
  <p:transition xmlns:p14="http://schemas.microsoft.com/office/powerpoint/2010/mai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Realization of This Model in Charm++</a:t>
            </a:r>
          </a:p>
        </p:txBody>
      </p:sp>
      <p:sp>
        <p:nvSpPr>
          <p:cNvPr id="5" name="Content Placeholder 4"/>
          <p:cNvSpPr>
            <a:spLocks noGrp="1"/>
          </p:cNvSpPr>
          <p:nvPr>
            <p:ph idx="1"/>
          </p:nvPr>
        </p:nvSpPr>
        <p:spPr/>
        <p:txBody>
          <a:bodyPr/>
          <a:lstStyle/>
          <a:p>
            <a:r>
              <a:rPr lang="en-US" dirty="0" err="1"/>
              <a:t>Overdecomposed</a:t>
            </a:r>
            <a:r>
              <a:rPr lang="en-US" dirty="0"/>
              <a:t> entities: chares</a:t>
            </a:r>
          </a:p>
          <a:p>
            <a:pPr lvl="1"/>
            <a:r>
              <a:rPr lang="en-US" dirty="0"/>
              <a:t>Chares are C++ objects </a:t>
            </a:r>
          </a:p>
          <a:p>
            <a:pPr lvl="1"/>
            <a:r>
              <a:rPr lang="en-US" dirty="0"/>
              <a:t>With methods designated as “entry” methods</a:t>
            </a:r>
          </a:p>
          <a:p>
            <a:pPr lvl="2"/>
            <a:r>
              <a:rPr lang="en-US" dirty="0"/>
              <a:t>Which can be invoked asynchronously by remote chares</a:t>
            </a:r>
          </a:p>
          <a:p>
            <a:pPr lvl="1"/>
            <a:r>
              <a:rPr lang="en-US" dirty="0"/>
              <a:t>Chares are organized into indexed collections</a:t>
            </a:r>
          </a:p>
          <a:p>
            <a:pPr lvl="2"/>
            <a:r>
              <a:rPr lang="en-US" dirty="0"/>
              <a:t>Each collection may have its own indexing scheme</a:t>
            </a:r>
          </a:p>
          <a:p>
            <a:pPr lvl="3"/>
            <a:r>
              <a:rPr lang="en-US" dirty="0"/>
              <a:t>1D, ..., 6D </a:t>
            </a:r>
          </a:p>
          <a:p>
            <a:pPr lvl="3"/>
            <a:r>
              <a:rPr lang="en-US" dirty="0"/>
              <a:t>Sparse</a:t>
            </a:r>
          </a:p>
          <a:p>
            <a:pPr lvl="3"/>
            <a:r>
              <a:rPr lang="en-US" dirty="0" err="1"/>
              <a:t>Bitvector</a:t>
            </a:r>
            <a:r>
              <a:rPr lang="en-US" dirty="0"/>
              <a:t> or string as an index</a:t>
            </a:r>
          </a:p>
          <a:p>
            <a:pPr lvl="1"/>
            <a:r>
              <a:rPr lang="en-US" dirty="0"/>
              <a:t>Chares communicate via asynchronous method invocations</a:t>
            </a:r>
          </a:p>
          <a:p>
            <a:pPr lvl="2"/>
            <a:r>
              <a:rPr lang="en-US" dirty="0">
                <a:latin typeface="Consolas"/>
                <a:cs typeface="Consolas"/>
              </a:rPr>
              <a:t>A[</a:t>
            </a:r>
            <a:r>
              <a:rPr lang="en-US" dirty="0" err="1">
                <a:latin typeface="Consolas"/>
                <a:cs typeface="Consolas"/>
              </a:rPr>
              <a:t>i</a:t>
            </a:r>
            <a:r>
              <a:rPr lang="en-US" dirty="0">
                <a:latin typeface="Consolas"/>
                <a:cs typeface="Consolas"/>
              </a:rPr>
              <a:t>].foo(…);</a:t>
            </a:r>
            <a:r>
              <a:rPr lang="en-US" dirty="0"/>
              <a:t>  </a:t>
            </a:r>
          </a:p>
          <a:p>
            <a:pPr lvl="3"/>
            <a:r>
              <a:rPr lang="en-US" dirty="0">
                <a:latin typeface="Consolas"/>
                <a:cs typeface="Consolas"/>
              </a:rPr>
              <a:t>A</a:t>
            </a:r>
            <a:r>
              <a:rPr lang="en-US" dirty="0"/>
              <a:t> is the name of a collection, </a:t>
            </a:r>
            <a:r>
              <a:rPr lang="en-US" dirty="0" err="1">
                <a:latin typeface="Consolas"/>
                <a:cs typeface="Consolas"/>
              </a:rPr>
              <a:t>i</a:t>
            </a:r>
            <a:r>
              <a:rPr lang="en-US" dirty="0"/>
              <a:t> is the index of the particular chare.</a:t>
            </a:r>
          </a:p>
          <a:p>
            <a:pPr lvl="1"/>
            <a:endParaRPr lang="en-US" dirty="0"/>
          </a:p>
          <a:p>
            <a:pPr lvl="2"/>
            <a:endParaRPr lang="en-US" dirty="0"/>
          </a:p>
        </p:txBody>
      </p:sp>
      <p:sp>
        <p:nvSpPr>
          <p:cNvPr id="2" name="Date Placeholder 1"/>
          <p:cNvSpPr>
            <a:spLocks noGrp="1"/>
          </p:cNvSpPr>
          <p:nvPr>
            <p:ph type="dt" sz="half" idx="10"/>
          </p:nvPr>
        </p:nvSpPr>
        <p:spPr/>
        <p:txBody>
          <a:bodyPr vert="horz" lIns="91440" tIns="45720" rIns="91440" bIns="45720" rtlCol="0" anchor="ctr"/>
          <a:lstStyle/>
          <a:p>
            <a:r>
              <a:rPr lang="en-US" smtClean="0">
                <a:solidFill>
                  <a:prstClr val="black">
                    <a:tint val="75000"/>
                  </a:prstClr>
                </a:solidFill>
                <a:latin typeface="Calibri"/>
              </a:rPr>
              <a:t>4/10/18</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91FB1DA-2090-B048-95F2-510957A901A3}" type="slidenum">
              <a:rPr lang="en-US" smtClean="0"/>
              <a:pPr/>
              <a:t>8</a:t>
            </a:fld>
            <a:endParaRPr lang="en-US"/>
          </a:p>
        </p:txBody>
      </p:sp>
      <p:sp>
        <p:nvSpPr>
          <p:cNvPr id="3" name="Footer Placeholder 2"/>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135837264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Declaring a Chare Array </a:t>
            </a:r>
          </a:p>
        </p:txBody>
      </p:sp>
      <p:sp>
        <p:nvSpPr>
          <p:cNvPr id="3" name="Text Placeholder 2"/>
          <p:cNvSpPr>
            <a:spLocks noGrp="1"/>
          </p:cNvSpPr>
          <p:nvPr>
            <p:ph type="body" idx="1"/>
          </p:nvPr>
        </p:nvSpPr>
        <p:spPr>
          <a:xfrm>
            <a:off x="609600" y="1520005"/>
            <a:ext cx="5386917" cy="639762"/>
          </a:xfrm>
        </p:spPr>
        <p:txBody>
          <a:bodyPr/>
          <a:lstStyle/>
          <a:p>
            <a:r>
              <a:rPr lang="en-US" sz="3200" dirty="0"/>
              <a:t>.ci file:</a:t>
            </a:r>
          </a:p>
        </p:txBody>
      </p:sp>
      <p:sp>
        <p:nvSpPr>
          <p:cNvPr id="4" name="Content Placeholder 3"/>
          <p:cNvSpPr>
            <a:spLocks noGrp="1"/>
          </p:cNvSpPr>
          <p:nvPr>
            <p:ph sz="half" idx="2"/>
          </p:nvPr>
        </p:nvSpPr>
        <p:spPr>
          <a:xfrm>
            <a:off x="598714" y="2174875"/>
            <a:ext cx="5386917" cy="3025209"/>
          </a:xfrm>
          <a:ln>
            <a:solidFill>
              <a:schemeClr val="tx1"/>
            </a:solidFill>
          </a:ln>
        </p:spPr>
        <p:txBody>
          <a:bodyPr>
            <a:normAutofit/>
          </a:bodyPr>
          <a:lstStyle/>
          <a:p>
            <a:pPr marL="0" indent="0">
              <a:buNone/>
            </a:pPr>
            <a:r>
              <a:rPr lang="en-US" sz="2000" b="1" dirty="0">
                <a:latin typeface="Consolas"/>
                <a:cs typeface="Consolas"/>
              </a:rPr>
              <a:t>array</a:t>
            </a:r>
            <a:r>
              <a:rPr lang="en-US" sz="2000" dirty="0">
                <a:latin typeface="Consolas"/>
                <a:cs typeface="Consolas"/>
              </a:rPr>
              <a:t> [1d] foo {</a:t>
            </a:r>
          </a:p>
          <a:p>
            <a:pPr marL="0" indent="0">
              <a:buNone/>
            </a:pPr>
            <a:r>
              <a:rPr lang="en-US" sz="2000" dirty="0">
                <a:latin typeface="Consolas"/>
                <a:cs typeface="Consolas"/>
              </a:rPr>
              <a:t>   </a:t>
            </a:r>
            <a:r>
              <a:rPr lang="en-US" sz="2000" b="1" dirty="0">
                <a:latin typeface="Consolas"/>
                <a:cs typeface="Consolas"/>
              </a:rPr>
              <a:t>entry</a:t>
            </a:r>
            <a:r>
              <a:rPr lang="en-US" sz="2000" dirty="0">
                <a:latin typeface="Consolas"/>
                <a:cs typeface="Consolas"/>
              </a:rPr>
              <a:t> foo(); </a:t>
            </a:r>
            <a:r>
              <a:rPr lang="en-US" sz="2000" i="1" dirty="0">
                <a:solidFill>
                  <a:srgbClr val="00B0F0"/>
                </a:solidFill>
                <a:latin typeface="Consolas"/>
                <a:cs typeface="Consolas"/>
              </a:rPr>
              <a:t>// constructor </a:t>
            </a:r>
          </a:p>
          <a:p>
            <a:pPr marL="0" indent="0">
              <a:buNone/>
            </a:pPr>
            <a:r>
              <a:rPr lang="en-US" sz="2000" dirty="0">
                <a:solidFill>
                  <a:srgbClr val="00B0F0"/>
                </a:solidFill>
                <a:latin typeface="Consolas"/>
                <a:cs typeface="Consolas"/>
              </a:rPr>
              <a:t>   </a:t>
            </a:r>
            <a:r>
              <a:rPr lang="en-US" sz="2000" i="1" dirty="0">
                <a:solidFill>
                  <a:srgbClr val="00B0F0"/>
                </a:solidFill>
                <a:latin typeface="Consolas"/>
                <a:cs typeface="Consolas"/>
              </a:rPr>
              <a:t>// … entry methods …</a:t>
            </a:r>
          </a:p>
          <a:p>
            <a:pPr marL="0" indent="0">
              <a:buNone/>
            </a:pPr>
            <a:r>
              <a:rPr lang="en-US" sz="2000" dirty="0">
                <a:latin typeface="Consolas"/>
                <a:cs typeface="Consolas"/>
              </a:rPr>
              <a:t>}</a:t>
            </a:r>
          </a:p>
          <a:p>
            <a:pPr marL="0" indent="0">
              <a:buNone/>
            </a:pPr>
            <a:r>
              <a:rPr lang="en-US" sz="2000" b="1" dirty="0">
                <a:latin typeface="Consolas"/>
                <a:cs typeface="Consolas"/>
              </a:rPr>
              <a:t>array </a:t>
            </a:r>
            <a:r>
              <a:rPr lang="en-US" sz="2000" dirty="0">
                <a:latin typeface="Consolas"/>
                <a:cs typeface="Consolas"/>
              </a:rPr>
              <a:t>[2d] bar {</a:t>
            </a:r>
          </a:p>
          <a:p>
            <a:pPr marL="0" indent="0">
              <a:buNone/>
            </a:pPr>
            <a:r>
              <a:rPr lang="en-US" sz="2000" dirty="0">
                <a:latin typeface="Consolas"/>
                <a:cs typeface="Consolas"/>
              </a:rPr>
              <a:t>   </a:t>
            </a:r>
            <a:r>
              <a:rPr lang="en-US" sz="2000" b="1" dirty="0">
                <a:latin typeface="Consolas"/>
                <a:cs typeface="Consolas"/>
              </a:rPr>
              <a:t>entry </a:t>
            </a:r>
            <a:r>
              <a:rPr lang="en-US" sz="2000" dirty="0">
                <a:latin typeface="Consolas"/>
                <a:cs typeface="Consolas"/>
              </a:rPr>
              <a:t>bar(); </a:t>
            </a:r>
            <a:r>
              <a:rPr lang="en-US" sz="2000" i="1" dirty="0">
                <a:solidFill>
                  <a:srgbClr val="00B0F0"/>
                </a:solidFill>
                <a:latin typeface="Consolas"/>
                <a:cs typeface="Consolas"/>
              </a:rPr>
              <a:t>// constructor</a:t>
            </a:r>
          </a:p>
          <a:p>
            <a:pPr marL="0" indent="0">
              <a:buNone/>
            </a:pPr>
            <a:r>
              <a:rPr lang="en-US" sz="2000" dirty="0">
                <a:solidFill>
                  <a:srgbClr val="00B0F0"/>
                </a:solidFill>
                <a:latin typeface="Consolas"/>
                <a:cs typeface="Consolas"/>
              </a:rPr>
              <a:t>   </a:t>
            </a:r>
            <a:r>
              <a:rPr lang="en-US" sz="2000" i="1" dirty="0">
                <a:solidFill>
                  <a:srgbClr val="00B0F0"/>
                </a:solidFill>
                <a:latin typeface="Consolas"/>
                <a:cs typeface="Consolas"/>
              </a:rPr>
              <a:t>// … entry methods …</a:t>
            </a:r>
          </a:p>
          <a:p>
            <a:pPr marL="0" indent="0">
              <a:buNone/>
            </a:pPr>
            <a:r>
              <a:rPr lang="en-US" sz="2000" dirty="0">
                <a:latin typeface="Consolas"/>
                <a:cs typeface="Consolas"/>
              </a:rPr>
              <a:t>}</a:t>
            </a:r>
          </a:p>
        </p:txBody>
      </p:sp>
      <p:sp>
        <p:nvSpPr>
          <p:cNvPr id="5" name="Text Placeholder 4"/>
          <p:cNvSpPr>
            <a:spLocks noGrp="1"/>
          </p:cNvSpPr>
          <p:nvPr>
            <p:ph type="body" sz="quarter" idx="3"/>
          </p:nvPr>
        </p:nvSpPr>
        <p:spPr>
          <a:xfrm>
            <a:off x="6193368" y="1520005"/>
            <a:ext cx="5389033" cy="639762"/>
          </a:xfrm>
        </p:spPr>
        <p:txBody>
          <a:bodyPr>
            <a:normAutofit/>
          </a:bodyPr>
          <a:lstStyle/>
          <a:p>
            <a:r>
              <a:rPr lang="en-US" sz="3200" dirty="0"/>
              <a:t>.</a:t>
            </a:r>
            <a:r>
              <a:rPr lang="en-US" sz="3200" dirty="0" err="1"/>
              <a:t>cpp</a:t>
            </a:r>
            <a:r>
              <a:rPr lang="en-US" sz="3200" dirty="0"/>
              <a:t> file:</a:t>
            </a:r>
          </a:p>
        </p:txBody>
      </p:sp>
      <p:sp>
        <p:nvSpPr>
          <p:cNvPr id="6" name="Content Placeholder 5"/>
          <p:cNvSpPr>
            <a:spLocks noGrp="1"/>
          </p:cNvSpPr>
          <p:nvPr>
            <p:ph sz="quarter" idx="4"/>
          </p:nvPr>
        </p:nvSpPr>
        <p:spPr>
          <a:xfrm>
            <a:off x="6193368" y="2174874"/>
            <a:ext cx="5389033" cy="3790919"/>
          </a:xfrm>
          <a:ln>
            <a:solidFill>
              <a:schemeClr val="tx1"/>
            </a:solidFill>
          </a:ln>
        </p:spPr>
        <p:txBody>
          <a:bodyPr>
            <a:noAutofit/>
          </a:bodyPr>
          <a:lstStyle/>
          <a:p>
            <a:pPr marL="0" indent="0">
              <a:buNone/>
            </a:pPr>
            <a:r>
              <a:rPr lang="en-US" sz="2000" b="1" dirty="0">
                <a:latin typeface="Consolas"/>
                <a:cs typeface="Consolas"/>
              </a:rPr>
              <a:t>struct</a:t>
            </a:r>
            <a:r>
              <a:rPr lang="en-US" sz="2000" dirty="0">
                <a:latin typeface="Consolas"/>
                <a:cs typeface="Consolas"/>
              </a:rPr>
              <a:t> foo : </a:t>
            </a:r>
            <a:r>
              <a:rPr lang="en-US" sz="2000" b="1" dirty="0">
                <a:latin typeface="Consolas"/>
                <a:cs typeface="Consolas"/>
              </a:rPr>
              <a:t>public</a:t>
            </a:r>
            <a:r>
              <a:rPr lang="en-US" sz="2000" dirty="0">
                <a:latin typeface="Consolas"/>
                <a:cs typeface="Consolas"/>
              </a:rPr>
              <a:t> </a:t>
            </a:r>
            <a:r>
              <a:rPr lang="en-US" sz="2000" dirty="0" err="1">
                <a:latin typeface="Consolas"/>
                <a:cs typeface="Consolas"/>
              </a:rPr>
              <a:t>CBase_foo</a:t>
            </a:r>
            <a:r>
              <a:rPr lang="en-US" sz="2000" dirty="0">
                <a:latin typeface="Consolas"/>
                <a:cs typeface="Consolas"/>
              </a:rPr>
              <a:t> { </a:t>
            </a:r>
          </a:p>
          <a:p>
            <a:pPr marL="0" indent="0">
              <a:buNone/>
            </a:pPr>
            <a:r>
              <a:rPr lang="en-US" sz="2000" dirty="0">
                <a:latin typeface="Consolas"/>
                <a:cs typeface="Consolas"/>
              </a:rPr>
              <a:t>   foo() { } </a:t>
            </a:r>
          </a:p>
          <a:p>
            <a:pPr marL="0" indent="0">
              <a:buNone/>
            </a:pPr>
            <a:r>
              <a:rPr lang="en-US" sz="2000" dirty="0">
                <a:latin typeface="Consolas"/>
                <a:cs typeface="Consolas"/>
              </a:rPr>
              <a:t>   foo(</a:t>
            </a:r>
            <a:r>
              <a:rPr lang="en-US" sz="2000" dirty="0" err="1">
                <a:latin typeface="Consolas"/>
                <a:cs typeface="Consolas"/>
              </a:rPr>
              <a:t>CkMigrateMessage</a:t>
            </a:r>
            <a:r>
              <a:rPr lang="en-US" sz="2000" dirty="0">
                <a:latin typeface="Consolas"/>
                <a:cs typeface="Consolas"/>
              </a:rPr>
              <a:t>∗) { } </a:t>
            </a:r>
          </a:p>
          <a:p>
            <a:pPr marL="0" indent="0">
              <a:buNone/>
            </a:pPr>
            <a:r>
              <a:rPr lang="en-US" sz="2000" i="1" dirty="0">
                <a:solidFill>
                  <a:srgbClr val="00B0F0"/>
                </a:solidFill>
                <a:latin typeface="Consolas"/>
                <a:cs typeface="Consolas"/>
              </a:rPr>
              <a:t>   // … entry methods … </a:t>
            </a:r>
          </a:p>
          <a:p>
            <a:pPr marL="0" indent="0">
              <a:buNone/>
            </a:pPr>
            <a:r>
              <a:rPr lang="en-US" sz="2000" dirty="0">
                <a:latin typeface="Consolas"/>
                <a:cs typeface="Consolas"/>
              </a:rPr>
              <a:t>}; </a:t>
            </a:r>
          </a:p>
          <a:p>
            <a:pPr marL="0" indent="0">
              <a:buNone/>
            </a:pPr>
            <a:r>
              <a:rPr lang="en-US" sz="2000" b="1" dirty="0">
                <a:latin typeface="Consolas"/>
                <a:cs typeface="Consolas"/>
              </a:rPr>
              <a:t>struct</a:t>
            </a:r>
            <a:r>
              <a:rPr lang="en-US" sz="2000" dirty="0">
                <a:latin typeface="Consolas"/>
                <a:cs typeface="Consolas"/>
              </a:rPr>
              <a:t> bar : </a:t>
            </a:r>
            <a:r>
              <a:rPr lang="en-US" sz="2000" b="1" dirty="0">
                <a:latin typeface="Consolas"/>
                <a:cs typeface="Consolas"/>
              </a:rPr>
              <a:t>public</a:t>
            </a:r>
            <a:r>
              <a:rPr lang="en-US" sz="2000" dirty="0">
                <a:latin typeface="Consolas"/>
                <a:cs typeface="Consolas"/>
              </a:rPr>
              <a:t> </a:t>
            </a:r>
            <a:r>
              <a:rPr lang="en-US" sz="2000" dirty="0" err="1">
                <a:latin typeface="Consolas"/>
                <a:cs typeface="Consolas"/>
              </a:rPr>
              <a:t>CBase_bar</a:t>
            </a:r>
            <a:r>
              <a:rPr lang="en-US" sz="2000" dirty="0">
                <a:latin typeface="Consolas"/>
                <a:cs typeface="Consolas"/>
              </a:rPr>
              <a:t> {</a:t>
            </a:r>
          </a:p>
          <a:p>
            <a:pPr marL="0" indent="0">
              <a:buNone/>
            </a:pPr>
            <a:r>
              <a:rPr lang="en-US" sz="2000" dirty="0">
                <a:latin typeface="Consolas"/>
                <a:cs typeface="Consolas"/>
              </a:rPr>
              <a:t>   bar() { } </a:t>
            </a:r>
          </a:p>
          <a:p>
            <a:pPr marL="0" indent="0">
              <a:buNone/>
            </a:pPr>
            <a:r>
              <a:rPr lang="en-US" sz="2000" dirty="0">
                <a:latin typeface="Consolas"/>
                <a:cs typeface="Consolas"/>
              </a:rPr>
              <a:t>   bar(</a:t>
            </a:r>
            <a:r>
              <a:rPr lang="en-US" sz="2000" dirty="0" err="1">
                <a:latin typeface="Consolas"/>
                <a:cs typeface="Consolas"/>
              </a:rPr>
              <a:t>CkMigrateMessage</a:t>
            </a:r>
            <a:r>
              <a:rPr lang="en-US" sz="2000" dirty="0">
                <a:latin typeface="Consolas"/>
                <a:cs typeface="Consolas"/>
              </a:rPr>
              <a:t>∗) { }</a:t>
            </a:r>
          </a:p>
          <a:p>
            <a:pPr marL="0" indent="0">
              <a:buNone/>
            </a:pPr>
            <a:r>
              <a:rPr lang="en-US" sz="2000" i="1" dirty="0">
                <a:solidFill>
                  <a:srgbClr val="00B0F0"/>
                </a:solidFill>
                <a:latin typeface="Consolas"/>
                <a:cs typeface="Consolas"/>
              </a:rPr>
              <a:t>   // … entry methods …</a:t>
            </a:r>
            <a:endParaRPr lang="en-US" sz="2000" dirty="0">
              <a:solidFill>
                <a:srgbClr val="00B0F0"/>
              </a:solidFill>
              <a:latin typeface="Consolas"/>
              <a:cs typeface="Consolas"/>
            </a:endParaRPr>
          </a:p>
          <a:p>
            <a:pPr marL="0" indent="0">
              <a:buNone/>
            </a:pPr>
            <a:r>
              <a:rPr lang="en-US" sz="2000" dirty="0">
                <a:latin typeface="Consolas"/>
                <a:cs typeface="Consolas"/>
              </a:rPr>
              <a:t>};</a:t>
            </a:r>
          </a:p>
          <a:p>
            <a:pPr marL="0" indent="0">
              <a:buNone/>
            </a:pPr>
            <a:endParaRPr lang="en-US" sz="2000" dirty="0">
              <a:latin typeface="Consolas"/>
              <a:cs typeface="Consolas"/>
            </a:endParaRPr>
          </a:p>
        </p:txBody>
      </p:sp>
      <p:sp>
        <p:nvSpPr>
          <p:cNvPr id="8" name="Slide Number Placeholder 7"/>
          <p:cNvSpPr>
            <a:spLocks noGrp="1"/>
          </p:cNvSpPr>
          <p:nvPr>
            <p:ph type="sldNum" sz="quarter" idx="12"/>
          </p:nvPr>
        </p:nvSpPr>
        <p:spPr/>
        <p:txBody>
          <a:bodyPr/>
          <a:lstStyle/>
          <a:p>
            <a:fld id="{0CFEC368-1D7A-4F81-ABF6-AE0E36BAF64C}" type="slidenum">
              <a:rPr lang="en-US" smtClean="0"/>
              <a:pPr/>
              <a:t>80</a:t>
            </a:fld>
            <a:endParaRPr lang="en-US" dirty="0"/>
          </a:p>
        </p:txBody>
      </p:sp>
      <p:sp>
        <p:nvSpPr>
          <p:cNvPr id="10" name="Date Placeholder 6">
            <a:extLst>
              <a:ext uri="{FF2B5EF4-FFF2-40B4-BE49-F238E27FC236}">
                <a16:creationId xmlns="" xmlns:a16="http://schemas.microsoft.com/office/drawing/2014/main" id="{49CB61C0-1431-447A-9314-2199C1DD262E}"/>
              </a:ext>
            </a:extLst>
          </p:cNvPr>
          <p:cNvSpPr>
            <a:spLocks noGrp="1"/>
          </p:cNvSpPr>
          <p:nvPr>
            <p:ph type="dt" sz="half" idx="10"/>
          </p:nvPr>
        </p:nvSpPr>
        <p:spPr>
          <a:xfrm>
            <a:off x="1007275" y="6369251"/>
            <a:ext cx="1842650" cy="365125"/>
          </a:xfrm>
        </p:spPr>
        <p:txBody>
          <a:bodyPr/>
          <a:lstStyle/>
          <a:p>
            <a:r>
              <a:rPr lang="en-US" smtClean="0"/>
              <a:t>4/10/18</a:t>
            </a:r>
            <a:endParaRPr lang="en-US" dirty="0"/>
          </a:p>
        </p:txBody>
      </p:sp>
      <p:sp>
        <p:nvSpPr>
          <p:cNvPr id="11" name="Footer Placeholder 3">
            <a:extLst>
              <a:ext uri="{FF2B5EF4-FFF2-40B4-BE49-F238E27FC236}">
                <a16:creationId xmlns="" xmlns:a16="http://schemas.microsoft.com/office/drawing/2014/main" id="{1B777B84-09DF-4B6A-926F-7E9753AFA0ED}"/>
              </a:ext>
            </a:extLst>
          </p:cNvPr>
          <p:cNvSpPr>
            <a:spLocks noGrp="1"/>
          </p:cNvSpPr>
          <p:nvPr>
            <p:ph type="ftr" sz="quarter" idx="11"/>
          </p:nvPr>
        </p:nvSpPr>
        <p:spPr>
          <a:xfrm>
            <a:off x="3750212" y="6354765"/>
            <a:ext cx="4701309" cy="365125"/>
          </a:xfrm>
        </p:spPr>
        <p:txBody>
          <a:bodyPr/>
          <a:lstStyle/>
          <a:p>
            <a:r>
              <a:rPr lang="fr-FR" smtClean="0"/>
              <a:t>Charm Workshop '18</a:t>
            </a:r>
            <a:endParaRPr lang="en-US" dirty="0"/>
          </a:p>
        </p:txBody>
      </p:sp>
    </p:spTree>
    <p:extLst>
      <p:ext uri="{BB962C8B-B14F-4D97-AF65-F5344CB8AC3E}">
        <p14:creationId xmlns:p14="http://schemas.microsoft.com/office/powerpoint/2010/main" val="939661318"/>
      </p:ext>
    </p:extLst>
  </p:cSld>
  <p:clrMapOvr>
    <a:masterClrMapping/>
  </p:clrMapOvr>
  <p:transition xmlns:p14="http://schemas.microsoft.com/office/powerpoint/2010/mai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Constructing a Chare Array</a:t>
            </a:r>
          </a:p>
        </p:txBody>
      </p:sp>
      <p:sp>
        <p:nvSpPr>
          <p:cNvPr id="3" name="Content Placeholder 2"/>
          <p:cNvSpPr>
            <a:spLocks noGrp="1"/>
          </p:cNvSpPr>
          <p:nvPr>
            <p:ph idx="1"/>
          </p:nvPr>
        </p:nvSpPr>
        <p:spPr/>
        <p:txBody>
          <a:bodyPr>
            <a:normAutofit/>
          </a:bodyPr>
          <a:lstStyle/>
          <a:p>
            <a:r>
              <a:rPr lang="en-US" sz="2400" dirty="0"/>
              <a:t>Constructed much like a regular chare</a:t>
            </a:r>
          </a:p>
          <a:p>
            <a:r>
              <a:rPr lang="en-US" sz="2400" dirty="0"/>
              <a:t>The size of each dimension is passed to the constructor at the end</a:t>
            </a:r>
          </a:p>
          <a:p>
            <a:endParaRPr lang="en-US" sz="2400" dirty="0"/>
          </a:p>
          <a:p>
            <a:endParaRPr lang="en-US" sz="2400" dirty="0"/>
          </a:p>
          <a:p>
            <a:endParaRPr lang="en-US" sz="2400" dirty="0"/>
          </a:p>
          <a:p>
            <a:endParaRPr lang="en-US" sz="2400" dirty="0"/>
          </a:p>
          <a:p>
            <a:r>
              <a:rPr lang="en-US" sz="2400" dirty="0"/>
              <a:t>The proxy doesn’t have to be retained:</a:t>
            </a:r>
          </a:p>
          <a:p>
            <a:endParaRPr lang="en-US" sz="2400" dirty="0"/>
          </a:p>
          <a:p>
            <a:r>
              <a:rPr lang="en-US" sz="2400" dirty="0">
                <a:solidFill>
                  <a:srgbClr val="292934"/>
                </a:solidFill>
              </a:rPr>
              <a:t>The proxy represents the entire array, and may be indexed to obtain a proxy to an individual element in the array</a:t>
            </a:r>
          </a:p>
        </p:txBody>
      </p:sp>
      <p:sp>
        <p:nvSpPr>
          <p:cNvPr id="5" name="Slide Number Placeholder 4"/>
          <p:cNvSpPr>
            <a:spLocks noGrp="1"/>
          </p:cNvSpPr>
          <p:nvPr>
            <p:ph type="sldNum" sz="quarter" idx="12"/>
          </p:nvPr>
        </p:nvSpPr>
        <p:spPr/>
        <p:txBody>
          <a:bodyPr/>
          <a:lstStyle/>
          <a:p>
            <a:fld id="{0CFEC368-1D7A-4F81-ABF6-AE0E36BAF64C}" type="slidenum">
              <a:rPr lang="en-US" smtClean="0"/>
              <a:pPr/>
              <a:t>81</a:t>
            </a:fld>
            <a:endParaRPr lang="en-US" dirty="0"/>
          </a:p>
        </p:txBody>
      </p:sp>
      <p:sp>
        <p:nvSpPr>
          <p:cNvPr id="6" name="Content Placeholder 3"/>
          <p:cNvSpPr txBox="1">
            <a:spLocks/>
          </p:cNvSpPr>
          <p:nvPr/>
        </p:nvSpPr>
        <p:spPr>
          <a:xfrm>
            <a:off x="944940" y="2150185"/>
            <a:ext cx="10249519" cy="1551804"/>
          </a:xfrm>
          <a:prstGeom prst="rect">
            <a:avLst/>
          </a:prstGeom>
          <a:noFill/>
          <a:ln>
            <a:solidFill>
              <a:srgbClr val="292934"/>
            </a:solidFill>
          </a:ln>
        </p:spPr>
        <p:txBody>
          <a:bodyPr>
            <a:no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b="1" dirty="0">
                <a:latin typeface="Consolas"/>
                <a:cs typeface="Consolas"/>
              </a:rPr>
              <a:t>void</a:t>
            </a:r>
            <a:r>
              <a:rPr lang="en-US" sz="2000" dirty="0">
                <a:latin typeface="Consolas"/>
                <a:cs typeface="Consolas"/>
              </a:rPr>
              <a:t> </a:t>
            </a:r>
            <a:r>
              <a:rPr lang="en-US" sz="2000" dirty="0" err="1">
                <a:latin typeface="Consolas"/>
                <a:cs typeface="Consolas"/>
              </a:rPr>
              <a:t>someMethod</a:t>
            </a:r>
            <a:r>
              <a:rPr lang="en-US" sz="2000" dirty="0">
                <a:latin typeface="Consolas"/>
                <a:cs typeface="Consolas"/>
              </a:rPr>
              <a:t>() { </a:t>
            </a:r>
          </a:p>
          <a:p>
            <a:pPr marL="0" indent="0">
              <a:buFont typeface="Arial" pitchFamily="34" charset="0"/>
              <a:buNone/>
            </a:pPr>
            <a:r>
              <a:rPr lang="en-US" sz="2000" dirty="0">
                <a:latin typeface="Consolas"/>
                <a:cs typeface="Consolas"/>
              </a:rPr>
              <a:t>   </a:t>
            </a:r>
            <a:r>
              <a:rPr lang="en-US" sz="2000" dirty="0" err="1">
                <a:latin typeface="Consolas"/>
                <a:cs typeface="Consolas"/>
              </a:rPr>
              <a:t>CProxy_foo</a:t>
            </a:r>
            <a:r>
              <a:rPr lang="en-US" sz="2000" dirty="0">
                <a:latin typeface="Consolas"/>
                <a:cs typeface="Consolas"/>
              </a:rPr>
              <a:t> </a:t>
            </a:r>
            <a:r>
              <a:rPr lang="en-US" sz="2000" dirty="0" err="1">
                <a:latin typeface="Consolas"/>
                <a:cs typeface="Consolas"/>
              </a:rPr>
              <a:t>myFoo</a:t>
            </a:r>
            <a:r>
              <a:rPr lang="en-US" sz="2000" dirty="0">
                <a:latin typeface="Consolas"/>
                <a:cs typeface="Consolas"/>
              </a:rPr>
              <a:t> = </a:t>
            </a:r>
            <a:r>
              <a:rPr lang="en-US" sz="2000" dirty="0" err="1">
                <a:latin typeface="Consolas"/>
                <a:cs typeface="Consolas"/>
              </a:rPr>
              <a:t>CProxy_foo</a:t>
            </a:r>
            <a:r>
              <a:rPr lang="en-US" sz="2000" dirty="0">
                <a:latin typeface="Consolas"/>
                <a:cs typeface="Consolas"/>
              </a:rPr>
              <a:t>::</a:t>
            </a:r>
            <a:r>
              <a:rPr lang="en-US" sz="2000" dirty="0" err="1">
                <a:latin typeface="Consolas"/>
                <a:cs typeface="Consolas"/>
              </a:rPr>
              <a:t>ckNew</a:t>
            </a:r>
            <a:r>
              <a:rPr lang="en-US" sz="2000" dirty="0">
                <a:latin typeface="Consolas"/>
                <a:cs typeface="Consolas"/>
              </a:rPr>
              <a:t>(&lt;</a:t>
            </a:r>
            <a:r>
              <a:rPr lang="en-US" sz="2000" dirty="0" err="1">
                <a:latin typeface="Consolas"/>
                <a:cs typeface="Consolas"/>
              </a:rPr>
              <a:t>params</a:t>
            </a:r>
            <a:r>
              <a:rPr lang="en-US" sz="2000" dirty="0">
                <a:latin typeface="Consolas"/>
                <a:cs typeface="Consolas"/>
              </a:rPr>
              <a:t>&gt;, 10);   </a:t>
            </a:r>
            <a:r>
              <a:rPr lang="en-US" sz="2000" dirty="0">
                <a:solidFill>
                  <a:srgbClr val="00B0F0"/>
                </a:solidFill>
                <a:latin typeface="Consolas"/>
                <a:cs typeface="Consolas"/>
              </a:rPr>
              <a:t>// 1d, size 10</a:t>
            </a:r>
          </a:p>
          <a:p>
            <a:pPr marL="0" indent="0">
              <a:buFont typeface="Arial" pitchFamily="34" charset="0"/>
              <a:buNone/>
            </a:pPr>
            <a:r>
              <a:rPr lang="en-US" sz="2000" dirty="0">
                <a:latin typeface="Consolas"/>
                <a:cs typeface="Consolas"/>
              </a:rPr>
              <a:t>   </a:t>
            </a:r>
            <a:r>
              <a:rPr lang="en-US" sz="2000" dirty="0" err="1">
                <a:latin typeface="Consolas"/>
                <a:cs typeface="Consolas"/>
              </a:rPr>
              <a:t>CProxy_bar</a:t>
            </a:r>
            <a:r>
              <a:rPr lang="en-US" sz="2000" dirty="0">
                <a:latin typeface="Consolas"/>
                <a:cs typeface="Consolas"/>
              </a:rPr>
              <a:t> </a:t>
            </a:r>
            <a:r>
              <a:rPr lang="en-US" sz="2000" dirty="0" err="1">
                <a:latin typeface="Consolas"/>
                <a:cs typeface="Consolas"/>
              </a:rPr>
              <a:t>myBar</a:t>
            </a:r>
            <a:r>
              <a:rPr lang="en-US" sz="2000" dirty="0">
                <a:latin typeface="Consolas"/>
                <a:cs typeface="Consolas"/>
              </a:rPr>
              <a:t> = </a:t>
            </a:r>
            <a:r>
              <a:rPr lang="en-US" sz="2000" dirty="0" err="1">
                <a:latin typeface="Consolas"/>
                <a:cs typeface="Consolas"/>
              </a:rPr>
              <a:t>CProxy_bar</a:t>
            </a:r>
            <a:r>
              <a:rPr lang="en-US" sz="2000" dirty="0">
                <a:latin typeface="Consolas"/>
                <a:cs typeface="Consolas"/>
              </a:rPr>
              <a:t>::</a:t>
            </a:r>
            <a:r>
              <a:rPr lang="en-US" sz="2000" dirty="0" err="1">
                <a:latin typeface="Consolas"/>
                <a:cs typeface="Consolas"/>
              </a:rPr>
              <a:t>ckNew</a:t>
            </a:r>
            <a:r>
              <a:rPr lang="en-US" sz="2000" dirty="0">
                <a:latin typeface="Consolas"/>
                <a:cs typeface="Consolas"/>
              </a:rPr>
              <a:t>(&lt;</a:t>
            </a:r>
            <a:r>
              <a:rPr lang="en-US" sz="2000" dirty="0" err="1">
                <a:latin typeface="Consolas"/>
                <a:cs typeface="Consolas"/>
              </a:rPr>
              <a:t>params</a:t>
            </a:r>
            <a:r>
              <a:rPr lang="en-US" sz="2000" dirty="0">
                <a:latin typeface="Consolas"/>
                <a:cs typeface="Consolas"/>
              </a:rPr>
              <a:t>&gt;, 5, 5); </a:t>
            </a:r>
            <a:r>
              <a:rPr lang="en-US" sz="2000" dirty="0">
                <a:solidFill>
                  <a:srgbClr val="00B0F0"/>
                </a:solidFill>
                <a:latin typeface="Consolas"/>
                <a:cs typeface="Consolas"/>
              </a:rPr>
              <a:t>// 2d, size 5x5</a:t>
            </a:r>
          </a:p>
          <a:p>
            <a:pPr marL="0" indent="0">
              <a:buFont typeface="Arial" pitchFamily="34" charset="0"/>
              <a:buNone/>
            </a:pPr>
            <a:r>
              <a:rPr lang="en-US" sz="2000" dirty="0">
                <a:latin typeface="Consolas"/>
                <a:cs typeface="Consolas"/>
              </a:rPr>
              <a:t>}</a:t>
            </a:r>
          </a:p>
        </p:txBody>
      </p:sp>
      <p:sp>
        <p:nvSpPr>
          <p:cNvPr id="7" name="Content Placeholder 5"/>
          <p:cNvSpPr txBox="1">
            <a:spLocks/>
          </p:cNvSpPr>
          <p:nvPr/>
        </p:nvSpPr>
        <p:spPr>
          <a:xfrm>
            <a:off x="944940" y="4305671"/>
            <a:ext cx="10249519" cy="407574"/>
          </a:xfrm>
          <a:prstGeom prst="rect">
            <a:avLst/>
          </a:prstGeom>
          <a:noFill/>
          <a:ln>
            <a:solidFill>
              <a:srgbClr val="292934"/>
            </a:solidFill>
          </a:ln>
        </p:spPr>
        <p:txBody>
          <a:bodyPr>
            <a:norm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err="1">
                <a:latin typeface="Consolas"/>
                <a:cs typeface="Consolas"/>
              </a:rPr>
              <a:t>CProxy_foo</a:t>
            </a:r>
            <a:r>
              <a:rPr lang="en-US" sz="2000" dirty="0">
                <a:latin typeface="Consolas"/>
                <a:cs typeface="Consolas"/>
              </a:rPr>
              <a:t>::</a:t>
            </a:r>
            <a:r>
              <a:rPr lang="en-US" sz="2000" dirty="0" err="1">
                <a:latin typeface="Consolas"/>
                <a:cs typeface="Consolas"/>
              </a:rPr>
              <a:t>ckNew</a:t>
            </a:r>
            <a:r>
              <a:rPr lang="en-US" sz="2000" dirty="0">
                <a:latin typeface="Consolas"/>
                <a:cs typeface="Consolas"/>
              </a:rPr>
              <a:t>(10); </a:t>
            </a:r>
          </a:p>
        </p:txBody>
      </p:sp>
      <p:sp>
        <p:nvSpPr>
          <p:cNvPr id="8" name="Content Placeholder 5"/>
          <p:cNvSpPr txBox="1">
            <a:spLocks/>
          </p:cNvSpPr>
          <p:nvPr/>
        </p:nvSpPr>
        <p:spPr>
          <a:xfrm>
            <a:off x="944940" y="5576429"/>
            <a:ext cx="10249519" cy="779922"/>
          </a:xfrm>
          <a:prstGeom prst="rect">
            <a:avLst/>
          </a:prstGeom>
          <a:noFill/>
          <a:ln>
            <a:solidFill>
              <a:srgbClr val="292934"/>
            </a:solidFill>
          </a:ln>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Times New Roman"/>
                <a:ea typeface="+mn-ea"/>
                <a:cs typeface="Times New Roman"/>
              </a:defRPr>
            </a:lvl1pPr>
            <a:lvl2pPr marL="457200" indent="-182880" algn="l" defTabSz="914400" rtl="0" eaLnBrk="1" latinLnBrk="0" hangingPunct="1">
              <a:spcBef>
                <a:spcPct val="20000"/>
              </a:spcBef>
              <a:buClr>
                <a:schemeClr val="accent1"/>
              </a:buClr>
              <a:buSzPct val="85000"/>
              <a:buFont typeface="Wingdings" charset="2"/>
              <a:buChar char="Ø"/>
              <a:defRPr sz="2000" kern="1200">
                <a:solidFill>
                  <a:schemeClr val="tx1"/>
                </a:solidFill>
                <a:latin typeface="Times New Roman"/>
                <a:ea typeface="+mn-ea"/>
                <a:cs typeface="Times New Roman"/>
              </a:defRPr>
            </a:lvl2pPr>
            <a:lvl3pPr marL="731520" indent="-182880" algn="l" defTabSz="914400" rtl="0" eaLnBrk="1" latinLnBrk="0" hangingPunct="1">
              <a:spcBef>
                <a:spcPct val="20000"/>
              </a:spcBef>
              <a:buClr>
                <a:schemeClr val="accent1"/>
              </a:buClr>
              <a:buSzPct val="90000"/>
              <a:buFont typeface="Wingdings" charset="2"/>
              <a:buChar char=""/>
              <a:defRPr sz="1800" kern="1200">
                <a:solidFill>
                  <a:schemeClr val="tx1"/>
                </a:solidFill>
                <a:latin typeface="Times New Roman"/>
                <a:ea typeface="+mn-ea"/>
                <a:cs typeface="Times New Roman"/>
              </a:defRPr>
            </a:lvl3pPr>
            <a:lvl4pPr marL="1005840" indent="-182880" algn="l" defTabSz="914400" rtl="0" eaLnBrk="1" latinLnBrk="0" hangingPunct="1">
              <a:spcBef>
                <a:spcPct val="20000"/>
              </a:spcBef>
              <a:buClr>
                <a:schemeClr val="accent1"/>
              </a:buClr>
              <a:buFont typeface="Arial"/>
              <a:buChar char="•"/>
              <a:defRPr sz="1600" kern="1200">
                <a:solidFill>
                  <a:schemeClr val="tx1"/>
                </a:solidFill>
                <a:latin typeface="Times New Roman"/>
                <a:ea typeface="+mn-ea"/>
                <a:cs typeface="Times New Roman"/>
              </a:defRPr>
            </a:lvl4pPr>
            <a:lvl5pPr marL="1188720" indent="-137160" algn="l" defTabSz="914400" rtl="0" eaLnBrk="1" latinLnBrk="0" hangingPunct="1">
              <a:spcBef>
                <a:spcPct val="20000"/>
              </a:spcBef>
              <a:buClr>
                <a:schemeClr val="accent1"/>
              </a:buClr>
              <a:buSzPct val="100000"/>
              <a:buFont typeface="Wingdings" charset="2"/>
              <a:buChar char="Ø"/>
              <a:defRPr sz="1400" kern="1200" baseline="0">
                <a:solidFill>
                  <a:schemeClr val="tx1"/>
                </a:solidFill>
                <a:latin typeface="Times New Roman"/>
                <a:ea typeface="+mn-ea"/>
                <a:cs typeface="Times New Roman"/>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
                <a:srgbClr val="93A299"/>
              </a:buClr>
              <a:buNone/>
            </a:pPr>
            <a:r>
              <a:rPr lang="en-US" sz="2000" dirty="0" err="1">
                <a:solidFill>
                  <a:srgbClr val="292934"/>
                </a:solidFill>
                <a:latin typeface="Consolas"/>
                <a:cs typeface="Consolas"/>
              </a:rPr>
              <a:t>myFoo</a:t>
            </a:r>
            <a:r>
              <a:rPr lang="en-US" sz="2000" dirty="0">
                <a:solidFill>
                  <a:srgbClr val="292934"/>
                </a:solidFill>
                <a:latin typeface="Consolas"/>
                <a:cs typeface="Consolas"/>
              </a:rPr>
              <a:t>[4].</a:t>
            </a:r>
            <a:r>
              <a:rPr lang="en-US" sz="2000" dirty="0" err="1">
                <a:solidFill>
                  <a:srgbClr val="292934"/>
                </a:solidFill>
                <a:latin typeface="Consolas"/>
                <a:cs typeface="Consolas"/>
              </a:rPr>
              <a:t>invokeEntry</a:t>
            </a:r>
            <a:r>
              <a:rPr lang="en-US" sz="2000" dirty="0">
                <a:solidFill>
                  <a:srgbClr val="292934"/>
                </a:solidFill>
                <a:latin typeface="Consolas"/>
                <a:cs typeface="Consolas"/>
              </a:rPr>
              <a:t>(…);</a:t>
            </a:r>
          </a:p>
          <a:p>
            <a:pPr marL="0" indent="0">
              <a:buClr>
                <a:srgbClr val="93A299"/>
              </a:buClr>
              <a:buNone/>
            </a:pPr>
            <a:r>
              <a:rPr lang="en-US" sz="2000" dirty="0" err="1">
                <a:solidFill>
                  <a:srgbClr val="292934"/>
                </a:solidFill>
                <a:latin typeface="Consolas"/>
                <a:cs typeface="Consolas"/>
              </a:rPr>
              <a:t>myBar</a:t>
            </a:r>
            <a:r>
              <a:rPr lang="en-US" sz="2000" dirty="0">
                <a:solidFill>
                  <a:srgbClr val="292934"/>
                </a:solidFill>
                <a:latin typeface="Consolas"/>
                <a:cs typeface="Consolas"/>
              </a:rPr>
              <a:t>(2,4).method3(…);</a:t>
            </a:r>
          </a:p>
        </p:txBody>
      </p:sp>
      <p:sp>
        <p:nvSpPr>
          <p:cNvPr id="10" name="Date Placeholder 6">
            <a:extLst>
              <a:ext uri="{FF2B5EF4-FFF2-40B4-BE49-F238E27FC236}">
                <a16:creationId xmlns="" xmlns:a16="http://schemas.microsoft.com/office/drawing/2014/main" id="{34006E1C-F90F-4B9F-9176-D0BE415D6927}"/>
              </a:ext>
            </a:extLst>
          </p:cNvPr>
          <p:cNvSpPr>
            <a:spLocks noGrp="1"/>
          </p:cNvSpPr>
          <p:nvPr>
            <p:ph type="dt" sz="half" idx="10"/>
          </p:nvPr>
        </p:nvSpPr>
        <p:spPr>
          <a:xfrm>
            <a:off x="1007275" y="6369251"/>
            <a:ext cx="1842650" cy="365125"/>
          </a:xfrm>
        </p:spPr>
        <p:txBody>
          <a:bodyPr/>
          <a:lstStyle/>
          <a:p>
            <a:r>
              <a:rPr lang="en-US" smtClean="0"/>
              <a:t>4/10/18</a:t>
            </a:r>
            <a:endParaRPr lang="en-US" dirty="0"/>
          </a:p>
        </p:txBody>
      </p:sp>
      <p:sp>
        <p:nvSpPr>
          <p:cNvPr id="11" name="Footer Placeholder 3">
            <a:extLst>
              <a:ext uri="{FF2B5EF4-FFF2-40B4-BE49-F238E27FC236}">
                <a16:creationId xmlns="" xmlns:a16="http://schemas.microsoft.com/office/drawing/2014/main" id="{017FE6E5-C872-4F5F-A191-866DD56FE4AE}"/>
              </a:ext>
            </a:extLst>
          </p:cNvPr>
          <p:cNvSpPr>
            <a:spLocks noGrp="1"/>
          </p:cNvSpPr>
          <p:nvPr>
            <p:ph type="ftr" sz="quarter" idx="11"/>
          </p:nvPr>
        </p:nvSpPr>
        <p:spPr>
          <a:xfrm>
            <a:off x="3750212" y="6354765"/>
            <a:ext cx="4701309" cy="365125"/>
          </a:xfrm>
        </p:spPr>
        <p:txBody>
          <a:bodyPr/>
          <a:lstStyle/>
          <a:p>
            <a:r>
              <a:rPr lang="fr-FR" smtClean="0"/>
              <a:t>Charm Workshop '18</a:t>
            </a:r>
            <a:endParaRPr lang="en-US" dirty="0"/>
          </a:p>
        </p:txBody>
      </p:sp>
    </p:spTree>
    <p:extLst>
      <p:ext uri="{BB962C8B-B14F-4D97-AF65-F5344CB8AC3E}">
        <p14:creationId xmlns:p14="http://schemas.microsoft.com/office/powerpoint/2010/main" val="165159110"/>
      </p:ext>
    </p:extLst>
  </p:cSld>
  <p:clrMapOvr>
    <a:masterClrMapping/>
  </p:clrMapOvr>
  <p:transition xmlns:p14="http://schemas.microsoft.com/office/powerpoint/2010/mai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Consolas" panose="020B0609020204030204" pitchFamily="49" charset="0"/>
              </a:rPr>
              <a:t>thisIndex</a:t>
            </a:r>
            <a:endParaRPr lang="en-US" dirty="0">
              <a:latin typeface="Consolas" panose="020B0609020204030204" pitchFamily="49" charset="0"/>
            </a:endParaRPr>
          </a:p>
        </p:txBody>
      </p:sp>
      <p:sp>
        <p:nvSpPr>
          <p:cNvPr id="3" name="Content Placeholder 2"/>
          <p:cNvSpPr>
            <a:spLocks noGrp="1"/>
          </p:cNvSpPr>
          <p:nvPr>
            <p:ph idx="1"/>
          </p:nvPr>
        </p:nvSpPr>
        <p:spPr/>
        <p:txBody>
          <a:bodyPr>
            <a:normAutofit/>
          </a:bodyPr>
          <a:lstStyle/>
          <a:p>
            <a:r>
              <a:rPr lang="en-US" sz="2400" dirty="0"/>
              <a:t>1d: </a:t>
            </a:r>
            <a:r>
              <a:rPr lang="en-US" sz="2400" dirty="0" err="1">
                <a:solidFill>
                  <a:srgbClr val="292934"/>
                </a:solidFill>
                <a:latin typeface="Consolas" panose="020B0609020204030204" pitchFamily="49" charset="0"/>
                <a:cs typeface="Lucida Console"/>
              </a:rPr>
              <a:t>thisIndex</a:t>
            </a:r>
            <a:r>
              <a:rPr lang="en-US" sz="2400" dirty="0"/>
              <a:t> returns the index of the current chare array element </a:t>
            </a:r>
          </a:p>
          <a:p>
            <a:r>
              <a:rPr lang="en-US" sz="2400" dirty="0"/>
              <a:t>2d: </a:t>
            </a:r>
            <a:r>
              <a:rPr lang="en-US" sz="2400" dirty="0" err="1">
                <a:latin typeface="Consolas" panose="020B0609020204030204" pitchFamily="49" charset="0"/>
                <a:cs typeface="Lucida Console"/>
              </a:rPr>
              <a:t>thisIndex.x</a:t>
            </a:r>
            <a:r>
              <a:rPr lang="en-US" sz="2400" i="1" dirty="0"/>
              <a:t> </a:t>
            </a:r>
            <a:r>
              <a:rPr lang="en-US" sz="2400" dirty="0"/>
              <a:t>and </a:t>
            </a:r>
            <a:r>
              <a:rPr lang="en-US" sz="2400" dirty="0" err="1">
                <a:latin typeface="Consolas" panose="020B0609020204030204" pitchFamily="49" charset="0"/>
                <a:cs typeface="Lucida Console"/>
              </a:rPr>
              <a:t>thisIndex.y</a:t>
            </a:r>
            <a:r>
              <a:rPr lang="en-US" sz="2400" dirty="0"/>
              <a:t> return the indices of the current chare array element</a:t>
            </a:r>
          </a:p>
          <a:p>
            <a:endParaRPr lang="en-US" sz="2400"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82</a:t>
            </a:fld>
            <a:endParaRPr lang="en-US" dirty="0"/>
          </a:p>
        </p:txBody>
      </p:sp>
      <p:sp>
        <p:nvSpPr>
          <p:cNvPr id="6" name="Text Placeholder 2"/>
          <p:cNvSpPr txBox="1">
            <a:spLocks/>
          </p:cNvSpPr>
          <p:nvPr/>
        </p:nvSpPr>
        <p:spPr>
          <a:xfrm>
            <a:off x="406400" y="2608408"/>
            <a:ext cx="3348251" cy="6397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200" dirty="0"/>
              <a:t>.ci file:</a:t>
            </a:r>
          </a:p>
        </p:txBody>
      </p:sp>
      <p:sp>
        <p:nvSpPr>
          <p:cNvPr id="7" name="Content Placeholder 3"/>
          <p:cNvSpPr txBox="1">
            <a:spLocks/>
          </p:cNvSpPr>
          <p:nvPr/>
        </p:nvSpPr>
        <p:spPr>
          <a:xfrm>
            <a:off x="406401" y="3125337"/>
            <a:ext cx="3098799" cy="2277243"/>
          </a:xfrm>
          <a:prstGeom prst="rect">
            <a:avLst/>
          </a:prstGeom>
          <a:ln>
            <a:solidFill>
              <a:schemeClr val="tx1"/>
            </a:solidFill>
          </a:ln>
        </p:spPr>
        <p:txBody>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a:latin typeface="Consolas"/>
                <a:cs typeface="Consolas"/>
              </a:rPr>
              <a:t>array</a:t>
            </a:r>
            <a:r>
              <a:rPr lang="en-US" sz="2400" dirty="0">
                <a:latin typeface="Consolas"/>
                <a:cs typeface="Consolas"/>
              </a:rPr>
              <a:t> [1d] foo { </a:t>
            </a:r>
          </a:p>
          <a:p>
            <a:pPr marL="0" indent="0">
              <a:buNone/>
            </a:pPr>
            <a:r>
              <a:rPr lang="en-US" sz="2400" dirty="0">
                <a:latin typeface="Consolas"/>
                <a:cs typeface="Consolas"/>
              </a:rPr>
              <a:t>   </a:t>
            </a:r>
            <a:r>
              <a:rPr lang="en-US" sz="2400" b="1" dirty="0">
                <a:latin typeface="Consolas"/>
                <a:cs typeface="Consolas"/>
              </a:rPr>
              <a:t>entry </a:t>
            </a:r>
            <a:r>
              <a:rPr lang="en-US" sz="2400" dirty="0">
                <a:latin typeface="Consolas"/>
                <a:cs typeface="Consolas"/>
              </a:rPr>
              <a:t>foo();</a:t>
            </a:r>
          </a:p>
          <a:p>
            <a:pPr marL="0" indent="0">
              <a:buNone/>
            </a:pPr>
            <a:r>
              <a:rPr lang="en-US" sz="2400" dirty="0">
                <a:latin typeface="Consolas"/>
                <a:cs typeface="Consolas"/>
              </a:rPr>
              <a:t>}</a:t>
            </a:r>
          </a:p>
        </p:txBody>
      </p:sp>
      <p:sp>
        <p:nvSpPr>
          <p:cNvPr id="8" name="Text Placeholder 4"/>
          <p:cNvSpPr txBox="1">
            <a:spLocks/>
          </p:cNvSpPr>
          <p:nvPr/>
        </p:nvSpPr>
        <p:spPr>
          <a:xfrm>
            <a:off x="3754652" y="2607613"/>
            <a:ext cx="8006686" cy="63976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200" dirty="0"/>
              <a:t>.</a:t>
            </a:r>
            <a:r>
              <a:rPr lang="en-US" sz="3200" dirty="0" err="1"/>
              <a:t>cpp</a:t>
            </a:r>
            <a:r>
              <a:rPr lang="en-US" sz="3200" dirty="0"/>
              <a:t> file:</a:t>
            </a:r>
          </a:p>
        </p:txBody>
      </p:sp>
      <p:sp>
        <p:nvSpPr>
          <p:cNvPr id="9" name="Content Placeholder 5"/>
          <p:cNvSpPr txBox="1">
            <a:spLocks/>
          </p:cNvSpPr>
          <p:nvPr/>
        </p:nvSpPr>
        <p:spPr>
          <a:xfrm>
            <a:off x="3754652" y="3125337"/>
            <a:ext cx="8006685" cy="2277243"/>
          </a:xfrm>
          <a:prstGeom prst="rect">
            <a:avLst/>
          </a:prstGeom>
          <a:ln>
            <a:solidFill>
              <a:schemeClr val="tx1"/>
            </a:solidFill>
          </a:ln>
        </p:spPr>
        <p:txBody>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err="1">
                <a:latin typeface="Consolas"/>
                <a:cs typeface="Consolas"/>
              </a:rPr>
              <a:t>struct</a:t>
            </a:r>
            <a:r>
              <a:rPr lang="en-US" sz="2400" dirty="0">
                <a:latin typeface="Consolas"/>
                <a:cs typeface="Consolas"/>
              </a:rPr>
              <a:t> foo : </a:t>
            </a:r>
            <a:r>
              <a:rPr lang="en-US" sz="2400" b="1" dirty="0">
                <a:latin typeface="Consolas"/>
                <a:cs typeface="Consolas"/>
              </a:rPr>
              <a:t>public</a:t>
            </a:r>
            <a:r>
              <a:rPr lang="en-US" sz="2400" dirty="0">
                <a:latin typeface="Consolas"/>
                <a:cs typeface="Consolas"/>
              </a:rPr>
              <a:t> </a:t>
            </a:r>
            <a:r>
              <a:rPr lang="en-US" sz="2400" dirty="0" err="1">
                <a:latin typeface="Consolas"/>
                <a:cs typeface="Consolas"/>
              </a:rPr>
              <a:t>CBase_foo</a:t>
            </a:r>
            <a:r>
              <a:rPr lang="en-US" sz="2400" dirty="0">
                <a:latin typeface="Consolas"/>
                <a:cs typeface="Consolas"/>
              </a:rPr>
              <a:t> { </a:t>
            </a:r>
          </a:p>
          <a:p>
            <a:pPr marL="0" indent="0">
              <a:buNone/>
            </a:pPr>
            <a:r>
              <a:rPr lang="en-US" sz="2400" dirty="0">
                <a:latin typeface="Consolas"/>
                <a:cs typeface="Consolas"/>
              </a:rPr>
              <a:t>   foo() {</a:t>
            </a:r>
          </a:p>
          <a:p>
            <a:pPr marL="0" indent="0">
              <a:buNone/>
            </a:pPr>
            <a:r>
              <a:rPr lang="en-US" sz="2400" dirty="0">
                <a:latin typeface="Consolas"/>
                <a:cs typeface="Consolas"/>
              </a:rPr>
              <a:t>      </a:t>
            </a:r>
            <a:r>
              <a:rPr lang="en-US" sz="2400" dirty="0" err="1">
                <a:latin typeface="Consolas"/>
                <a:cs typeface="Consolas"/>
              </a:rPr>
              <a:t>CkPrintf</a:t>
            </a:r>
            <a:r>
              <a:rPr lang="en-US" sz="2400" dirty="0">
                <a:latin typeface="Consolas"/>
                <a:cs typeface="Consolas"/>
              </a:rPr>
              <a:t>(“array index = %d”, </a:t>
            </a:r>
            <a:r>
              <a:rPr lang="en-US" sz="2400" dirty="0" err="1">
                <a:latin typeface="Consolas"/>
                <a:cs typeface="Consolas"/>
              </a:rPr>
              <a:t>thisIndex</a:t>
            </a:r>
            <a:r>
              <a:rPr lang="en-US" sz="2400" dirty="0">
                <a:latin typeface="Consolas"/>
                <a:cs typeface="Consolas"/>
              </a:rPr>
              <a:t>);</a:t>
            </a:r>
          </a:p>
          <a:p>
            <a:pPr marL="0" indent="0">
              <a:buNone/>
            </a:pPr>
            <a:r>
              <a:rPr lang="en-US" sz="2400" dirty="0">
                <a:latin typeface="Consolas"/>
                <a:cs typeface="Consolas"/>
              </a:rPr>
              <a:t>   }</a:t>
            </a:r>
          </a:p>
          <a:p>
            <a:pPr marL="0" indent="0">
              <a:buNone/>
            </a:pPr>
            <a:r>
              <a:rPr lang="en-US" sz="2400" dirty="0">
                <a:latin typeface="Consolas"/>
                <a:cs typeface="Consolas"/>
              </a:rPr>
              <a:t>};</a:t>
            </a:r>
          </a:p>
        </p:txBody>
      </p:sp>
      <p:sp>
        <p:nvSpPr>
          <p:cNvPr id="11" name="Date Placeholder 6">
            <a:extLst>
              <a:ext uri="{FF2B5EF4-FFF2-40B4-BE49-F238E27FC236}">
                <a16:creationId xmlns="" xmlns:a16="http://schemas.microsoft.com/office/drawing/2014/main" id="{3653F236-C25A-4DA4-9E3C-FD8937CEBF40}"/>
              </a:ext>
            </a:extLst>
          </p:cNvPr>
          <p:cNvSpPr>
            <a:spLocks noGrp="1"/>
          </p:cNvSpPr>
          <p:nvPr>
            <p:ph type="dt" sz="half" idx="10"/>
          </p:nvPr>
        </p:nvSpPr>
        <p:spPr>
          <a:xfrm>
            <a:off x="1007275" y="6369251"/>
            <a:ext cx="1842650" cy="365125"/>
          </a:xfrm>
        </p:spPr>
        <p:txBody>
          <a:bodyPr/>
          <a:lstStyle/>
          <a:p>
            <a:r>
              <a:rPr lang="en-US" smtClean="0"/>
              <a:t>4/10/18</a:t>
            </a:r>
            <a:endParaRPr lang="en-US" dirty="0"/>
          </a:p>
        </p:txBody>
      </p:sp>
      <p:sp>
        <p:nvSpPr>
          <p:cNvPr id="12" name="Footer Placeholder 3">
            <a:extLst>
              <a:ext uri="{FF2B5EF4-FFF2-40B4-BE49-F238E27FC236}">
                <a16:creationId xmlns="" xmlns:a16="http://schemas.microsoft.com/office/drawing/2014/main" id="{B83CEEDE-8EEF-425B-8943-64AEB559DCF1}"/>
              </a:ext>
            </a:extLst>
          </p:cNvPr>
          <p:cNvSpPr>
            <a:spLocks noGrp="1"/>
          </p:cNvSpPr>
          <p:nvPr>
            <p:ph type="ftr" sz="quarter" idx="11"/>
          </p:nvPr>
        </p:nvSpPr>
        <p:spPr>
          <a:xfrm>
            <a:off x="3750212" y="6354765"/>
            <a:ext cx="4701309" cy="365125"/>
          </a:xfrm>
        </p:spPr>
        <p:txBody>
          <a:bodyPr/>
          <a:lstStyle/>
          <a:p>
            <a:r>
              <a:rPr lang="fr-FR" smtClean="0"/>
              <a:t>Charm Workshop '18</a:t>
            </a:r>
            <a:endParaRPr lang="en-US" dirty="0"/>
          </a:p>
        </p:txBody>
      </p:sp>
    </p:spTree>
    <p:extLst>
      <p:ext uri="{BB962C8B-B14F-4D97-AF65-F5344CB8AC3E}">
        <p14:creationId xmlns:p14="http://schemas.microsoft.com/office/powerpoint/2010/main" val="2017603341"/>
      </p:ext>
    </p:extLst>
  </p:cSld>
  <p:clrMapOvr>
    <a:masterClrMapping/>
  </p:clrMapOvr>
  <p:transition xmlns:p14="http://schemas.microsoft.com/office/powerpoint/2010/mai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Chare</a:t>
            </a:r>
            <a:r>
              <a:rPr lang="en-US" dirty="0"/>
              <a:t> Array: Hello Example</a:t>
            </a:r>
          </a:p>
        </p:txBody>
      </p:sp>
      <p:sp>
        <p:nvSpPr>
          <p:cNvPr id="3" name="Content Placeholder 2"/>
          <p:cNvSpPr>
            <a:spLocks noGrp="1"/>
          </p:cNvSpPr>
          <p:nvPr>
            <p:ph idx="1"/>
          </p:nvPr>
        </p:nvSpPr>
        <p:spPr>
          <a:xfrm>
            <a:off x="1839310" y="1219202"/>
            <a:ext cx="8513381" cy="4080768"/>
          </a:xfrm>
          <a:noFill/>
          <a:ln>
            <a:solidFill>
              <a:srgbClr val="292934"/>
            </a:solidFill>
          </a:ln>
        </p:spPr>
        <p:txBody>
          <a:bodyPr>
            <a:noAutofit/>
          </a:bodyPr>
          <a:lstStyle/>
          <a:p>
            <a:pPr marL="0" indent="0">
              <a:buNone/>
            </a:pPr>
            <a:r>
              <a:rPr lang="en-US" sz="2400" b="1" dirty="0" err="1">
                <a:latin typeface="Consolas"/>
                <a:cs typeface="Consolas"/>
              </a:rPr>
              <a:t>mainmodule</a:t>
            </a:r>
            <a:r>
              <a:rPr lang="en-US" sz="2400" dirty="0">
                <a:latin typeface="Consolas"/>
                <a:cs typeface="Consolas"/>
              </a:rPr>
              <a:t> </a:t>
            </a:r>
            <a:r>
              <a:rPr lang="en-US" sz="2400" dirty="0" err="1">
                <a:latin typeface="Consolas"/>
                <a:cs typeface="Consolas"/>
              </a:rPr>
              <a:t>arr</a:t>
            </a:r>
            <a:r>
              <a:rPr lang="en-US" sz="2400" dirty="0">
                <a:latin typeface="Consolas"/>
                <a:cs typeface="Consolas"/>
              </a:rPr>
              <a:t> {</a:t>
            </a:r>
          </a:p>
          <a:p>
            <a:pPr marL="0" indent="0">
              <a:buNone/>
            </a:pPr>
            <a:r>
              <a:rPr lang="en-US" sz="2400" dirty="0">
                <a:latin typeface="Consolas"/>
                <a:cs typeface="Consolas"/>
              </a:rPr>
              <a:t>   </a:t>
            </a:r>
            <a:r>
              <a:rPr lang="en-US" sz="2400" b="1" dirty="0" err="1">
                <a:latin typeface="Consolas"/>
                <a:cs typeface="Consolas"/>
              </a:rPr>
              <a:t>mainchare</a:t>
            </a:r>
            <a:r>
              <a:rPr lang="en-US" sz="2400" b="1" dirty="0">
                <a:latin typeface="Consolas"/>
                <a:cs typeface="Consolas"/>
              </a:rPr>
              <a:t> </a:t>
            </a:r>
            <a:r>
              <a:rPr lang="en-US" sz="2400" dirty="0">
                <a:latin typeface="Consolas"/>
                <a:cs typeface="Consolas"/>
              </a:rPr>
              <a:t>Main {</a:t>
            </a:r>
          </a:p>
          <a:p>
            <a:pPr marL="0" indent="0">
              <a:buNone/>
            </a:pPr>
            <a:r>
              <a:rPr lang="en-US" sz="2400" dirty="0">
                <a:latin typeface="Consolas"/>
                <a:cs typeface="Consolas"/>
              </a:rPr>
              <a:t>      </a:t>
            </a:r>
            <a:r>
              <a:rPr lang="en-US" sz="2400" b="1" dirty="0">
                <a:latin typeface="Consolas"/>
                <a:cs typeface="Consolas"/>
              </a:rPr>
              <a:t>entry</a:t>
            </a:r>
            <a:r>
              <a:rPr lang="en-US" sz="2400" dirty="0">
                <a:latin typeface="Consolas"/>
                <a:cs typeface="Consolas"/>
              </a:rPr>
              <a:t> Main(</a:t>
            </a:r>
            <a:r>
              <a:rPr lang="en-US" sz="2400" dirty="0" err="1">
                <a:latin typeface="Consolas"/>
                <a:cs typeface="Consolas"/>
              </a:rPr>
              <a:t>CkArgMsg</a:t>
            </a:r>
            <a:r>
              <a:rPr lang="en-US" sz="2400" dirty="0">
                <a:latin typeface="Consolas"/>
                <a:cs typeface="Consolas"/>
              </a:rPr>
              <a:t>∗);</a:t>
            </a:r>
          </a:p>
          <a:p>
            <a:pPr marL="0" indent="0">
              <a:buNone/>
            </a:pPr>
            <a:r>
              <a:rPr lang="en-US" sz="2400" dirty="0">
                <a:latin typeface="Consolas"/>
                <a:cs typeface="Consolas"/>
              </a:rPr>
              <a:t>   }</a:t>
            </a:r>
          </a:p>
          <a:p>
            <a:pPr marL="0" indent="0">
              <a:buNone/>
            </a:pPr>
            <a:r>
              <a:rPr lang="en-US" sz="2400" dirty="0">
                <a:latin typeface="Consolas"/>
                <a:cs typeface="Consolas"/>
              </a:rPr>
              <a:t>   </a:t>
            </a:r>
            <a:r>
              <a:rPr lang="en-US" sz="2400" b="1" dirty="0">
                <a:latin typeface="Consolas"/>
                <a:cs typeface="Consolas"/>
              </a:rPr>
              <a:t>array </a:t>
            </a:r>
            <a:r>
              <a:rPr lang="en-US" sz="2400" dirty="0">
                <a:latin typeface="Consolas"/>
                <a:cs typeface="Consolas"/>
              </a:rPr>
              <a:t>[1D] hello { </a:t>
            </a:r>
          </a:p>
          <a:p>
            <a:pPr marL="0" indent="0">
              <a:buNone/>
            </a:pPr>
            <a:r>
              <a:rPr lang="en-US" sz="2400" dirty="0">
                <a:latin typeface="Consolas"/>
                <a:cs typeface="Consolas"/>
              </a:rPr>
              <a:t>      </a:t>
            </a:r>
            <a:r>
              <a:rPr lang="en-US" sz="2400" b="1" dirty="0">
                <a:latin typeface="Consolas"/>
                <a:cs typeface="Consolas"/>
              </a:rPr>
              <a:t>entry </a:t>
            </a:r>
            <a:r>
              <a:rPr lang="en-US" sz="2400" dirty="0">
                <a:latin typeface="Consolas"/>
                <a:cs typeface="Consolas"/>
              </a:rPr>
              <a:t>hello(</a:t>
            </a:r>
            <a:r>
              <a:rPr lang="en-US" sz="2400" b="1" dirty="0" err="1">
                <a:latin typeface="Consolas"/>
                <a:cs typeface="Consolas"/>
              </a:rPr>
              <a:t>int</a:t>
            </a:r>
            <a:r>
              <a:rPr lang="en-US" sz="2400" dirty="0">
                <a:latin typeface="Consolas"/>
                <a:cs typeface="Consolas"/>
              </a:rPr>
              <a:t>);</a:t>
            </a:r>
          </a:p>
          <a:p>
            <a:pPr marL="0" indent="0">
              <a:buNone/>
            </a:pPr>
            <a:r>
              <a:rPr lang="en-US" sz="2400" b="1" dirty="0">
                <a:latin typeface="Consolas"/>
                <a:cs typeface="Consolas"/>
              </a:rPr>
              <a:t>      entry</a:t>
            </a:r>
            <a:r>
              <a:rPr lang="en-US" sz="2400" dirty="0">
                <a:latin typeface="Consolas"/>
                <a:cs typeface="Consolas"/>
              </a:rPr>
              <a:t> void </a:t>
            </a:r>
            <a:r>
              <a:rPr lang="en-US" sz="2400" dirty="0" err="1">
                <a:latin typeface="Consolas"/>
                <a:cs typeface="Consolas"/>
              </a:rPr>
              <a:t>printHello</a:t>
            </a:r>
            <a:r>
              <a:rPr lang="en-US" sz="2400" dirty="0">
                <a:latin typeface="Consolas"/>
                <a:cs typeface="Consolas"/>
              </a:rPr>
              <a:t>(); </a:t>
            </a:r>
          </a:p>
          <a:p>
            <a:pPr marL="0" indent="0">
              <a:buNone/>
            </a:pPr>
            <a:r>
              <a:rPr lang="en-US" sz="2400" dirty="0">
                <a:latin typeface="Consolas"/>
                <a:cs typeface="Consolas"/>
              </a:rPr>
              <a:t>   }</a:t>
            </a:r>
          </a:p>
          <a:p>
            <a:pPr marL="0" indent="0">
              <a:buNone/>
            </a:pPr>
            <a:r>
              <a:rPr lang="en-US" sz="2400" dirty="0">
                <a:latin typeface="Consolas"/>
                <a:cs typeface="Consolas"/>
              </a:rPr>
              <a:t>}</a:t>
            </a:r>
          </a:p>
        </p:txBody>
      </p:sp>
      <p:sp>
        <p:nvSpPr>
          <p:cNvPr id="6" name="Slide Number Placeholder 5"/>
          <p:cNvSpPr>
            <a:spLocks noGrp="1"/>
          </p:cNvSpPr>
          <p:nvPr>
            <p:ph type="sldNum" sz="quarter" idx="12"/>
          </p:nvPr>
        </p:nvSpPr>
        <p:spPr/>
        <p:txBody>
          <a:bodyPr/>
          <a:lstStyle/>
          <a:p>
            <a:fld id="{0CFEC368-1D7A-4F81-ABF6-AE0E36BAF64C}" type="slidenum">
              <a:rPr lang="en-US" smtClean="0"/>
              <a:pPr/>
              <a:t>83</a:t>
            </a:fld>
            <a:endParaRPr lang="en-US"/>
          </a:p>
        </p:txBody>
      </p:sp>
      <p:sp>
        <p:nvSpPr>
          <p:cNvPr id="7" name="Date Placeholder 6">
            <a:extLst>
              <a:ext uri="{FF2B5EF4-FFF2-40B4-BE49-F238E27FC236}">
                <a16:creationId xmlns="" xmlns:a16="http://schemas.microsoft.com/office/drawing/2014/main" id="{ECBED0DC-A94B-45C4-A8A9-AA4CAF19D814}"/>
              </a:ext>
            </a:extLst>
          </p:cNvPr>
          <p:cNvSpPr>
            <a:spLocks noGrp="1"/>
          </p:cNvSpPr>
          <p:nvPr>
            <p:ph type="dt" sz="half" idx="10"/>
          </p:nvPr>
        </p:nvSpPr>
        <p:spPr>
          <a:xfrm>
            <a:off x="1007275" y="6369251"/>
            <a:ext cx="1842650" cy="365125"/>
          </a:xfrm>
        </p:spPr>
        <p:txBody>
          <a:bodyPr/>
          <a:lstStyle/>
          <a:p>
            <a:r>
              <a:rPr lang="en-US" smtClean="0"/>
              <a:t>4/10/18</a:t>
            </a:r>
            <a:endParaRPr lang="en-US" dirty="0"/>
          </a:p>
        </p:txBody>
      </p:sp>
      <p:sp>
        <p:nvSpPr>
          <p:cNvPr id="8" name="Footer Placeholder 3">
            <a:extLst>
              <a:ext uri="{FF2B5EF4-FFF2-40B4-BE49-F238E27FC236}">
                <a16:creationId xmlns="" xmlns:a16="http://schemas.microsoft.com/office/drawing/2014/main" id="{24227EDA-8B27-40D3-BF4C-E8AE6D873887}"/>
              </a:ext>
            </a:extLst>
          </p:cNvPr>
          <p:cNvSpPr>
            <a:spLocks noGrp="1"/>
          </p:cNvSpPr>
          <p:nvPr>
            <p:ph type="ftr" sz="quarter" idx="11"/>
          </p:nvPr>
        </p:nvSpPr>
        <p:spPr>
          <a:xfrm>
            <a:off x="3750212" y="6354765"/>
            <a:ext cx="4701309" cy="365125"/>
          </a:xfrm>
        </p:spPr>
        <p:txBody>
          <a:bodyPr/>
          <a:lstStyle/>
          <a:p>
            <a:r>
              <a:rPr lang="fr-FR" smtClean="0"/>
              <a:t>Charm Workshop '18</a:t>
            </a:r>
            <a:endParaRPr lang="en-US" dirty="0"/>
          </a:p>
        </p:txBody>
      </p:sp>
    </p:spTree>
    <p:extLst>
      <p:ext uri="{BB962C8B-B14F-4D97-AF65-F5344CB8AC3E}">
        <p14:creationId xmlns:p14="http://schemas.microsoft.com/office/powerpoint/2010/main" val="1030400875"/>
      </p:ext>
    </p:extLst>
  </p:cSld>
  <p:clrMapOvr>
    <a:masterClrMapping/>
  </p:clrMapOvr>
  <p:transition xmlns:p14="http://schemas.microsoft.com/office/powerpoint/2010/mai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Chare</a:t>
            </a:r>
            <a:r>
              <a:rPr lang="en-US" dirty="0"/>
              <a:t> Array: Hello Example</a:t>
            </a:r>
          </a:p>
        </p:txBody>
      </p:sp>
      <p:sp>
        <p:nvSpPr>
          <p:cNvPr id="3" name="Content Placeholder 2"/>
          <p:cNvSpPr>
            <a:spLocks noGrp="1"/>
          </p:cNvSpPr>
          <p:nvPr>
            <p:ph idx="1"/>
          </p:nvPr>
        </p:nvSpPr>
        <p:spPr>
          <a:xfrm>
            <a:off x="1785865" y="845111"/>
            <a:ext cx="8615360" cy="5964061"/>
          </a:xfrm>
          <a:noFill/>
          <a:ln>
            <a:solidFill>
              <a:srgbClr val="292934"/>
            </a:solidFill>
          </a:ln>
        </p:spPr>
        <p:txBody>
          <a:bodyPr>
            <a:noAutofit/>
          </a:bodyPr>
          <a:lstStyle/>
          <a:p>
            <a:pPr marL="0" indent="0">
              <a:buNone/>
            </a:pPr>
            <a:r>
              <a:rPr lang="en-US" sz="1800" b="1" dirty="0">
                <a:latin typeface="Consolas"/>
                <a:cs typeface="Consolas"/>
              </a:rPr>
              <a:t>#include </a:t>
            </a:r>
            <a:r>
              <a:rPr lang="en-US" sz="1800" dirty="0">
                <a:latin typeface="Consolas"/>
                <a:cs typeface="Consolas"/>
              </a:rPr>
              <a:t>“</a:t>
            </a:r>
            <a:r>
              <a:rPr lang="en-US" sz="1800" dirty="0" err="1">
                <a:latin typeface="Consolas"/>
                <a:cs typeface="Consolas"/>
              </a:rPr>
              <a:t>arr.decl.h</a:t>
            </a:r>
            <a:r>
              <a:rPr lang="en-US" sz="1800" dirty="0">
                <a:latin typeface="Consolas"/>
                <a:cs typeface="Consolas"/>
              </a:rPr>
              <a:t>”</a:t>
            </a:r>
          </a:p>
          <a:p>
            <a:pPr marL="0" indent="0">
              <a:buNone/>
            </a:pPr>
            <a:r>
              <a:rPr lang="en-US" sz="1800" b="1" dirty="0" err="1">
                <a:latin typeface="Consolas"/>
                <a:cs typeface="Consolas"/>
              </a:rPr>
              <a:t>struct</a:t>
            </a:r>
            <a:r>
              <a:rPr lang="en-US" sz="1800" b="1" dirty="0">
                <a:latin typeface="Consolas"/>
                <a:cs typeface="Consolas"/>
              </a:rPr>
              <a:t> </a:t>
            </a:r>
            <a:r>
              <a:rPr lang="en-US" sz="1800" dirty="0">
                <a:latin typeface="Consolas"/>
                <a:cs typeface="Consolas"/>
              </a:rPr>
              <a:t>Main : </a:t>
            </a:r>
            <a:r>
              <a:rPr lang="en-US" sz="1800" dirty="0" err="1">
                <a:solidFill>
                  <a:srgbClr val="1F334B"/>
                </a:solidFill>
                <a:latin typeface="Consolas"/>
                <a:cs typeface="Consolas"/>
              </a:rPr>
              <a:t>CBase_Main</a:t>
            </a:r>
            <a:r>
              <a:rPr lang="en-US" sz="1800" dirty="0">
                <a:solidFill>
                  <a:srgbClr val="1F334B"/>
                </a:solidFill>
                <a:latin typeface="Consolas"/>
                <a:cs typeface="Consolas"/>
              </a:rPr>
              <a:t> </a:t>
            </a:r>
            <a:r>
              <a:rPr lang="en-US" sz="1800" dirty="0">
                <a:latin typeface="Consolas"/>
                <a:cs typeface="Consolas"/>
              </a:rPr>
              <a:t>{</a:t>
            </a:r>
          </a:p>
          <a:p>
            <a:pPr marL="0" indent="0">
              <a:buNone/>
            </a:pPr>
            <a:r>
              <a:rPr lang="en-US" sz="1800" dirty="0">
                <a:latin typeface="Consolas"/>
                <a:cs typeface="Consolas"/>
              </a:rPr>
              <a:t>   Main(</a:t>
            </a:r>
            <a:r>
              <a:rPr lang="en-US" sz="1800" dirty="0" err="1">
                <a:latin typeface="Consolas"/>
                <a:cs typeface="Consolas"/>
              </a:rPr>
              <a:t>CkArgMsg</a:t>
            </a:r>
            <a:r>
              <a:rPr lang="en-US" sz="1800" dirty="0">
                <a:solidFill>
                  <a:srgbClr val="1F334B"/>
                </a:solidFill>
                <a:latin typeface="Consolas"/>
                <a:cs typeface="Consolas"/>
              </a:rPr>
              <a:t>∗</a:t>
            </a:r>
            <a:r>
              <a:rPr lang="en-US" sz="1800" dirty="0">
                <a:latin typeface="Consolas"/>
                <a:cs typeface="Consolas"/>
              </a:rPr>
              <a:t> </a:t>
            </a:r>
            <a:r>
              <a:rPr lang="en-US" sz="1800" dirty="0" err="1">
                <a:latin typeface="Consolas"/>
                <a:cs typeface="Consolas"/>
              </a:rPr>
              <a:t>msg</a:t>
            </a:r>
            <a:r>
              <a:rPr lang="en-US" sz="1800" dirty="0">
                <a:latin typeface="Consolas"/>
                <a:cs typeface="Consolas"/>
              </a:rPr>
              <a:t>) {</a:t>
            </a:r>
          </a:p>
          <a:p>
            <a:pPr marL="0" indent="0">
              <a:buNone/>
            </a:pPr>
            <a:r>
              <a:rPr lang="en-US" sz="1800" dirty="0">
                <a:latin typeface="Consolas"/>
                <a:cs typeface="Consolas"/>
              </a:rPr>
              <a:t>      </a:t>
            </a:r>
            <a:r>
              <a:rPr lang="en-US" sz="1800" b="1" dirty="0" err="1">
                <a:latin typeface="Consolas"/>
                <a:cs typeface="Consolas"/>
              </a:rPr>
              <a:t>int</a:t>
            </a:r>
            <a:r>
              <a:rPr lang="en-US" sz="1800" b="1" dirty="0">
                <a:latin typeface="Consolas"/>
                <a:cs typeface="Consolas"/>
              </a:rPr>
              <a:t> </a:t>
            </a:r>
            <a:r>
              <a:rPr lang="en-US" sz="1800" dirty="0" err="1">
                <a:latin typeface="Consolas"/>
                <a:cs typeface="Consolas"/>
              </a:rPr>
              <a:t>arraySize</a:t>
            </a:r>
            <a:r>
              <a:rPr lang="en-US" sz="1800" dirty="0">
                <a:latin typeface="Consolas"/>
                <a:cs typeface="Consolas"/>
              </a:rPr>
              <a:t> = </a:t>
            </a:r>
            <a:r>
              <a:rPr lang="en-US" sz="1800" dirty="0" err="1">
                <a:latin typeface="Consolas"/>
                <a:cs typeface="Consolas"/>
              </a:rPr>
              <a:t>atoi</a:t>
            </a:r>
            <a:r>
              <a:rPr lang="en-US" sz="1800" dirty="0">
                <a:latin typeface="Consolas"/>
                <a:cs typeface="Consolas"/>
              </a:rPr>
              <a:t>(</a:t>
            </a:r>
            <a:r>
              <a:rPr lang="en-US" sz="1800" dirty="0" err="1">
                <a:latin typeface="Consolas"/>
                <a:cs typeface="Consolas"/>
              </a:rPr>
              <a:t>msg</a:t>
            </a:r>
            <a:r>
              <a:rPr lang="en-US" sz="1800" dirty="0">
                <a:latin typeface="Consolas"/>
                <a:cs typeface="Consolas"/>
              </a:rPr>
              <a:t>-&gt;</a:t>
            </a:r>
            <a:r>
              <a:rPr lang="en-US" sz="1800" dirty="0" err="1">
                <a:latin typeface="Consolas"/>
                <a:cs typeface="Consolas"/>
              </a:rPr>
              <a:t>argv</a:t>
            </a:r>
            <a:r>
              <a:rPr lang="en-US" sz="1800" dirty="0">
                <a:latin typeface="Consolas"/>
                <a:cs typeface="Consolas"/>
              </a:rPr>
              <a:t>[1]);</a:t>
            </a:r>
          </a:p>
          <a:p>
            <a:pPr marL="0" indent="0">
              <a:buNone/>
            </a:pPr>
            <a:r>
              <a:rPr lang="en-US" sz="1800" dirty="0">
                <a:latin typeface="Consolas"/>
                <a:cs typeface="Consolas"/>
              </a:rPr>
              <a:t>      </a:t>
            </a:r>
            <a:r>
              <a:rPr lang="en-US" sz="1800" dirty="0" err="1">
                <a:latin typeface="Consolas"/>
                <a:cs typeface="Consolas"/>
              </a:rPr>
              <a:t>CProxy_hello</a:t>
            </a:r>
            <a:r>
              <a:rPr lang="en-US" sz="1800" dirty="0">
                <a:latin typeface="Consolas"/>
                <a:cs typeface="Consolas"/>
              </a:rPr>
              <a:t> p = </a:t>
            </a:r>
            <a:r>
              <a:rPr lang="en-US" sz="1800" dirty="0" err="1">
                <a:latin typeface="Consolas"/>
                <a:cs typeface="Consolas"/>
              </a:rPr>
              <a:t>CProxy_hello</a:t>
            </a:r>
            <a:r>
              <a:rPr lang="en-US" sz="1800" dirty="0">
                <a:latin typeface="Consolas"/>
                <a:cs typeface="Consolas"/>
              </a:rPr>
              <a:t>::</a:t>
            </a:r>
            <a:r>
              <a:rPr lang="en-US" sz="1800" dirty="0" err="1">
                <a:latin typeface="Consolas"/>
                <a:cs typeface="Consolas"/>
              </a:rPr>
              <a:t>ckNew</a:t>
            </a:r>
            <a:r>
              <a:rPr lang="en-US" sz="1800" dirty="0">
                <a:latin typeface="Consolas"/>
                <a:cs typeface="Consolas"/>
              </a:rPr>
              <a:t>(</a:t>
            </a:r>
            <a:r>
              <a:rPr lang="en-US" sz="1800" dirty="0" err="1">
                <a:latin typeface="Consolas"/>
                <a:cs typeface="Consolas"/>
              </a:rPr>
              <a:t>arraySize</a:t>
            </a:r>
            <a:r>
              <a:rPr lang="en-US" sz="1800" dirty="0">
                <a:latin typeface="Consolas"/>
                <a:cs typeface="Consolas"/>
              </a:rPr>
              <a:t>, </a:t>
            </a:r>
            <a:r>
              <a:rPr lang="en-US" sz="1800" dirty="0" err="1">
                <a:latin typeface="Consolas"/>
                <a:cs typeface="Consolas"/>
              </a:rPr>
              <a:t>arraySize</a:t>
            </a:r>
            <a:r>
              <a:rPr lang="en-US" sz="1800" dirty="0">
                <a:latin typeface="Consolas"/>
                <a:cs typeface="Consolas"/>
              </a:rPr>
              <a:t>);</a:t>
            </a:r>
          </a:p>
          <a:p>
            <a:pPr marL="0" indent="0">
              <a:buNone/>
            </a:pPr>
            <a:r>
              <a:rPr lang="en-US" sz="1800" dirty="0">
                <a:latin typeface="Consolas"/>
                <a:cs typeface="Consolas"/>
              </a:rPr>
              <a:t>      p[0].</a:t>
            </a:r>
            <a:r>
              <a:rPr lang="en-US" sz="1800" dirty="0" err="1">
                <a:latin typeface="Consolas"/>
                <a:cs typeface="Consolas"/>
              </a:rPr>
              <a:t>printHello</a:t>
            </a:r>
            <a:r>
              <a:rPr lang="en-US" sz="1800" dirty="0">
                <a:latin typeface="Consolas"/>
                <a:cs typeface="Consolas"/>
              </a:rPr>
              <a:t>();</a:t>
            </a:r>
          </a:p>
          <a:p>
            <a:pPr marL="0" indent="0">
              <a:buNone/>
            </a:pPr>
            <a:r>
              <a:rPr lang="en-US" sz="1800" dirty="0">
                <a:latin typeface="Consolas"/>
                <a:cs typeface="Consolas"/>
              </a:rPr>
              <a:t>   }</a:t>
            </a:r>
          </a:p>
          <a:p>
            <a:pPr marL="0" indent="0">
              <a:buNone/>
            </a:pPr>
            <a:r>
              <a:rPr lang="en-US" sz="1800" dirty="0">
                <a:latin typeface="Consolas"/>
                <a:cs typeface="Consolas"/>
              </a:rPr>
              <a:t>};</a:t>
            </a:r>
          </a:p>
          <a:p>
            <a:pPr marL="0" indent="0">
              <a:buNone/>
            </a:pPr>
            <a:r>
              <a:rPr lang="en-US" sz="1800" b="1" dirty="0" err="1">
                <a:latin typeface="Consolas"/>
                <a:cs typeface="Consolas"/>
              </a:rPr>
              <a:t>struct</a:t>
            </a:r>
            <a:r>
              <a:rPr lang="en-US" sz="1800" dirty="0">
                <a:latin typeface="Consolas"/>
                <a:cs typeface="Consolas"/>
              </a:rPr>
              <a:t> hello : </a:t>
            </a:r>
            <a:r>
              <a:rPr lang="en-US" sz="1800" dirty="0" err="1">
                <a:latin typeface="Consolas"/>
                <a:cs typeface="Consolas"/>
              </a:rPr>
              <a:t>CBase_hello</a:t>
            </a:r>
            <a:r>
              <a:rPr lang="en-US" sz="1800" dirty="0">
                <a:latin typeface="Consolas"/>
                <a:cs typeface="Consolas"/>
              </a:rPr>
              <a:t> {</a:t>
            </a:r>
          </a:p>
          <a:p>
            <a:pPr marL="0" indent="0">
              <a:buNone/>
            </a:pPr>
            <a:r>
              <a:rPr lang="en-US" sz="1800" b="1" dirty="0">
                <a:latin typeface="Consolas"/>
                <a:cs typeface="Consolas"/>
              </a:rPr>
              <a:t>   </a:t>
            </a:r>
            <a:r>
              <a:rPr lang="en-US" sz="1800" b="1" dirty="0" err="1">
                <a:latin typeface="Consolas"/>
                <a:cs typeface="Consolas"/>
              </a:rPr>
              <a:t>int</a:t>
            </a:r>
            <a:r>
              <a:rPr lang="en-US" sz="1800" dirty="0">
                <a:latin typeface="Consolas"/>
                <a:cs typeface="Consolas"/>
              </a:rPr>
              <a:t> </a:t>
            </a:r>
            <a:r>
              <a:rPr lang="en-US" sz="1800" dirty="0" err="1">
                <a:latin typeface="Consolas"/>
                <a:cs typeface="Consolas"/>
              </a:rPr>
              <a:t>arraySize</a:t>
            </a:r>
            <a:r>
              <a:rPr lang="en-US" sz="1800" dirty="0">
                <a:latin typeface="Consolas"/>
                <a:cs typeface="Consolas"/>
              </a:rPr>
              <a:t>;</a:t>
            </a:r>
            <a:endParaRPr lang="en-US" sz="1800" b="1" dirty="0">
              <a:latin typeface="Consolas"/>
              <a:cs typeface="Consolas"/>
            </a:endParaRPr>
          </a:p>
          <a:p>
            <a:pPr marL="0" indent="0">
              <a:buNone/>
            </a:pPr>
            <a:r>
              <a:rPr lang="en-US" sz="1800" dirty="0">
                <a:latin typeface="Consolas"/>
                <a:cs typeface="Consolas"/>
              </a:rPr>
              <a:t>   hello(</a:t>
            </a:r>
            <a:r>
              <a:rPr lang="en-US" sz="1800" b="1" dirty="0" err="1">
                <a:latin typeface="Consolas"/>
                <a:cs typeface="Consolas"/>
              </a:rPr>
              <a:t>int</a:t>
            </a:r>
            <a:r>
              <a:rPr lang="en-US" sz="1800" dirty="0">
                <a:latin typeface="Consolas"/>
                <a:cs typeface="Consolas"/>
              </a:rPr>
              <a:t> n) : </a:t>
            </a:r>
            <a:r>
              <a:rPr lang="en-US" sz="1800" dirty="0" err="1">
                <a:latin typeface="Consolas"/>
                <a:cs typeface="Consolas"/>
              </a:rPr>
              <a:t>arraySize</a:t>
            </a:r>
            <a:r>
              <a:rPr lang="en-US" sz="1800" dirty="0">
                <a:latin typeface="Consolas"/>
                <a:cs typeface="Consolas"/>
              </a:rPr>
              <a:t>(n) { }</a:t>
            </a:r>
          </a:p>
          <a:p>
            <a:pPr marL="0" indent="0">
              <a:buNone/>
            </a:pPr>
            <a:r>
              <a:rPr lang="en-US" sz="1800" b="1" dirty="0">
                <a:latin typeface="Consolas"/>
                <a:cs typeface="Consolas"/>
              </a:rPr>
              <a:t>   void</a:t>
            </a:r>
            <a:r>
              <a:rPr lang="en-US" sz="1800" dirty="0">
                <a:latin typeface="Consolas"/>
                <a:cs typeface="Consolas"/>
              </a:rPr>
              <a:t> </a:t>
            </a:r>
            <a:r>
              <a:rPr lang="en-US" sz="1800" dirty="0" err="1">
                <a:latin typeface="Consolas"/>
                <a:cs typeface="Consolas"/>
              </a:rPr>
              <a:t>printHello</a:t>
            </a:r>
            <a:r>
              <a:rPr lang="en-US" sz="1800" dirty="0">
                <a:latin typeface="Consolas"/>
                <a:cs typeface="Consolas"/>
              </a:rPr>
              <a:t>() {</a:t>
            </a:r>
          </a:p>
          <a:p>
            <a:pPr marL="0" indent="0">
              <a:buNone/>
            </a:pPr>
            <a:r>
              <a:rPr lang="en-US" sz="1800" dirty="0">
                <a:latin typeface="Consolas"/>
                <a:cs typeface="Consolas"/>
              </a:rPr>
              <a:t>      </a:t>
            </a:r>
            <a:r>
              <a:rPr lang="en-US" sz="1800" dirty="0" err="1">
                <a:latin typeface="Consolas"/>
                <a:cs typeface="Consolas"/>
              </a:rPr>
              <a:t>CkPrintf</a:t>
            </a:r>
            <a:r>
              <a:rPr lang="en-US" sz="1800" dirty="0">
                <a:latin typeface="Consolas"/>
                <a:cs typeface="Consolas"/>
              </a:rPr>
              <a:t>(“PE[%d]: hello from p[%d]\n”, </a:t>
            </a:r>
            <a:r>
              <a:rPr lang="en-US" sz="1800" dirty="0" err="1">
                <a:latin typeface="Consolas"/>
                <a:cs typeface="Consolas"/>
              </a:rPr>
              <a:t>CkMyPe</a:t>
            </a:r>
            <a:r>
              <a:rPr lang="en-US" sz="1800" dirty="0">
                <a:latin typeface="Consolas"/>
                <a:cs typeface="Consolas"/>
              </a:rPr>
              <a:t>(), </a:t>
            </a:r>
            <a:r>
              <a:rPr lang="en-US" sz="1800" dirty="0" err="1">
                <a:latin typeface="Consolas"/>
                <a:cs typeface="Consolas"/>
              </a:rPr>
              <a:t>thisIndex</a:t>
            </a:r>
            <a:r>
              <a:rPr lang="en-US" sz="1800" dirty="0">
                <a:latin typeface="Consolas"/>
                <a:cs typeface="Consolas"/>
              </a:rPr>
              <a:t>);</a:t>
            </a:r>
          </a:p>
          <a:p>
            <a:pPr marL="0" indent="0">
              <a:buNone/>
            </a:pPr>
            <a:r>
              <a:rPr lang="en-US" sz="1800" dirty="0">
                <a:latin typeface="Consolas"/>
                <a:cs typeface="Consolas"/>
              </a:rPr>
              <a:t>      </a:t>
            </a:r>
            <a:r>
              <a:rPr lang="en-US" sz="1800" b="1" dirty="0">
                <a:latin typeface="Consolas"/>
                <a:cs typeface="Consolas"/>
              </a:rPr>
              <a:t>if</a:t>
            </a:r>
            <a:r>
              <a:rPr lang="en-US" sz="1800" dirty="0">
                <a:latin typeface="Consolas"/>
                <a:cs typeface="Consolas"/>
              </a:rPr>
              <a:t> (</a:t>
            </a:r>
            <a:r>
              <a:rPr lang="en-US" sz="1800" dirty="0" err="1">
                <a:latin typeface="Consolas"/>
                <a:cs typeface="Consolas"/>
              </a:rPr>
              <a:t>thisIndex</a:t>
            </a:r>
            <a:r>
              <a:rPr lang="en-US" sz="1800" dirty="0">
                <a:latin typeface="Consolas"/>
                <a:cs typeface="Consolas"/>
              </a:rPr>
              <a:t> == </a:t>
            </a:r>
            <a:r>
              <a:rPr lang="en-US" sz="1800" dirty="0" err="1">
                <a:latin typeface="Consolas"/>
                <a:cs typeface="Consolas"/>
              </a:rPr>
              <a:t>arraySize</a:t>
            </a:r>
            <a:r>
              <a:rPr lang="en-US" sz="1800" dirty="0">
                <a:latin typeface="Consolas"/>
                <a:cs typeface="Consolas"/>
              </a:rPr>
              <a:t> – 1) </a:t>
            </a:r>
            <a:r>
              <a:rPr lang="en-US" sz="1800" dirty="0" err="1">
                <a:latin typeface="Consolas"/>
                <a:cs typeface="Consolas"/>
              </a:rPr>
              <a:t>CkExit</a:t>
            </a:r>
            <a:r>
              <a:rPr lang="en-US" sz="1800" dirty="0">
                <a:latin typeface="Consolas"/>
                <a:cs typeface="Consolas"/>
              </a:rPr>
              <a:t>();</a:t>
            </a:r>
          </a:p>
          <a:p>
            <a:pPr marL="0" indent="0">
              <a:buNone/>
            </a:pPr>
            <a:r>
              <a:rPr lang="en-US" sz="1800" dirty="0">
                <a:latin typeface="Consolas"/>
                <a:cs typeface="Consolas"/>
              </a:rPr>
              <a:t>      </a:t>
            </a:r>
            <a:r>
              <a:rPr lang="en-US" sz="1800" b="1" dirty="0">
                <a:latin typeface="Consolas"/>
                <a:cs typeface="Consolas"/>
              </a:rPr>
              <a:t>else</a:t>
            </a:r>
            <a:r>
              <a:rPr lang="en-US" sz="1800" dirty="0">
                <a:latin typeface="Consolas"/>
                <a:cs typeface="Consolas"/>
              </a:rPr>
              <a:t> </a:t>
            </a:r>
            <a:r>
              <a:rPr lang="en-US" sz="1800" dirty="0" err="1">
                <a:latin typeface="Consolas"/>
                <a:cs typeface="Consolas"/>
              </a:rPr>
              <a:t>thisProxy</a:t>
            </a:r>
            <a:r>
              <a:rPr lang="en-US" sz="1800" dirty="0">
                <a:latin typeface="Consolas"/>
                <a:cs typeface="Consolas"/>
              </a:rPr>
              <a:t>[</a:t>
            </a:r>
            <a:r>
              <a:rPr lang="en-US" sz="1800" dirty="0" err="1">
                <a:latin typeface="Consolas"/>
                <a:cs typeface="Consolas"/>
              </a:rPr>
              <a:t>thisIndex</a:t>
            </a:r>
            <a:r>
              <a:rPr lang="en-US" sz="1800" dirty="0">
                <a:latin typeface="Consolas"/>
                <a:cs typeface="Consolas"/>
              </a:rPr>
              <a:t> + 1].</a:t>
            </a:r>
            <a:r>
              <a:rPr lang="en-US" sz="1800" dirty="0" err="1">
                <a:latin typeface="Consolas"/>
                <a:cs typeface="Consolas"/>
              </a:rPr>
              <a:t>printHello</a:t>
            </a:r>
            <a:r>
              <a:rPr lang="en-US" sz="1800" dirty="0">
                <a:latin typeface="Consolas"/>
                <a:cs typeface="Consolas"/>
              </a:rPr>
              <a:t>();</a:t>
            </a:r>
          </a:p>
          <a:p>
            <a:pPr marL="0" indent="0">
              <a:buNone/>
            </a:pPr>
            <a:r>
              <a:rPr lang="en-US" sz="1800" dirty="0">
                <a:latin typeface="Consolas"/>
                <a:cs typeface="Consolas"/>
              </a:rPr>
              <a:t>   }</a:t>
            </a:r>
          </a:p>
          <a:p>
            <a:pPr marL="0" indent="0">
              <a:buNone/>
            </a:pPr>
            <a:r>
              <a:rPr lang="en-US" sz="1800" dirty="0">
                <a:latin typeface="Consolas"/>
                <a:cs typeface="Consolas"/>
              </a:rPr>
              <a:t>};</a:t>
            </a:r>
          </a:p>
          <a:p>
            <a:pPr marL="0" indent="0">
              <a:buNone/>
            </a:pPr>
            <a:r>
              <a:rPr lang="en-US" sz="1800" b="1" dirty="0">
                <a:latin typeface="Consolas"/>
                <a:cs typeface="Consolas"/>
              </a:rPr>
              <a:t>#include</a:t>
            </a:r>
            <a:r>
              <a:rPr lang="en-US" sz="1800" dirty="0">
                <a:latin typeface="Consolas"/>
                <a:cs typeface="Consolas"/>
              </a:rPr>
              <a:t> “</a:t>
            </a:r>
            <a:r>
              <a:rPr lang="en-US" sz="1800" dirty="0" err="1">
                <a:latin typeface="Consolas"/>
                <a:cs typeface="Consolas"/>
              </a:rPr>
              <a:t>arr.def.h</a:t>
            </a:r>
            <a:r>
              <a:rPr lang="en-US" sz="1800" dirty="0">
                <a:latin typeface="Consolas"/>
                <a:cs typeface="Consolas"/>
              </a:rPr>
              <a:t>”</a:t>
            </a:r>
            <a:endParaRPr lang="en-US" sz="1800" b="1" dirty="0">
              <a:latin typeface="Consolas"/>
              <a:cs typeface="Consolas"/>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pPr/>
              <a:t>84</a:t>
            </a:fld>
            <a:endParaRPr lang="en-US"/>
          </a:p>
        </p:txBody>
      </p:sp>
      <p:sp>
        <p:nvSpPr>
          <p:cNvPr id="7" name="Date Placeholder 6">
            <a:extLst>
              <a:ext uri="{FF2B5EF4-FFF2-40B4-BE49-F238E27FC236}">
                <a16:creationId xmlns="" xmlns:a16="http://schemas.microsoft.com/office/drawing/2014/main" id="{E82EDD5D-1009-49CE-A144-1E4BDE5B44F7}"/>
              </a:ext>
            </a:extLst>
          </p:cNvPr>
          <p:cNvSpPr>
            <a:spLocks noGrp="1"/>
          </p:cNvSpPr>
          <p:nvPr>
            <p:ph type="dt" sz="half" idx="10"/>
          </p:nvPr>
        </p:nvSpPr>
        <p:spPr>
          <a:xfrm>
            <a:off x="1007275" y="6369251"/>
            <a:ext cx="1842650" cy="365125"/>
          </a:xfrm>
        </p:spPr>
        <p:txBody>
          <a:bodyPr/>
          <a:lstStyle/>
          <a:p>
            <a:r>
              <a:rPr lang="en-US" smtClean="0"/>
              <a:t>4/10/18</a:t>
            </a:r>
            <a:endParaRPr lang="en-US" dirty="0"/>
          </a:p>
        </p:txBody>
      </p:sp>
      <p:sp>
        <p:nvSpPr>
          <p:cNvPr id="8" name="Footer Placeholder 3">
            <a:extLst>
              <a:ext uri="{FF2B5EF4-FFF2-40B4-BE49-F238E27FC236}">
                <a16:creationId xmlns="" xmlns:a16="http://schemas.microsoft.com/office/drawing/2014/main" id="{2C5CC4B0-C269-4CCA-A624-E727CB06E263}"/>
              </a:ext>
            </a:extLst>
          </p:cNvPr>
          <p:cNvSpPr>
            <a:spLocks noGrp="1"/>
          </p:cNvSpPr>
          <p:nvPr>
            <p:ph type="ftr" sz="quarter" idx="11"/>
          </p:nvPr>
        </p:nvSpPr>
        <p:spPr>
          <a:xfrm>
            <a:off x="3750212" y="6354765"/>
            <a:ext cx="4701309" cy="365125"/>
          </a:xfrm>
        </p:spPr>
        <p:txBody>
          <a:bodyPr/>
          <a:lstStyle/>
          <a:p>
            <a:r>
              <a:rPr lang="fr-FR" smtClean="0"/>
              <a:t>Charm Workshop '18</a:t>
            </a:r>
            <a:endParaRPr lang="en-US" dirty="0"/>
          </a:p>
        </p:txBody>
      </p:sp>
    </p:spTree>
    <p:extLst>
      <p:ext uri="{BB962C8B-B14F-4D97-AF65-F5344CB8AC3E}">
        <p14:creationId xmlns:p14="http://schemas.microsoft.com/office/powerpoint/2010/main" val="63937671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
                                            <p:txEl>
                                              <p:pRg st="4" end="4"/>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3">
                                            <p:txEl>
                                              <p:pRg st="4" end="4"/>
                                            </p:txEl>
                                          </p:spTgt>
                                        </p:tgtEl>
                                        <p:attrNameLst>
                                          <p:attrName>style.color</p:attrName>
                                        </p:attrNameLst>
                                      </p:cBhvr>
                                      <p:to>
                                        <a:srgbClr val="10253F"/>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3">
                                            <p:txEl>
                                              <p:pRg st="5" end="5"/>
                                            </p:txEl>
                                          </p:spTgt>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3">
                                            <p:txEl>
                                              <p:pRg st="5" end="5"/>
                                            </p:txEl>
                                          </p:spTgt>
                                        </p:tgtEl>
                                        <p:attrNameLst>
                                          <p:attrName>style.color</p:attrName>
                                        </p:attrNameLst>
                                      </p:cBhvr>
                                      <p:to>
                                        <a:srgbClr val="10253F"/>
                                      </p:to>
                                    </p:animClr>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3" presetClass="emph" presetSubtype="2" fill="hold" nodeType="clickEffect">
                                  <p:stCondLst>
                                    <p:cond delay="0"/>
                                  </p:stCondLst>
                                  <p:childTnLst>
                                    <p:animClr clrSpc="rgb" dir="cw">
                                      <p:cBhvr override="childStyle">
                                        <p:cTn id="44" dur="500" fill="hold"/>
                                        <p:tgtEl>
                                          <p:spTgt spid="3">
                                            <p:txEl>
                                              <p:pRg st="12" end="12"/>
                                            </p:txEl>
                                          </p:spTgt>
                                        </p:tgtEl>
                                        <p:attrNameLst>
                                          <p:attrName>style.color</p:attrName>
                                        </p:attrNameLst>
                                      </p:cBhvr>
                                      <p:to>
                                        <a:schemeClr val="accent2"/>
                                      </p:to>
                                    </p:animClr>
                                  </p:childTnLst>
                                </p:cTn>
                              </p:par>
                            </p:childTnLst>
                          </p:cTn>
                        </p:par>
                      </p:childTnLst>
                    </p:cTn>
                  </p:par>
                  <p:par>
                    <p:cTn id="45" fill="hold">
                      <p:stCondLst>
                        <p:cond delay="indefinite"/>
                      </p:stCondLst>
                      <p:childTnLst>
                        <p:par>
                          <p:cTn id="46" fill="hold">
                            <p:stCondLst>
                              <p:cond delay="0"/>
                            </p:stCondLst>
                            <p:childTnLst>
                              <p:par>
                                <p:cTn id="47" presetID="3" presetClass="emph" presetSubtype="2" fill="hold" nodeType="clickEffect">
                                  <p:stCondLst>
                                    <p:cond delay="0"/>
                                  </p:stCondLst>
                                  <p:childTnLst>
                                    <p:animClr clrSpc="rgb" dir="cw">
                                      <p:cBhvr override="childStyle">
                                        <p:cTn id="48" dur="500" fill="hold"/>
                                        <p:tgtEl>
                                          <p:spTgt spid="3">
                                            <p:txEl>
                                              <p:pRg st="12" end="12"/>
                                            </p:txEl>
                                          </p:spTgt>
                                        </p:tgtEl>
                                        <p:attrNameLst>
                                          <p:attrName>style.color</p:attrName>
                                        </p:attrNameLst>
                                      </p:cBhvr>
                                      <p:to>
                                        <a:srgbClr val="10253F"/>
                                      </p:to>
                                    </p:animClr>
                                  </p:childTnLst>
                                </p:cTn>
                              </p:par>
                            </p:childTnLst>
                          </p:cTn>
                        </p:par>
                      </p:childTnLst>
                    </p:cTn>
                  </p:par>
                  <p:par>
                    <p:cTn id="49" fill="hold">
                      <p:stCondLst>
                        <p:cond delay="indefinite"/>
                      </p:stCondLst>
                      <p:childTnLst>
                        <p:par>
                          <p:cTn id="50" fill="hold">
                            <p:stCondLst>
                              <p:cond delay="0"/>
                            </p:stCondLst>
                            <p:childTnLst>
                              <p:par>
                                <p:cTn id="51" presetID="3" presetClass="emph" presetSubtype="2" fill="hold" nodeType="clickEffect">
                                  <p:stCondLst>
                                    <p:cond delay="0"/>
                                  </p:stCondLst>
                                  <p:childTnLst>
                                    <p:animClr clrSpc="rgb" dir="cw">
                                      <p:cBhvr override="childStyle">
                                        <p:cTn id="52" dur="500" fill="hold"/>
                                        <p:tgtEl>
                                          <p:spTgt spid="3">
                                            <p:txEl>
                                              <p:pRg st="14" end="14"/>
                                            </p:txEl>
                                          </p:spTgt>
                                        </p:tgtEl>
                                        <p:attrNameLst>
                                          <p:attrName>style.color</p:attrName>
                                        </p:attrNameLst>
                                      </p:cBhvr>
                                      <p:to>
                                        <a:schemeClr val="accent2"/>
                                      </p:to>
                                    </p:animClr>
                                  </p:childTnLst>
                                </p:cTn>
                              </p:par>
                            </p:childTnLst>
                          </p:cTn>
                        </p:par>
                      </p:childTnLst>
                    </p:cTn>
                  </p:par>
                  <p:par>
                    <p:cTn id="53" fill="hold">
                      <p:stCondLst>
                        <p:cond delay="indefinite"/>
                      </p:stCondLst>
                      <p:childTnLst>
                        <p:par>
                          <p:cTn id="54" fill="hold">
                            <p:stCondLst>
                              <p:cond delay="0"/>
                            </p:stCondLst>
                            <p:childTnLst>
                              <p:par>
                                <p:cTn id="55" presetID="3" presetClass="emph" presetSubtype="2" fill="hold" nodeType="clickEffect">
                                  <p:stCondLst>
                                    <p:cond delay="0"/>
                                  </p:stCondLst>
                                  <p:childTnLst>
                                    <p:animClr clrSpc="rgb" dir="cw">
                                      <p:cBhvr override="childStyle">
                                        <p:cTn id="56" dur="500" fill="hold"/>
                                        <p:tgtEl>
                                          <p:spTgt spid="3">
                                            <p:txEl>
                                              <p:pRg st="14" end="14"/>
                                            </p:txEl>
                                          </p:spTgt>
                                        </p:tgtEl>
                                        <p:attrNameLst>
                                          <p:attrName>style.color</p:attrName>
                                        </p:attrNameLst>
                                      </p:cBhvr>
                                      <p:to>
                                        <a:srgbClr val="10253F"/>
                                      </p:to>
                                    </p:animClr>
                                  </p:childTnLst>
                                </p:cTn>
                              </p:par>
                            </p:childTnLst>
                          </p:cTn>
                        </p:par>
                      </p:childTnLst>
                    </p:cTn>
                  </p:par>
                  <p:par>
                    <p:cTn id="57" fill="hold">
                      <p:stCondLst>
                        <p:cond delay="indefinite"/>
                      </p:stCondLst>
                      <p:childTnLst>
                        <p:par>
                          <p:cTn id="58" fill="hold">
                            <p:stCondLst>
                              <p:cond delay="0"/>
                            </p:stCondLst>
                            <p:childTnLst>
                              <p:par>
                                <p:cTn id="59" presetID="3" presetClass="emph" presetSubtype="2" fill="hold" nodeType="clickEffect">
                                  <p:stCondLst>
                                    <p:cond delay="0"/>
                                  </p:stCondLst>
                                  <p:childTnLst>
                                    <p:animClr clrSpc="rgb" dir="cw">
                                      <p:cBhvr override="childStyle">
                                        <p:cTn id="60" dur="500" fill="hold"/>
                                        <p:tgtEl>
                                          <p:spTgt spid="3">
                                            <p:txEl>
                                              <p:pRg st="13" end="13"/>
                                            </p:txEl>
                                          </p:spTgt>
                                        </p:tgtEl>
                                        <p:attrNameLst>
                                          <p:attrName>style.color</p:attrName>
                                        </p:attrNameLst>
                                      </p:cBhvr>
                                      <p:to>
                                        <a:schemeClr val="accent2"/>
                                      </p:to>
                                    </p:animClr>
                                  </p:childTnLst>
                                </p:cTn>
                              </p:par>
                            </p:childTnLst>
                          </p:cTn>
                        </p:par>
                      </p:childTnLst>
                    </p:cTn>
                  </p:par>
                  <p:par>
                    <p:cTn id="61" fill="hold">
                      <p:stCondLst>
                        <p:cond delay="indefinite"/>
                      </p:stCondLst>
                      <p:childTnLst>
                        <p:par>
                          <p:cTn id="62" fill="hold">
                            <p:stCondLst>
                              <p:cond delay="0"/>
                            </p:stCondLst>
                            <p:childTnLst>
                              <p:par>
                                <p:cTn id="63" presetID="3" presetClass="emph" presetSubtype="2" fill="hold" nodeType="clickEffect">
                                  <p:stCondLst>
                                    <p:cond delay="0"/>
                                  </p:stCondLst>
                                  <p:childTnLst>
                                    <p:animClr clrSpc="rgb" dir="cw">
                                      <p:cBhvr override="childStyle">
                                        <p:cTn id="64" dur="500" fill="hold"/>
                                        <p:tgtEl>
                                          <p:spTgt spid="3">
                                            <p:txEl>
                                              <p:pRg st="13" end="13"/>
                                            </p:txEl>
                                          </p:spTgt>
                                        </p:tgtEl>
                                        <p:attrNameLst>
                                          <p:attrName>style.color</p:attrName>
                                        </p:attrNameLst>
                                      </p:cBhvr>
                                      <p:to>
                                        <a:srgbClr val="10253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Managing Object Placement</a:t>
            </a:r>
          </a:p>
        </p:txBody>
      </p:sp>
      <p:sp>
        <p:nvSpPr>
          <p:cNvPr id="3" name="Content Placeholder 2"/>
          <p:cNvSpPr>
            <a:spLocks noGrp="1"/>
          </p:cNvSpPr>
          <p:nvPr>
            <p:ph idx="1"/>
          </p:nvPr>
        </p:nvSpPr>
        <p:spPr/>
        <p:txBody>
          <a:bodyPr>
            <a:normAutofit lnSpcReduction="10000"/>
          </a:bodyPr>
          <a:lstStyle/>
          <a:p>
            <a:r>
              <a:rPr lang="en-US" dirty="0"/>
              <a:t>System knows how to “find” objects efficiently:          </a:t>
            </a:r>
          </a:p>
          <a:p>
            <a:pPr marL="0" indent="0">
              <a:buNone/>
            </a:pPr>
            <a:r>
              <a:rPr lang="en-US" dirty="0"/>
              <a:t>   (</a:t>
            </a:r>
            <a:r>
              <a:rPr lang="en-US" i="1" dirty="0"/>
              <a:t>collection</a:t>
            </a:r>
            <a:r>
              <a:rPr lang="en-US" dirty="0"/>
              <a:t>, </a:t>
            </a:r>
            <a:r>
              <a:rPr lang="en-US" i="1" dirty="0"/>
              <a:t>index</a:t>
            </a:r>
            <a:r>
              <a:rPr lang="en-US" dirty="0"/>
              <a:t>) </a:t>
            </a:r>
            <a:r>
              <a:rPr lang="en-US" dirty="0">
                <a:sym typeface="Wingdings"/>
              </a:rPr>
              <a:t> </a:t>
            </a:r>
            <a:r>
              <a:rPr lang="en-US" i="1" dirty="0">
                <a:sym typeface="Wingdings"/>
              </a:rPr>
              <a:t>processor</a:t>
            </a:r>
          </a:p>
          <a:p>
            <a:pPr marL="0" indent="0">
              <a:buNone/>
            </a:pPr>
            <a:endParaRPr lang="en-US" dirty="0"/>
          </a:p>
          <a:p>
            <a:r>
              <a:rPr lang="en-US" dirty="0"/>
              <a:t>Applications can specify a custom mapping or use simple runtime-provided options (e.g. blocked, round-robin)</a:t>
            </a:r>
          </a:p>
          <a:p>
            <a:pPr marL="0" indent="0">
              <a:buNone/>
            </a:pPr>
            <a:endParaRPr lang="en-US" dirty="0"/>
          </a:p>
          <a:p>
            <a:r>
              <a:rPr lang="en-US" dirty="0"/>
              <a:t>Distribution can be static or dynamic!</a:t>
            </a:r>
          </a:p>
          <a:p>
            <a:pPr marL="0" indent="0">
              <a:buNone/>
            </a:pPr>
            <a:endParaRPr lang="en-US" dirty="0"/>
          </a:p>
          <a:p>
            <a:r>
              <a:rPr lang="en-US" dirty="0"/>
              <a:t>Key abstraction: application logic doesn’t change, even though performance might</a:t>
            </a:r>
          </a:p>
        </p:txBody>
      </p:sp>
      <p:sp>
        <p:nvSpPr>
          <p:cNvPr id="4" name="Date Placeholder 3"/>
          <p:cNvSpPr>
            <a:spLocks noGrp="1"/>
          </p:cNvSpPr>
          <p:nvPr>
            <p:ph type="dt" sz="half" idx="10"/>
          </p:nvPr>
        </p:nvSpPr>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Calibri" panose="020F0502020204030204" pitchFamily="34" charset="0"/>
                <a:cs typeface="Calibri" panose="020F0502020204030204" pitchFamily="34" charset="0"/>
              </a:rPr>
              <a:pPr/>
              <a:t>85</a:t>
            </a:fld>
            <a:endParaRPr lang="en-US">
              <a:latin typeface="Calibri" panose="020F0502020204030204" pitchFamily="34" charset="0"/>
              <a:cs typeface="Calibri" panose="020F0502020204030204" pitchFamily="34" charset="0"/>
            </a:endParaRPr>
          </a:p>
        </p:txBody>
      </p:sp>
      <p:sp>
        <p:nvSpPr>
          <p:cNvPr id="5" name="Footer Placeholder 4"/>
          <p:cNvSpPr>
            <a:spLocks noGrp="1"/>
          </p:cNvSpPr>
          <p:nvPr>
            <p:ph type="ftr" sz="quarter" idx="11"/>
          </p:nvPr>
        </p:nvSpPr>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0197352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Managing Object Placement</a:t>
            </a:r>
          </a:p>
        </p:txBody>
      </p:sp>
      <p:sp>
        <p:nvSpPr>
          <p:cNvPr id="3" name="Content Placeholder 2"/>
          <p:cNvSpPr>
            <a:spLocks noGrp="1"/>
          </p:cNvSpPr>
          <p:nvPr>
            <p:ph idx="1"/>
          </p:nvPr>
        </p:nvSpPr>
        <p:spPr/>
        <p:txBody>
          <a:bodyPr/>
          <a:lstStyle/>
          <a:p>
            <a:r>
              <a:rPr lang="en-US" dirty="0"/>
              <a:t>Application logic development decoupled from any notion of processors or object mapping</a:t>
            </a:r>
          </a:p>
          <a:p>
            <a:pPr marL="0" indent="0">
              <a:buNone/>
            </a:pPr>
            <a:endParaRPr lang="en-US" dirty="0"/>
          </a:p>
          <a:p>
            <a:r>
              <a:rPr lang="en-US" dirty="0"/>
              <a:t>Separation in time: make it work, then make it fast</a:t>
            </a:r>
          </a:p>
          <a:p>
            <a:pPr marL="0" indent="0">
              <a:buNone/>
            </a:pPr>
            <a:endParaRPr lang="en-US" dirty="0"/>
          </a:p>
          <a:p>
            <a:r>
              <a:rPr lang="en-US" dirty="0"/>
              <a:t>Division of labor: domain specialist writes object code, CS specialist writes mapping</a:t>
            </a:r>
          </a:p>
          <a:p>
            <a:pPr marL="0" indent="0">
              <a:buNone/>
            </a:pPr>
            <a:endParaRPr lang="en-US" dirty="0"/>
          </a:p>
          <a:p>
            <a:r>
              <a:rPr lang="en-US" dirty="0"/>
              <a:t>Portability: different mappings for different systems, scales, or configurations</a:t>
            </a:r>
          </a:p>
        </p:txBody>
      </p:sp>
      <p:sp>
        <p:nvSpPr>
          <p:cNvPr id="7" name="Date Placeholder 3">
            <a:extLst>
              <a:ext uri="{FF2B5EF4-FFF2-40B4-BE49-F238E27FC236}">
                <a16:creationId xmlns:a16="http://schemas.microsoft.com/office/drawing/2014/main" xmlns="" id="{6A881330-45FE-4391-8E03-3B4951EB5CDC}"/>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a16="http://schemas.microsoft.com/office/drawing/2014/main" xmlns="" id="{B3799D99-BD43-492E-B712-899A2E9C3B97}"/>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latin typeface="Calibri" panose="020F0502020204030204" pitchFamily="34" charset="0"/>
                <a:cs typeface="Calibri" panose="020F0502020204030204" pitchFamily="34" charset="0"/>
              </a:rPr>
              <a:pPr/>
              <a:t>86</a:t>
            </a:fld>
            <a:endParaRPr lang="en-US">
              <a:latin typeface="Calibri" panose="020F0502020204030204" pitchFamily="34" charset="0"/>
              <a:cs typeface="Calibri" panose="020F0502020204030204" pitchFamily="34" charset="0"/>
            </a:endParaRPr>
          </a:p>
        </p:txBody>
      </p:sp>
      <p:sp>
        <p:nvSpPr>
          <p:cNvPr id="9" name="Footer Placeholder 4">
            <a:extLst>
              <a:ext uri="{FF2B5EF4-FFF2-40B4-BE49-F238E27FC236}">
                <a16:creationId xmlns:a16="http://schemas.microsoft.com/office/drawing/2014/main" xmlns="" id="{D3B73558-84AF-46B4-8ACA-177FC3EEDDBC}"/>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956521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Collections of Objects</a:t>
            </a:r>
          </a:p>
        </p:txBody>
      </p:sp>
      <p:pic>
        <p:nvPicPr>
          <p:cNvPr id="6" name="Content Placeholder 5" descr="Screen Shot 2016-08-04 at 3.23.58 AM.p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06786" y="990600"/>
            <a:ext cx="9378428" cy="5615152"/>
          </a:xfrm>
        </p:spPr>
      </p:pic>
      <p:sp>
        <p:nvSpPr>
          <p:cNvPr id="13" name="Date Placeholder 3">
            <a:extLst>
              <a:ext uri="{FF2B5EF4-FFF2-40B4-BE49-F238E27FC236}">
                <a16:creationId xmlns:a16="http://schemas.microsoft.com/office/drawing/2014/main" xmlns="" id="{32379EF6-7C66-493C-B66D-80A16DF30EA6}"/>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4" name="Slide Number Placeholder 5">
            <a:extLst>
              <a:ext uri="{FF2B5EF4-FFF2-40B4-BE49-F238E27FC236}">
                <a16:creationId xmlns:a16="http://schemas.microsoft.com/office/drawing/2014/main" xmlns="" id="{F3E08472-2FF9-47E9-8F7C-9A6AB354FF68}"/>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latin typeface="Calibri" panose="020F0502020204030204" pitchFamily="34" charset="0"/>
                <a:cs typeface="Calibri" panose="020F0502020204030204" pitchFamily="34" charset="0"/>
              </a:rPr>
              <a:pPr/>
              <a:t>87</a:t>
            </a:fld>
            <a:endParaRPr lang="en-US">
              <a:latin typeface="Calibri" panose="020F0502020204030204" pitchFamily="34" charset="0"/>
              <a:cs typeface="Calibri" panose="020F0502020204030204" pitchFamily="34" charset="0"/>
            </a:endParaRPr>
          </a:p>
        </p:txBody>
      </p:sp>
      <p:sp>
        <p:nvSpPr>
          <p:cNvPr id="15" name="Footer Placeholder 4">
            <a:extLst>
              <a:ext uri="{FF2B5EF4-FFF2-40B4-BE49-F238E27FC236}">
                <a16:creationId xmlns:a16="http://schemas.microsoft.com/office/drawing/2014/main" xmlns="" id="{B7F352B6-37D6-434B-8A93-90D6A8055E4C}"/>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7412628"/>
      </p:ext>
    </p:extLst>
  </p:cSld>
  <p:clrMapOvr>
    <a:masterClrMapping/>
  </p:clrMapOvr>
  <p:transition xmlns:p14="http://schemas.microsoft.com/office/powerpoint/2010/mai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Broadcast</a:t>
            </a:r>
          </a:p>
        </p:txBody>
      </p:sp>
      <p:sp>
        <p:nvSpPr>
          <p:cNvPr id="6" name="Content Placeholder 5"/>
          <p:cNvSpPr>
            <a:spLocks noGrp="1"/>
          </p:cNvSpPr>
          <p:nvPr>
            <p:ph idx="1"/>
          </p:nvPr>
        </p:nvSpPr>
        <p:spPr>
          <a:xfrm>
            <a:off x="508000" y="1014243"/>
            <a:ext cx="11074400" cy="4906963"/>
          </a:xfrm>
        </p:spPr>
        <p:txBody>
          <a:bodyPr>
            <a:normAutofit lnSpcReduction="10000"/>
          </a:bodyPr>
          <a:lstStyle/>
          <a:p>
            <a:r>
              <a:rPr lang="en-US" dirty="0"/>
              <a:t>A message to each object in a collection</a:t>
            </a:r>
          </a:p>
          <a:p>
            <a:r>
              <a:rPr lang="en-US" dirty="0"/>
              <a:t>The chare array proxy object is used to perform a broadcast </a:t>
            </a:r>
          </a:p>
          <a:p>
            <a:r>
              <a:rPr lang="en-US" dirty="0"/>
              <a:t>It looks like a function call to the proxy object</a:t>
            </a:r>
          </a:p>
          <a:p>
            <a:r>
              <a:rPr lang="en-US" dirty="0"/>
              <a:t>From the main chare:</a:t>
            </a:r>
          </a:p>
          <a:p>
            <a:endParaRPr lang="en-US" dirty="0"/>
          </a:p>
          <a:p>
            <a:endParaRPr lang="en-US" dirty="0"/>
          </a:p>
          <a:p>
            <a:r>
              <a:rPr lang="en-US" dirty="0"/>
              <a:t>From a chare array element that is a member of the same array:</a:t>
            </a:r>
          </a:p>
          <a:p>
            <a:endParaRPr lang="en-US" dirty="0"/>
          </a:p>
          <a:p>
            <a:r>
              <a:rPr lang="en-US" dirty="0">
                <a:solidFill>
                  <a:srgbClr val="292934"/>
                </a:solidFill>
              </a:rPr>
              <a:t>From any chare that has a proxy p to the chare array</a:t>
            </a:r>
          </a:p>
          <a:p>
            <a:endParaRPr lang="en-US" dirty="0"/>
          </a:p>
        </p:txBody>
      </p:sp>
      <p:sp>
        <p:nvSpPr>
          <p:cNvPr id="10" name="Content Placeholder 7"/>
          <p:cNvSpPr txBox="1">
            <a:spLocks/>
          </p:cNvSpPr>
          <p:nvPr/>
        </p:nvSpPr>
        <p:spPr>
          <a:xfrm>
            <a:off x="1785866" y="5151569"/>
            <a:ext cx="8615359" cy="535481"/>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Times New Roman"/>
                <a:ea typeface="+mn-ea"/>
                <a:cs typeface="Times New Roman"/>
              </a:defRPr>
            </a:lvl1pPr>
            <a:lvl2pPr marL="457200" indent="-182880" algn="l" defTabSz="914400" rtl="0" eaLnBrk="1" latinLnBrk="0" hangingPunct="1">
              <a:spcBef>
                <a:spcPct val="20000"/>
              </a:spcBef>
              <a:buClr>
                <a:schemeClr val="accent1"/>
              </a:buClr>
              <a:buSzPct val="85000"/>
              <a:buFont typeface="Wingdings" charset="2"/>
              <a:buChar char="Ø"/>
              <a:defRPr sz="2000" kern="1200">
                <a:solidFill>
                  <a:schemeClr val="tx1"/>
                </a:solidFill>
                <a:latin typeface="Times New Roman"/>
                <a:ea typeface="+mn-ea"/>
                <a:cs typeface="Times New Roman"/>
              </a:defRPr>
            </a:lvl2pPr>
            <a:lvl3pPr marL="731520" indent="-182880" algn="l" defTabSz="914400" rtl="0" eaLnBrk="1" latinLnBrk="0" hangingPunct="1">
              <a:spcBef>
                <a:spcPct val="20000"/>
              </a:spcBef>
              <a:buClr>
                <a:schemeClr val="accent1"/>
              </a:buClr>
              <a:buSzPct val="90000"/>
              <a:buFont typeface="Wingdings" charset="2"/>
              <a:buChar char=""/>
              <a:defRPr sz="1800" kern="1200">
                <a:solidFill>
                  <a:schemeClr val="tx1"/>
                </a:solidFill>
                <a:latin typeface="Times New Roman"/>
                <a:ea typeface="+mn-ea"/>
                <a:cs typeface="Times New Roman"/>
              </a:defRPr>
            </a:lvl3pPr>
            <a:lvl4pPr marL="1005840" indent="-182880" algn="l" defTabSz="914400" rtl="0" eaLnBrk="1" latinLnBrk="0" hangingPunct="1">
              <a:spcBef>
                <a:spcPct val="20000"/>
              </a:spcBef>
              <a:buClr>
                <a:schemeClr val="accent1"/>
              </a:buClr>
              <a:buFont typeface="Arial"/>
              <a:buChar char="•"/>
              <a:defRPr sz="1600" kern="1200">
                <a:solidFill>
                  <a:schemeClr val="tx1"/>
                </a:solidFill>
                <a:latin typeface="Times New Roman"/>
                <a:ea typeface="+mn-ea"/>
                <a:cs typeface="Times New Roman"/>
              </a:defRPr>
            </a:lvl4pPr>
            <a:lvl5pPr marL="1188720" indent="-137160" algn="l" defTabSz="914400" rtl="0" eaLnBrk="1" latinLnBrk="0" hangingPunct="1">
              <a:spcBef>
                <a:spcPct val="20000"/>
              </a:spcBef>
              <a:buClr>
                <a:schemeClr val="accent1"/>
              </a:buClr>
              <a:buSzPct val="100000"/>
              <a:buFont typeface="Wingdings" charset="2"/>
              <a:buChar char="Ø"/>
              <a:defRPr sz="1400" kern="1200" baseline="0">
                <a:solidFill>
                  <a:schemeClr val="tx1"/>
                </a:solidFill>
                <a:latin typeface="Times New Roman"/>
                <a:ea typeface="+mn-ea"/>
                <a:cs typeface="Times New Roman"/>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93A299"/>
              </a:buClr>
            </a:pPr>
            <a:endParaRPr lang="en-US" dirty="0">
              <a:solidFill>
                <a:srgbClr val="292934"/>
              </a:solidFill>
            </a:endParaRPr>
          </a:p>
        </p:txBody>
      </p:sp>
      <p:sp>
        <p:nvSpPr>
          <p:cNvPr id="27" name="Content Placeholder 6"/>
          <p:cNvSpPr txBox="1">
            <a:spLocks/>
          </p:cNvSpPr>
          <p:nvPr/>
        </p:nvSpPr>
        <p:spPr>
          <a:xfrm>
            <a:off x="1007275" y="2862122"/>
            <a:ext cx="10187184" cy="903880"/>
          </a:xfrm>
          <a:prstGeom prst="rect">
            <a:avLst/>
          </a:prstGeom>
          <a:noFill/>
          <a:ln>
            <a:solidFill>
              <a:srgbClr val="292934"/>
            </a:solidFill>
          </a:ln>
        </p:spPr>
        <p:txBody>
          <a:bodyPr>
            <a:no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200" dirty="0" err="1">
                <a:latin typeface="Consolas"/>
                <a:cs typeface="Consolas"/>
              </a:rPr>
              <a:t>CProxy_Hello</a:t>
            </a:r>
            <a:r>
              <a:rPr lang="en-US" sz="2200" dirty="0">
                <a:latin typeface="Consolas"/>
                <a:cs typeface="Consolas"/>
              </a:rPr>
              <a:t> </a:t>
            </a:r>
            <a:r>
              <a:rPr lang="en-US" sz="2200" dirty="0" err="1">
                <a:latin typeface="Consolas"/>
                <a:cs typeface="Consolas"/>
              </a:rPr>
              <a:t>helloArray</a:t>
            </a:r>
            <a:r>
              <a:rPr lang="en-US" sz="2200" dirty="0">
                <a:latin typeface="Consolas"/>
                <a:cs typeface="Consolas"/>
              </a:rPr>
              <a:t> = </a:t>
            </a:r>
            <a:r>
              <a:rPr lang="en-US" sz="2200" dirty="0" err="1">
                <a:latin typeface="Consolas"/>
                <a:cs typeface="Consolas"/>
              </a:rPr>
              <a:t>CProxy_Hello</a:t>
            </a:r>
            <a:r>
              <a:rPr lang="en-US" sz="2200" dirty="0">
                <a:latin typeface="Consolas"/>
                <a:cs typeface="Consolas"/>
              </a:rPr>
              <a:t>::</a:t>
            </a:r>
            <a:r>
              <a:rPr lang="en-US" sz="2200" dirty="0" err="1">
                <a:latin typeface="Consolas"/>
                <a:cs typeface="Consolas"/>
              </a:rPr>
              <a:t>ckNew</a:t>
            </a:r>
            <a:r>
              <a:rPr lang="en-US" sz="2200" dirty="0">
                <a:latin typeface="Consolas"/>
                <a:cs typeface="Consolas"/>
              </a:rPr>
              <a:t>(</a:t>
            </a:r>
            <a:r>
              <a:rPr lang="en-US" sz="2200" dirty="0" err="1">
                <a:latin typeface="Consolas"/>
                <a:cs typeface="Consolas"/>
              </a:rPr>
              <a:t>helloArraySize</a:t>
            </a:r>
            <a:r>
              <a:rPr lang="en-US" sz="2200" dirty="0">
                <a:latin typeface="Consolas"/>
                <a:cs typeface="Consolas"/>
              </a:rPr>
              <a:t>); </a:t>
            </a:r>
          </a:p>
          <a:p>
            <a:pPr marL="0" indent="0">
              <a:buFont typeface="Arial" pitchFamily="34" charset="0"/>
              <a:buNone/>
            </a:pPr>
            <a:r>
              <a:rPr lang="en-US" sz="2200" dirty="0" err="1">
                <a:latin typeface="Consolas"/>
                <a:cs typeface="Consolas"/>
              </a:rPr>
              <a:t>helloArray.foo</a:t>
            </a:r>
            <a:r>
              <a:rPr lang="en-US" sz="2200" dirty="0">
                <a:latin typeface="Consolas"/>
                <a:cs typeface="Consolas"/>
              </a:rPr>
              <a:t>();</a:t>
            </a:r>
          </a:p>
        </p:txBody>
      </p:sp>
      <p:sp>
        <p:nvSpPr>
          <p:cNvPr id="28" name="Content Placeholder 8"/>
          <p:cNvSpPr txBox="1">
            <a:spLocks/>
          </p:cNvSpPr>
          <p:nvPr/>
        </p:nvSpPr>
        <p:spPr>
          <a:xfrm>
            <a:off x="1007275" y="4687757"/>
            <a:ext cx="10187184" cy="454653"/>
          </a:xfrm>
          <a:prstGeom prst="rect">
            <a:avLst/>
          </a:prstGeom>
          <a:noFill/>
          <a:ln>
            <a:solidFill>
              <a:srgbClr val="292934"/>
            </a:solidFill>
          </a:ln>
        </p:spPr>
        <p:txBody>
          <a:bodyPr>
            <a:norm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200" dirty="0" err="1">
                <a:latin typeface="Consolas"/>
                <a:cs typeface="Consolas"/>
              </a:rPr>
              <a:t>thisProxy.foo</a:t>
            </a:r>
            <a:r>
              <a:rPr lang="en-US" sz="2200" dirty="0">
                <a:latin typeface="Consolas"/>
                <a:cs typeface="Consolas"/>
              </a:rPr>
              <a:t>();</a:t>
            </a:r>
          </a:p>
        </p:txBody>
      </p:sp>
      <p:sp>
        <p:nvSpPr>
          <p:cNvPr id="29" name="Content Placeholder 8"/>
          <p:cNvSpPr txBox="1">
            <a:spLocks/>
          </p:cNvSpPr>
          <p:nvPr/>
        </p:nvSpPr>
        <p:spPr>
          <a:xfrm>
            <a:off x="1007275" y="5594762"/>
            <a:ext cx="10187184" cy="461503"/>
          </a:xfrm>
          <a:prstGeom prst="rect">
            <a:avLst/>
          </a:prstGeom>
          <a:noFill/>
          <a:ln>
            <a:solidFill>
              <a:srgbClr val="292934"/>
            </a:solidFill>
          </a:ln>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Times New Roman"/>
                <a:ea typeface="+mn-ea"/>
                <a:cs typeface="Times New Roman"/>
              </a:defRPr>
            </a:lvl1pPr>
            <a:lvl2pPr marL="457200" indent="-182880" algn="l" defTabSz="914400" rtl="0" eaLnBrk="1" latinLnBrk="0" hangingPunct="1">
              <a:spcBef>
                <a:spcPct val="20000"/>
              </a:spcBef>
              <a:buClr>
                <a:schemeClr val="accent1"/>
              </a:buClr>
              <a:buSzPct val="85000"/>
              <a:buFont typeface="Wingdings" charset="2"/>
              <a:buChar char="Ø"/>
              <a:defRPr sz="2000" kern="1200">
                <a:solidFill>
                  <a:schemeClr val="tx1"/>
                </a:solidFill>
                <a:latin typeface="Times New Roman"/>
                <a:ea typeface="+mn-ea"/>
                <a:cs typeface="Times New Roman"/>
              </a:defRPr>
            </a:lvl2pPr>
            <a:lvl3pPr marL="731520" indent="-182880" algn="l" defTabSz="914400" rtl="0" eaLnBrk="1" latinLnBrk="0" hangingPunct="1">
              <a:spcBef>
                <a:spcPct val="20000"/>
              </a:spcBef>
              <a:buClr>
                <a:schemeClr val="accent1"/>
              </a:buClr>
              <a:buSzPct val="90000"/>
              <a:buFont typeface="Wingdings" charset="2"/>
              <a:buChar char=""/>
              <a:defRPr sz="1800" kern="1200">
                <a:solidFill>
                  <a:schemeClr val="tx1"/>
                </a:solidFill>
                <a:latin typeface="Times New Roman"/>
                <a:ea typeface="+mn-ea"/>
                <a:cs typeface="Times New Roman"/>
              </a:defRPr>
            </a:lvl3pPr>
            <a:lvl4pPr marL="1005840" indent="-182880" algn="l" defTabSz="914400" rtl="0" eaLnBrk="1" latinLnBrk="0" hangingPunct="1">
              <a:spcBef>
                <a:spcPct val="20000"/>
              </a:spcBef>
              <a:buClr>
                <a:schemeClr val="accent1"/>
              </a:buClr>
              <a:buFont typeface="Arial"/>
              <a:buChar char="•"/>
              <a:defRPr sz="1600" kern="1200">
                <a:solidFill>
                  <a:schemeClr val="tx1"/>
                </a:solidFill>
                <a:latin typeface="Times New Roman"/>
                <a:ea typeface="+mn-ea"/>
                <a:cs typeface="Times New Roman"/>
              </a:defRPr>
            </a:lvl4pPr>
            <a:lvl5pPr marL="1188720" indent="-137160" algn="l" defTabSz="914400" rtl="0" eaLnBrk="1" latinLnBrk="0" hangingPunct="1">
              <a:spcBef>
                <a:spcPct val="20000"/>
              </a:spcBef>
              <a:buClr>
                <a:schemeClr val="accent1"/>
              </a:buClr>
              <a:buSzPct val="100000"/>
              <a:buFont typeface="Wingdings" charset="2"/>
              <a:buChar char="Ø"/>
              <a:defRPr sz="1400" kern="1200" baseline="0">
                <a:solidFill>
                  <a:schemeClr val="tx1"/>
                </a:solidFill>
                <a:latin typeface="Times New Roman"/>
                <a:ea typeface="+mn-ea"/>
                <a:cs typeface="Times New Roman"/>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
                <a:srgbClr val="93A299"/>
              </a:buClr>
              <a:buNone/>
            </a:pPr>
            <a:r>
              <a:rPr lang="en-US" sz="2200" dirty="0" err="1">
                <a:solidFill>
                  <a:srgbClr val="292934"/>
                </a:solidFill>
                <a:latin typeface="Consolas"/>
                <a:cs typeface="Consolas"/>
              </a:rPr>
              <a:t>p.foo</a:t>
            </a:r>
            <a:r>
              <a:rPr lang="en-US" sz="2200" dirty="0">
                <a:solidFill>
                  <a:srgbClr val="292934"/>
                </a:solidFill>
                <a:latin typeface="Consolas"/>
                <a:cs typeface="Consolas"/>
              </a:rPr>
              <a:t>();</a:t>
            </a:r>
          </a:p>
        </p:txBody>
      </p:sp>
      <p:sp>
        <p:nvSpPr>
          <p:cNvPr id="11" name="Date Placeholder 3">
            <a:extLst>
              <a:ext uri="{FF2B5EF4-FFF2-40B4-BE49-F238E27FC236}">
                <a16:creationId xmlns:a16="http://schemas.microsoft.com/office/drawing/2014/main" xmlns="" id="{7B9CF037-F1B5-4734-B659-5E09EA78BD39}"/>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2" name="Slide Number Placeholder 5">
            <a:extLst>
              <a:ext uri="{FF2B5EF4-FFF2-40B4-BE49-F238E27FC236}">
                <a16:creationId xmlns:a16="http://schemas.microsoft.com/office/drawing/2014/main" xmlns="" id="{04F1FD0C-03AE-4F81-A0CF-8ED7EBB408B7}"/>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latin typeface="Calibri" panose="020F0502020204030204" pitchFamily="34" charset="0"/>
                <a:cs typeface="Calibri" panose="020F0502020204030204" pitchFamily="34" charset="0"/>
              </a:rPr>
              <a:pPr/>
              <a:t>88</a:t>
            </a:fld>
            <a:endParaRPr lang="en-US">
              <a:latin typeface="Calibri" panose="020F0502020204030204" pitchFamily="34" charset="0"/>
              <a:cs typeface="Calibri" panose="020F0502020204030204" pitchFamily="34" charset="0"/>
            </a:endParaRPr>
          </a:p>
        </p:txBody>
      </p:sp>
      <p:sp>
        <p:nvSpPr>
          <p:cNvPr id="13" name="Footer Placeholder 4">
            <a:extLst>
              <a:ext uri="{FF2B5EF4-FFF2-40B4-BE49-F238E27FC236}">
                <a16:creationId xmlns:a16="http://schemas.microsoft.com/office/drawing/2014/main" xmlns="" id="{D0DEBE58-8F5E-4003-B084-0F7BCB9D0BEB}"/>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164648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nodePh="1">
                                  <p:stCondLst>
                                    <p:cond delay="0"/>
                                  </p:stCondLst>
                                  <p:endCondLst>
                                    <p:cond evt="begin" delay="0">
                                      <p:tn val="31"/>
                                    </p:cond>
                                  </p:end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7" grpId="0" build="p" animBg="1"/>
      <p:bldP spid="28" grpId="0" build="p" animBg="1"/>
      <p:bldP spid="2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Reduction</a:t>
            </a:r>
          </a:p>
        </p:txBody>
      </p:sp>
      <p:sp>
        <p:nvSpPr>
          <p:cNvPr id="3" name="Content Placeholder 2"/>
          <p:cNvSpPr>
            <a:spLocks noGrp="1"/>
          </p:cNvSpPr>
          <p:nvPr>
            <p:ph idx="1"/>
          </p:nvPr>
        </p:nvSpPr>
        <p:spPr/>
        <p:txBody>
          <a:bodyPr/>
          <a:lstStyle/>
          <a:p>
            <a:r>
              <a:rPr lang="en-US" dirty="0"/>
              <a:t>Combines a set of values: </a:t>
            </a:r>
            <a:r>
              <a:rPr lang="en-US" dirty="0">
                <a:latin typeface="Consolas"/>
                <a:cs typeface="Consolas"/>
              </a:rPr>
              <a:t>sum</a:t>
            </a:r>
            <a:r>
              <a:rPr lang="en-US" dirty="0"/>
              <a:t>, </a:t>
            </a:r>
            <a:r>
              <a:rPr lang="en-US" dirty="0">
                <a:latin typeface="Consolas"/>
                <a:cs typeface="Consolas"/>
              </a:rPr>
              <a:t>max</a:t>
            </a:r>
            <a:r>
              <a:rPr lang="en-US" dirty="0"/>
              <a:t>, </a:t>
            </a:r>
            <a:r>
              <a:rPr lang="en-US" dirty="0" err="1">
                <a:latin typeface="Consolas"/>
                <a:cs typeface="Consolas"/>
              </a:rPr>
              <a:t>concat</a:t>
            </a:r>
            <a:r>
              <a:rPr lang="en-US" dirty="0">
                <a:latin typeface="Consolas"/>
                <a:cs typeface="Consolas"/>
              </a:rPr>
              <a:t>,</a:t>
            </a:r>
            <a:r>
              <a:rPr lang="en-US" dirty="0">
                <a:cs typeface="Consolas"/>
              </a:rPr>
              <a:t> </a:t>
            </a:r>
            <a:r>
              <a:rPr lang="en-US" dirty="0">
                <a:latin typeface="Consolas"/>
                <a:cs typeface="Consolas"/>
              </a:rPr>
              <a:t>…</a:t>
            </a:r>
          </a:p>
          <a:p>
            <a:endParaRPr lang="en-US" dirty="0">
              <a:latin typeface="Consolas"/>
              <a:cs typeface="Consolas"/>
            </a:endParaRPr>
          </a:p>
          <a:p>
            <a:r>
              <a:rPr lang="en-US" dirty="0"/>
              <a:t>Usually reduces the set of values to a single value </a:t>
            </a:r>
          </a:p>
          <a:p>
            <a:endParaRPr lang="en-US" dirty="0"/>
          </a:p>
          <a:p>
            <a:r>
              <a:rPr lang="en-US" dirty="0"/>
              <a:t>Combination of values requires an operator</a:t>
            </a:r>
          </a:p>
          <a:p>
            <a:endParaRPr lang="en-US" dirty="0"/>
          </a:p>
          <a:p>
            <a:r>
              <a:rPr lang="en-US" dirty="0"/>
              <a:t>The operator must be commutative and associative </a:t>
            </a:r>
          </a:p>
          <a:p>
            <a:endParaRPr lang="en-US" dirty="0"/>
          </a:p>
          <a:p>
            <a:r>
              <a:rPr lang="en-US" dirty="0"/>
              <a:t>Each object calls </a:t>
            </a:r>
            <a:r>
              <a:rPr lang="en-US" dirty="0">
                <a:latin typeface="Lucida Console"/>
                <a:cs typeface="Lucida Console"/>
              </a:rPr>
              <a:t>contribute</a:t>
            </a:r>
            <a:r>
              <a:rPr lang="en-US" dirty="0"/>
              <a:t> in a reduction</a:t>
            </a:r>
          </a:p>
        </p:txBody>
      </p:sp>
      <p:sp>
        <p:nvSpPr>
          <p:cNvPr id="7" name="Date Placeholder 3">
            <a:extLst>
              <a:ext uri="{FF2B5EF4-FFF2-40B4-BE49-F238E27FC236}">
                <a16:creationId xmlns:a16="http://schemas.microsoft.com/office/drawing/2014/main" xmlns="" id="{909CD89A-8D25-4EDC-9611-74B96278EBE1}"/>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a16="http://schemas.microsoft.com/office/drawing/2014/main" xmlns="" id="{3E59C27B-2194-4133-9CDD-486ADC89FDF8}"/>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latin typeface="Calibri" panose="020F0502020204030204" pitchFamily="34" charset="0"/>
                <a:cs typeface="Calibri" panose="020F0502020204030204" pitchFamily="34" charset="0"/>
              </a:rPr>
              <a:pPr/>
              <a:t>89</a:t>
            </a:fld>
            <a:endParaRPr lang="en-US">
              <a:latin typeface="Calibri" panose="020F0502020204030204" pitchFamily="34" charset="0"/>
              <a:cs typeface="Calibri" panose="020F0502020204030204" pitchFamily="34" charset="0"/>
            </a:endParaRPr>
          </a:p>
        </p:txBody>
      </p:sp>
      <p:sp>
        <p:nvSpPr>
          <p:cNvPr id="9" name="Footer Placeholder 4">
            <a:extLst>
              <a:ext uri="{FF2B5EF4-FFF2-40B4-BE49-F238E27FC236}">
                <a16:creationId xmlns:a16="http://schemas.microsoft.com/office/drawing/2014/main" xmlns="" id="{7EAB678B-2E35-4A11-93A4-8D7F1352A877}"/>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586696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3094344" y="40541"/>
            <a:ext cx="5773609" cy="6680935"/>
            <a:chOff x="1570343" y="40540"/>
            <a:chExt cx="5773609" cy="6680935"/>
          </a:xfrm>
        </p:grpSpPr>
        <p:sp>
          <p:nvSpPr>
            <p:cNvPr id="253" name="Rectangle 252"/>
            <p:cNvSpPr/>
            <p:nvPr/>
          </p:nvSpPr>
          <p:spPr>
            <a:xfrm>
              <a:off x="1570343" y="144901"/>
              <a:ext cx="5773609" cy="6576574"/>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55" name="TextBox 254"/>
            <p:cNvSpPr txBox="1"/>
            <p:nvPr/>
          </p:nvSpPr>
          <p:spPr>
            <a:xfrm>
              <a:off x="3311334" y="40540"/>
              <a:ext cx="2291066" cy="369332"/>
            </a:xfrm>
            <a:prstGeom prst="rect">
              <a:avLst/>
            </a:prstGeom>
            <a:noFill/>
          </p:spPr>
          <p:txBody>
            <a:bodyPr wrap="square" rtlCol="0">
              <a:spAutoFit/>
            </a:bodyPr>
            <a:lstStyle/>
            <a:p>
              <a:pPr algn="ctr"/>
              <a:r>
                <a:rPr lang="en-US" dirty="0">
                  <a:solidFill>
                    <a:prstClr val="black"/>
                  </a:solidFill>
                  <a:latin typeface="Calibri"/>
                </a:rPr>
                <a:t>Global Object Space</a:t>
              </a:r>
            </a:p>
          </p:txBody>
        </p:sp>
      </p:grpSp>
      <p:grpSp>
        <p:nvGrpSpPr>
          <p:cNvPr id="49" name="Group 48"/>
          <p:cNvGrpSpPr/>
          <p:nvPr/>
        </p:nvGrpSpPr>
        <p:grpSpPr>
          <a:xfrm>
            <a:off x="6057899" y="3549649"/>
            <a:ext cx="2556934" cy="3012018"/>
            <a:chOff x="4533899" y="3549649"/>
            <a:chExt cx="2556934" cy="3012018"/>
          </a:xfrm>
        </p:grpSpPr>
        <p:sp>
          <p:nvSpPr>
            <p:cNvPr id="6" name="Rectangle 5"/>
            <p:cNvSpPr/>
            <p:nvPr/>
          </p:nvSpPr>
          <p:spPr>
            <a:xfrm>
              <a:off x="4533899" y="3549649"/>
              <a:ext cx="2556934" cy="3012018"/>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1" name="TextBox 200"/>
            <p:cNvSpPr txBox="1"/>
            <p:nvPr/>
          </p:nvSpPr>
          <p:spPr>
            <a:xfrm>
              <a:off x="4967582" y="5157947"/>
              <a:ext cx="1750483" cy="369332"/>
            </a:xfrm>
            <a:prstGeom prst="rect">
              <a:avLst/>
            </a:prstGeom>
            <a:noFill/>
          </p:spPr>
          <p:txBody>
            <a:bodyPr wrap="square" rtlCol="0">
              <a:spAutoFit/>
            </a:bodyPr>
            <a:lstStyle/>
            <a:p>
              <a:pPr algn="ctr"/>
              <a:r>
                <a:rPr lang="en-US" dirty="0">
                  <a:solidFill>
                    <a:prstClr val="black"/>
                  </a:solidFill>
                  <a:latin typeface="Calibri"/>
                </a:rPr>
                <a:t>Processor 3</a:t>
              </a:r>
            </a:p>
          </p:txBody>
        </p:sp>
      </p:grpSp>
      <p:grpSp>
        <p:nvGrpSpPr>
          <p:cNvPr id="48" name="Group 47"/>
          <p:cNvGrpSpPr/>
          <p:nvPr/>
        </p:nvGrpSpPr>
        <p:grpSpPr>
          <a:xfrm>
            <a:off x="3344333" y="3549649"/>
            <a:ext cx="2561166" cy="3012018"/>
            <a:chOff x="1820333" y="3549649"/>
            <a:chExt cx="2561166" cy="3012018"/>
          </a:xfrm>
        </p:grpSpPr>
        <p:sp>
          <p:nvSpPr>
            <p:cNvPr id="5" name="Rectangle 4"/>
            <p:cNvSpPr/>
            <p:nvPr/>
          </p:nvSpPr>
          <p:spPr>
            <a:xfrm>
              <a:off x="1820333" y="3549649"/>
              <a:ext cx="2561166" cy="3012018"/>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TextBox 15"/>
            <p:cNvSpPr txBox="1"/>
            <p:nvPr/>
          </p:nvSpPr>
          <p:spPr>
            <a:xfrm>
              <a:off x="2291291" y="5157947"/>
              <a:ext cx="1750483" cy="369332"/>
            </a:xfrm>
            <a:prstGeom prst="rect">
              <a:avLst/>
            </a:prstGeom>
            <a:noFill/>
          </p:spPr>
          <p:txBody>
            <a:bodyPr wrap="square" rtlCol="0">
              <a:spAutoFit/>
            </a:bodyPr>
            <a:lstStyle/>
            <a:p>
              <a:pPr algn="ctr"/>
              <a:r>
                <a:rPr lang="en-US" dirty="0">
                  <a:solidFill>
                    <a:prstClr val="black"/>
                  </a:solidFill>
                  <a:latin typeface="Calibri"/>
                </a:rPr>
                <a:t>Processor 2</a:t>
              </a:r>
            </a:p>
          </p:txBody>
        </p:sp>
      </p:grpSp>
      <p:grpSp>
        <p:nvGrpSpPr>
          <p:cNvPr id="47" name="Group 46"/>
          <p:cNvGrpSpPr/>
          <p:nvPr/>
        </p:nvGrpSpPr>
        <p:grpSpPr>
          <a:xfrm>
            <a:off x="6057899" y="351241"/>
            <a:ext cx="2556934" cy="3016250"/>
            <a:chOff x="4533899" y="338666"/>
            <a:chExt cx="2556934" cy="3016250"/>
          </a:xfrm>
        </p:grpSpPr>
        <p:sp>
          <p:nvSpPr>
            <p:cNvPr id="4" name="Rectangle 3"/>
            <p:cNvSpPr/>
            <p:nvPr/>
          </p:nvSpPr>
          <p:spPr>
            <a:xfrm>
              <a:off x="4533899" y="338666"/>
              <a:ext cx="2556934" cy="3016250"/>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1" name="TextBox 140"/>
            <p:cNvSpPr txBox="1"/>
            <p:nvPr/>
          </p:nvSpPr>
          <p:spPr>
            <a:xfrm>
              <a:off x="4967582" y="1872223"/>
              <a:ext cx="1750483" cy="369332"/>
            </a:xfrm>
            <a:prstGeom prst="rect">
              <a:avLst/>
            </a:prstGeom>
            <a:noFill/>
          </p:spPr>
          <p:txBody>
            <a:bodyPr wrap="square" rtlCol="0">
              <a:spAutoFit/>
            </a:bodyPr>
            <a:lstStyle/>
            <a:p>
              <a:pPr algn="ctr"/>
              <a:r>
                <a:rPr lang="en-US" dirty="0">
                  <a:solidFill>
                    <a:prstClr val="black"/>
                  </a:solidFill>
                  <a:latin typeface="Calibri"/>
                </a:rPr>
                <a:t>Processor 1</a:t>
              </a:r>
            </a:p>
          </p:txBody>
        </p:sp>
      </p:grpSp>
      <p:grpSp>
        <p:nvGrpSpPr>
          <p:cNvPr id="21" name="Group 20"/>
          <p:cNvGrpSpPr/>
          <p:nvPr/>
        </p:nvGrpSpPr>
        <p:grpSpPr>
          <a:xfrm>
            <a:off x="3344333" y="359833"/>
            <a:ext cx="2561166" cy="3016251"/>
            <a:chOff x="1820333" y="359832"/>
            <a:chExt cx="2561166" cy="3016251"/>
          </a:xfrm>
        </p:grpSpPr>
        <p:sp>
          <p:nvSpPr>
            <p:cNvPr id="3" name="Rectangle 2"/>
            <p:cNvSpPr/>
            <p:nvPr/>
          </p:nvSpPr>
          <p:spPr>
            <a:xfrm>
              <a:off x="1820333" y="359832"/>
              <a:ext cx="2561166" cy="3016251"/>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71" name="TextBox 170"/>
            <p:cNvSpPr txBox="1"/>
            <p:nvPr/>
          </p:nvSpPr>
          <p:spPr>
            <a:xfrm>
              <a:off x="2184400" y="1973509"/>
              <a:ext cx="1750483" cy="369332"/>
            </a:xfrm>
            <a:prstGeom prst="rect">
              <a:avLst/>
            </a:prstGeom>
            <a:noFill/>
          </p:spPr>
          <p:txBody>
            <a:bodyPr wrap="square" rtlCol="0">
              <a:spAutoFit/>
            </a:bodyPr>
            <a:lstStyle/>
            <a:p>
              <a:pPr algn="ctr"/>
              <a:r>
                <a:rPr lang="en-US" dirty="0">
                  <a:solidFill>
                    <a:prstClr val="black"/>
                  </a:solidFill>
                  <a:latin typeface="Calibri"/>
                </a:rPr>
                <a:t>Processor 0</a:t>
              </a:r>
            </a:p>
          </p:txBody>
        </p:sp>
      </p:grpSp>
      <p:sp>
        <p:nvSpPr>
          <p:cNvPr id="8" name="Rounded Rectangle 7"/>
          <p:cNvSpPr/>
          <p:nvPr/>
        </p:nvSpPr>
        <p:spPr>
          <a:xfrm>
            <a:off x="3772959" y="3829197"/>
            <a:ext cx="232833" cy="224367"/>
          </a:xfrm>
          <a:prstGeom prst="roundRect">
            <a:avLst/>
          </a:prstGeom>
          <a:solidFill>
            <a:schemeClr val="accent3">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Rounded Rectangle 9"/>
          <p:cNvSpPr/>
          <p:nvPr/>
        </p:nvSpPr>
        <p:spPr>
          <a:xfrm>
            <a:off x="4501092" y="3987947"/>
            <a:ext cx="232833" cy="224367"/>
          </a:xfrm>
          <a:prstGeom prst="roundRect">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Rounded Rectangle 10"/>
          <p:cNvSpPr/>
          <p:nvPr/>
        </p:nvSpPr>
        <p:spPr>
          <a:xfrm>
            <a:off x="3984625" y="4212314"/>
            <a:ext cx="232833" cy="224367"/>
          </a:xfrm>
          <a:prstGeom prst="roundRect">
            <a:avLst/>
          </a:prstGeom>
          <a:solidFill>
            <a:srgbClr val="FF008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ounded Rectangle 12"/>
          <p:cNvSpPr/>
          <p:nvPr/>
        </p:nvSpPr>
        <p:spPr>
          <a:xfrm>
            <a:off x="4617508" y="4498063"/>
            <a:ext cx="232833" cy="224367"/>
          </a:xfrm>
          <a:prstGeom prst="round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ounded Rectangle 13"/>
          <p:cNvSpPr/>
          <p:nvPr/>
        </p:nvSpPr>
        <p:spPr>
          <a:xfrm>
            <a:off x="5332942" y="4100130"/>
            <a:ext cx="232833" cy="224367"/>
          </a:xfrm>
          <a:prstGeom prst="roundRect">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45" name="Group 44"/>
          <p:cNvGrpSpPr/>
          <p:nvPr/>
        </p:nvGrpSpPr>
        <p:grpSpPr>
          <a:xfrm>
            <a:off x="3790342" y="5622993"/>
            <a:ext cx="1775433" cy="937528"/>
            <a:chOff x="2266341" y="5622993"/>
            <a:chExt cx="1775433" cy="937528"/>
          </a:xfrm>
        </p:grpSpPr>
        <p:sp>
          <p:nvSpPr>
            <p:cNvPr id="19" name="Oval 18"/>
            <p:cNvSpPr/>
            <p:nvPr/>
          </p:nvSpPr>
          <p:spPr>
            <a:xfrm>
              <a:off x="2386541" y="5622993"/>
              <a:ext cx="1555750" cy="42870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white"/>
                </a:solidFill>
                <a:latin typeface="Calibri"/>
              </a:endParaRPr>
            </a:p>
          </p:txBody>
        </p:sp>
        <p:sp>
          <p:nvSpPr>
            <p:cNvPr id="18" name="TextBox 17"/>
            <p:cNvSpPr txBox="1"/>
            <p:nvPr/>
          </p:nvSpPr>
          <p:spPr>
            <a:xfrm>
              <a:off x="2291291" y="5622993"/>
              <a:ext cx="1750483" cy="338554"/>
            </a:xfrm>
            <a:prstGeom prst="rect">
              <a:avLst/>
            </a:prstGeom>
            <a:noFill/>
          </p:spPr>
          <p:txBody>
            <a:bodyPr wrap="square" rtlCol="0">
              <a:spAutoFit/>
            </a:bodyPr>
            <a:lstStyle/>
            <a:p>
              <a:pPr algn="ctr"/>
              <a:r>
                <a:rPr lang="en-US" sz="1600" dirty="0">
                  <a:solidFill>
                    <a:prstClr val="black"/>
                  </a:solidFill>
                  <a:latin typeface="Calibri"/>
                </a:rPr>
                <a:t>Scheduler</a:t>
              </a:r>
              <a:endParaRPr lang="en-US" dirty="0">
                <a:solidFill>
                  <a:prstClr val="black"/>
                </a:solidFill>
                <a:latin typeface="Calibri"/>
              </a:endParaRPr>
            </a:p>
          </p:txBody>
        </p:sp>
        <p:grpSp>
          <p:nvGrpSpPr>
            <p:cNvPr id="39" name="Group 38"/>
            <p:cNvGrpSpPr/>
            <p:nvPr/>
          </p:nvGrpSpPr>
          <p:grpSpPr>
            <a:xfrm>
              <a:off x="2311134" y="6187767"/>
              <a:ext cx="1619275" cy="126533"/>
              <a:chOff x="2163208" y="2961822"/>
              <a:chExt cx="1781582" cy="173398"/>
            </a:xfrm>
          </p:grpSpPr>
          <p:sp>
            <p:nvSpPr>
              <p:cNvPr id="23" name="Rectangle 22"/>
              <p:cNvSpPr/>
              <p:nvPr/>
            </p:nvSpPr>
            <p:spPr>
              <a:xfrm>
                <a:off x="2189308" y="2961822"/>
                <a:ext cx="1755482"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Rectangle 23"/>
              <p:cNvSpPr/>
              <p:nvPr/>
            </p:nvSpPr>
            <p:spPr>
              <a:xfrm>
                <a:off x="3826207" y="2961822"/>
                <a:ext cx="118583" cy="17339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Rectangle 24"/>
              <p:cNvSpPr/>
              <p:nvPr/>
            </p:nvSpPr>
            <p:spPr>
              <a:xfrm>
                <a:off x="3707624" y="2961822"/>
                <a:ext cx="118583" cy="173398"/>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Rectangle 25"/>
              <p:cNvSpPr/>
              <p:nvPr/>
            </p:nvSpPr>
            <p:spPr>
              <a:xfrm>
                <a:off x="3589041" y="2961822"/>
                <a:ext cx="118583" cy="173398"/>
              </a:xfrm>
              <a:prstGeom prst="rect">
                <a:avLst/>
              </a:prstGeom>
              <a:solidFill>
                <a:srgbClr val="FF00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Rectangle 26"/>
              <p:cNvSpPr/>
              <p:nvPr/>
            </p:nvSpPr>
            <p:spPr>
              <a:xfrm>
                <a:off x="3470458" y="2961822"/>
                <a:ext cx="118583" cy="17339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ectangle 27"/>
              <p:cNvSpPr/>
              <p:nvPr/>
            </p:nvSpPr>
            <p:spPr>
              <a:xfrm>
                <a:off x="3350022" y="2961822"/>
                <a:ext cx="118583" cy="173398"/>
              </a:xfrm>
              <a:prstGeom prst="rect">
                <a:avLst/>
              </a:prstGeom>
              <a:solidFill>
                <a:srgbClr val="FF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Rectangle 28"/>
              <p:cNvSpPr/>
              <p:nvPr/>
            </p:nvSpPr>
            <p:spPr>
              <a:xfrm>
                <a:off x="3231439"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Rectangle 29"/>
              <p:cNvSpPr/>
              <p:nvPr/>
            </p:nvSpPr>
            <p:spPr>
              <a:xfrm>
                <a:off x="3112856"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Rectangle 30"/>
              <p:cNvSpPr/>
              <p:nvPr/>
            </p:nvSpPr>
            <p:spPr>
              <a:xfrm>
                <a:off x="2994273"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 name="Rectangle 31"/>
              <p:cNvSpPr/>
              <p:nvPr/>
            </p:nvSpPr>
            <p:spPr>
              <a:xfrm>
                <a:off x="2875690"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Rectangle 32"/>
              <p:cNvSpPr/>
              <p:nvPr/>
            </p:nvSpPr>
            <p:spPr>
              <a:xfrm>
                <a:off x="2757107"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 name="Rectangle 33"/>
              <p:cNvSpPr/>
              <p:nvPr/>
            </p:nvSpPr>
            <p:spPr>
              <a:xfrm>
                <a:off x="263852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 name="Rectangle 34"/>
              <p:cNvSpPr/>
              <p:nvPr/>
            </p:nvSpPr>
            <p:spPr>
              <a:xfrm>
                <a:off x="252361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Rectangle 35"/>
              <p:cNvSpPr/>
              <p:nvPr/>
            </p:nvSpPr>
            <p:spPr>
              <a:xfrm>
                <a:off x="240534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Rectangle 36"/>
              <p:cNvSpPr/>
              <p:nvPr/>
            </p:nvSpPr>
            <p:spPr>
              <a:xfrm>
                <a:off x="2284912"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Rectangle 37"/>
              <p:cNvSpPr/>
              <p:nvPr/>
            </p:nvSpPr>
            <p:spPr>
              <a:xfrm>
                <a:off x="216320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40" name="TextBox 39"/>
            <p:cNvSpPr txBox="1"/>
            <p:nvPr/>
          </p:nvSpPr>
          <p:spPr>
            <a:xfrm>
              <a:off x="2266341" y="6314300"/>
              <a:ext cx="1654331" cy="246221"/>
            </a:xfrm>
            <a:prstGeom prst="rect">
              <a:avLst/>
            </a:prstGeom>
            <a:noFill/>
          </p:spPr>
          <p:txBody>
            <a:bodyPr wrap="square" rtlCol="0">
              <a:spAutoFit/>
            </a:bodyPr>
            <a:lstStyle/>
            <a:p>
              <a:pPr algn="ctr"/>
              <a:r>
                <a:rPr lang="en-US" sz="1000" dirty="0">
                  <a:solidFill>
                    <a:prstClr val="black"/>
                  </a:solidFill>
                  <a:latin typeface="Calibri"/>
                </a:rPr>
                <a:t>Message Queue</a:t>
              </a:r>
            </a:p>
          </p:txBody>
        </p:sp>
      </p:grpSp>
      <p:sp>
        <p:nvSpPr>
          <p:cNvPr id="133" name="Rounded Rectangle 132"/>
          <p:cNvSpPr/>
          <p:nvPr/>
        </p:nvSpPr>
        <p:spPr>
          <a:xfrm>
            <a:off x="6449250" y="543473"/>
            <a:ext cx="232833" cy="224367"/>
          </a:xfrm>
          <a:prstGeom prst="roundRect">
            <a:avLst/>
          </a:prstGeom>
          <a:solidFill>
            <a:schemeClr val="accent3">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5" name="Rounded Rectangle 134"/>
          <p:cNvSpPr/>
          <p:nvPr/>
        </p:nvSpPr>
        <p:spPr>
          <a:xfrm>
            <a:off x="7177383" y="702223"/>
            <a:ext cx="232833" cy="224367"/>
          </a:xfrm>
          <a:prstGeom prst="roundRect">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7" name="Rounded Rectangle 136"/>
          <p:cNvSpPr/>
          <p:nvPr/>
        </p:nvSpPr>
        <p:spPr>
          <a:xfrm>
            <a:off x="6491583" y="1324523"/>
            <a:ext cx="232833" cy="224367"/>
          </a:xfrm>
          <a:prstGeom prst="roundRect">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8" name="Rounded Rectangle 137"/>
          <p:cNvSpPr/>
          <p:nvPr/>
        </p:nvSpPr>
        <p:spPr>
          <a:xfrm>
            <a:off x="7293799" y="1212339"/>
            <a:ext cx="232833" cy="224367"/>
          </a:xfrm>
          <a:prstGeom prst="round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20" name="Group 19"/>
          <p:cNvGrpSpPr/>
          <p:nvPr/>
        </p:nvGrpSpPr>
        <p:grpSpPr>
          <a:xfrm>
            <a:off x="3815291" y="384722"/>
            <a:ext cx="4426774" cy="4509158"/>
            <a:chOff x="2291291" y="384722"/>
            <a:chExt cx="4426774" cy="4509158"/>
          </a:xfrm>
        </p:grpSpPr>
        <p:sp>
          <p:nvSpPr>
            <p:cNvPr id="9" name="Rounded Rectangle 8"/>
            <p:cNvSpPr/>
            <p:nvPr/>
          </p:nvSpPr>
          <p:spPr>
            <a:xfrm>
              <a:off x="3576108" y="3670446"/>
              <a:ext cx="232833" cy="224367"/>
            </a:xfrm>
            <a:prstGeom prst="roundRect">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ounded Rectangle 11"/>
            <p:cNvSpPr/>
            <p:nvPr/>
          </p:nvSpPr>
          <p:spPr>
            <a:xfrm>
              <a:off x="2291291" y="4610246"/>
              <a:ext cx="232833" cy="224367"/>
            </a:xfrm>
            <a:prstGeom prst="roundRect">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ounded Rectangle 14"/>
            <p:cNvSpPr/>
            <p:nvPr/>
          </p:nvSpPr>
          <p:spPr>
            <a:xfrm>
              <a:off x="3808941" y="4669513"/>
              <a:ext cx="232833" cy="224367"/>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4" name="Rounded Rectangle 133"/>
            <p:cNvSpPr/>
            <p:nvPr/>
          </p:nvSpPr>
          <p:spPr>
            <a:xfrm>
              <a:off x="6252399" y="384722"/>
              <a:ext cx="232833" cy="224367"/>
            </a:xfrm>
            <a:prstGeom prst="roundRect">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6" name="Rounded Rectangle 135"/>
            <p:cNvSpPr/>
            <p:nvPr/>
          </p:nvSpPr>
          <p:spPr>
            <a:xfrm>
              <a:off x="5136915" y="926589"/>
              <a:ext cx="232833" cy="224367"/>
            </a:xfrm>
            <a:prstGeom prst="roundRect">
              <a:avLst/>
            </a:prstGeom>
            <a:solidFill>
              <a:srgbClr val="FF008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9" name="Rounded Rectangle 138"/>
            <p:cNvSpPr/>
            <p:nvPr/>
          </p:nvSpPr>
          <p:spPr>
            <a:xfrm>
              <a:off x="6485232" y="814405"/>
              <a:ext cx="232833" cy="224367"/>
            </a:xfrm>
            <a:prstGeom prst="roundRect">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40" name="Rounded Rectangle 139"/>
          <p:cNvSpPr/>
          <p:nvPr/>
        </p:nvSpPr>
        <p:spPr>
          <a:xfrm>
            <a:off x="8009233" y="1383790"/>
            <a:ext cx="232833" cy="224367"/>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44" name="Group 43"/>
          <p:cNvGrpSpPr/>
          <p:nvPr/>
        </p:nvGrpSpPr>
        <p:grpSpPr>
          <a:xfrm>
            <a:off x="6466633" y="2337269"/>
            <a:ext cx="1775433" cy="937528"/>
            <a:chOff x="4942632" y="2337269"/>
            <a:chExt cx="1775433" cy="937528"/>
          </a:xfrm>
        </p:grpSpPr>
        <p:sp>
          <p:nvSpPr>
            <p:cNvPr id="142" name="Oval 141"/>
            <p:cNvSpPr/>
            <p:nvPr/>
          </p:nvSpPr>
          <p:spPr>
            <a:xfrm>
              <a:off x="5062832" y="2337269"/>
              <a:ext cx="1555750" cy="42870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white"/>
                </a:solidFill>
                <a:latin typeface="Calibri"/>
              </a:endParaRPr>
            </a:p>
          </p:txBody>
        </p:sp>
        <p:grpSp>
          <p:nvGrpSpPr>
            <p:cNvPr id="41" name="Group 40"/>
            <p:cNvGrpSpPr/>
            <p:nvPr/>
          </p:nvGrpSpPr>
          <p:grpSpPr>
            <a:xfrm>
              <a:off x="4967582" y="2337269"/>
              <a:ext cx="1750483" cy="691307"/>
              <a:chOff x="4967582" y="2337269"/>
              <a:chExt cx="1750483" cy="691307"/>
            </a:xfrm>
          </p:grpSpPr>
          <p:sp>
            <p:nvSpPr>
              <p:cNvPr id="143" name="TextBox 142"/>
              <p:cNvSpPr txBox="1"/>
              <p:nvPr/>
            </p:nvSpPr>
            <p:spPr>
              <a:xfrm>
                <a:off x="4967582" y="2337269"/>
                <a:ext cx="1750483" cy="338554"/>
              </a:xfrm>
              <a:prstGeom prst="rect">
                <a:avLst/>
              </a:prstGeom>
              <a:noFill/>
            </p:spPr>
            <p:txBody>
              <a:bodyPr wrap="square" rtlCol="0">
                <a:spAutoFit/>
              </a:bodyPr>
              <a:lstStyle/>
              <a:p>
                <a:pPr algn="ctr"/>
                <a:r>
                  <a:rPr lang="en-US" sz="1600" dirty="0">
                    <a:solidFill>
                      <a:prstClr val="black"/>
                    </a:solidFill>
                    <a:latin typeface="Calibri"/>
                  </a:rPr>
                  <a:t>Scheduler</a:t>
                </a:r>
                <a:endParaRPr lang="en-US" dirty="0">
                  <a:solidFill>
                    <a:prstClr val="black"/>
                  </a:solidFill>
                  <a:latin typeface="Calibri"/>
                </a:endParaRPr>
              </a:p>
            </p:txBody>
          </p:sp>
          <p:grpSp>
            <p:nvGrpSpPr>
              <p:cNvPr id="144" name="Group 143"/>
              <p:cNvGrpSpPr/>
              <p:nvPr/>
            </p:nvGrpSpPr>
            <p:grpSpPr>
              <a:xfrm>
                <a:off x="4987425" y="2902043"/>
                <a:ext cx="1619275" cy="126533"/>
                <a:chOff x="2163208" y="2961822"/>
                <a:chExt cx="1781582" cy="173398"/>
              </a:xfrm>
            </p:grpSpPr>
            <p:sp>
              <p:nvSpPr>
                <p:cNvPr id="146" name="Rectangle 145"/>
                <p:cNvSpPr/>
                <p:nvPr/>
              </p:nvSpPr>
              <p:spPr>
                <a:xfrm>
                  <a:off x="2189308" y="2961822"/>
                  <a:ext cx="1755482"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7" name="Rectangle 146"/>
                <p:cNvSpPr/>
                <p:nvPr/>
              </p:nvSpPr>
              <p:spPr>
                <a:xfrm>
                  <a:off x="3826207" y="2961822"/>
                  <a:ext cx="118583" cy="17339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8" name="Rectangle 147"/>
                <p:cNvSpPr/>
                <p:nvPr/>
              </p:nvSpPr>
              <p:spPr>
                <a:xfrm>
                  <a:off x="3707624" y="2961822"/>
                  <a:ext cx="118583" cy="173398"/>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9" name="Rectangle 148"/>
                <p:cNvSpPr/>
                <p:nvPr/>
              </p:nvSpPr>
              <p:spPr>
                <a:xfrm>
                  <a:off x="3589041" y="2961822"/>
                  <a:ext cx="118583" cy="173398"/>
                </a:xfrm>
                <a:prstGeom prst="rect">
                  <a:avLst/>
                </a:prstGeom>
                <a:solidFill>
                  <a:srgbClr val="FF00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0" name="Rectangle 149"/>
                <p:cNvSpPr/>
                <p:nvPr/>
              </p:nvSpPr>
              <p:spPr>
                <a:xfrm>
                  <a:off x="3470458" y="2961822"/>
                  <a:ext cx="118583" cy="17339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1" name="Rectangle 150"/>
                <p:cNvSpPr/>
                <p:nvPr/>
              </p:nvSpPr>
              <p:spPr>
                <a:xfrm>
                  <a:off x="3350022" y="2961822"/>
                  <a:ext cx="118583" cy="173398"/>
                </a:xfrm>
                <a:prstGeom prst="rect">
                  <a:avLst/>
                </a:prstGeom>
                <a:solidFill>
                  <a:srgbClr val="FF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2" name="Rectangle 151"/>
                <p:cNvSpPr/>
                <p:nvPr/>
              </p:nvSpPr>
              <p:spPr>
                <a:xfrm>
                  <a:off x="3231439"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3" name="Rectangle 152"/>
                <p:cNvSpPr/>
                <p:nvPr/>
              </p:nvSpPr>
              <p:spPr>
                <a:xfrm>
                  <a:off x="3112856"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4" name="Rectangle 153"/>
                <p:cNvSpPr/>
                <p:nvPr/>
              </p:nvSpPr>
              <p:spPr>
                <a:xfrm>
                  <a:off x="2994273"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5" name="Rectangle 154"/>
                <p:cNvSpPr/>
                <p:nvPr/>
              </p:nvSpPr>
              <p:spPr>
                <a:xfrm>
                  <a:off x="2875690"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6" name="Rectangle 155"/>
                <p:cNvSpPr/>
                <p:nvPr/>
              </p:nvSpPr>
              <p:spPr>
                <a:xfrm>
                  <a:off x="2757107"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7" name="Rectangle 156"/>
                <p:cNvSpPr/>
                <p:nvPr/>
              </p:nvSpPr>
              <p:spPr>
                <a:xfrm>
                  <a:off x="263852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8" name="Rectangle 157"/>
                <p:cNvSpPr/>
                <p:nvPr/>
              </p:nvSpPr>
              <p:spPr>
                <a:xfrm>
                  <a:off x="252361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9" name="Rectangle 158"/>
                <p:cNvSpPr/>
                <p:nvPr/>
              </p:nvSpPr>
              <p:spPr>
                <a:xfrm>
                  <a:off x="240534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0" name="Rectangle 159"/>
                <p:cNvSpPr/>
                <p:nvPr/>
              </p:nvSpPr>
              <p:spPr>
                <a:xfrm>
                  <a:off x="2284912"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1" name="Rectangle 160"/>
                <p:cNvSpPr/>
                <p:nvPr/>
              </p:nvSpPr>
              <p:spPr>
                <a:xfrm>
                  <a:off x="216320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grpSp>
        <p:sp>
          <p:nvSpPr>
            <p:cNvPr id="145" name="TextBox 144"/>
            <p:cNvSpPr txBox="1"/>
            <p:nvPr/>
          </p:nvSpPr>
          <p:spPr>
            <a:xfrm>
              <a:off x="4942632" y="3028576"/>
              <a:ext cx="1654331" cy="246221"/>
            </a:xfrm>
            <a:prstGeom prst="rect">
              <a:avLst/>
            </a:prstGeom>
            <a:noFill/>
          </p:spPr>
          <p:txBody>
            <a:bodyPr wrap="square" rtlCol="0">
              <a:spAutoFit/>
            </a:bodyPr>
            <a:lstStyle/>
            <a:p>
              <a:pPr algn="ctr"/>
              <a:r>
                <a:rPr lang="en-US" sz="1000" dirty="0">
                  <a:solidFill>
                    <a:prstClr val="black"/>
                  </a:solidFill>
                  <a:latin typeface="Calibri"/>
                </a:rPr>
                <a:t>Message Queue</a:t>
              </a:r>
            </a:p>
          </p:txBody>
        </p:sp>
      </p:grpSp>
      <p:sp>
        <p:nvSpPr>
          <p:cNvPr id="163" name="Rounded Rectangle 162"/>
          <p:cNvSpPr/>
          <p:nvPr/>
        </p:nvSpPr>
        <p:spPr>
          <a:xfrm>
            <a:off x="3666068" y="644759"/>
            <a:ext cx="232833" cy="224367"/>
          </a:xfrm>
          <a:prstGeom prst="roundRect">
            <a:avLst/>
          </a:prstGeom>
          <a:solidFill>
            <a:schemeClr val="accent3">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4" name="Rounded Rectangle 163"/>
          <p:cNvSpPr/>
          <p:nvPr/>
        </p:nvSpPr>
        <p:spPr>
          <a:xfrm>
            <a:off x="4993218" y="486009"/>
            <a:ext cx="232833" cy="224367"/>
          </a:xfrm>
          <a:prstGeom prst="roundRect">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5" name="Rounded Rectangle 164"/>
          <p:cNvSpPr/>
          <p:nvPr/>
        </p:nvSpPr>
        <p:spPr>
          <a:xfrm>
            <a:off x="4394201" y="803509"/>
            <a:ext cx="232833" cy="224367"/>
          </a:xfrm>
          <a:prstGeom prst="roundRect">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6" name="Rounded Rectangle 165"/>
          <p:cNvSpPr/>
          <p:nvPr/>
        </p:nvSpPr>
        <p:spPr>
          <a:xfrm>
            <a:off x="3877734" y="1027876"/>
            <a:ext cx="232833" cy="224367"/>
          </a:xfrm>
          <a:prstGeom prst="roundRect">
            <a:avLst/>
          </a:prstGeom>
          <a:solidFill>
            <a:srgbClr val="FF008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7" name="Rounded Rectangle 166"/>
          <p:cNvSpPr/>
          <p:nvPr/>
        </p:nvSpPr>
        <p:spPr>
          <a:xfrm>
            <a:off x="3708401" y="1425809"/>
            <a:ext cx="232833" cy="224367"/>
          </a:xfrm>
          <a:prstGeom prst="roundRect">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8" name="Rounded Rectangle 167"/>
          <p:cNvSpPr/>
          <p:nvPr/>
        </p:nvSpPr>
        <p:spPr>
          <a:xfrm>
            <a:off x="4510617" y="1313625"/>
            <a:ext cx="232833" cy="224367"/>
          </a:xfrm>
          <a:prstGeom prst="round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9" name="Rounded Rectangle 168"/>
          <p:cNvSpPr/>
          <p:nvPr/>
        </p:nvSpPr>
        <p:spPr>
          <a:xfrm>
            <a:off x="5226051" y="915692"/>
            <a:ext cx="232833" cy="224367"/>
          </a:xfrm>
          <a:prstGeom prst="roundRect">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0" name="Rounded Rectangle 169"/>
          <p:cNvSpPr/>
          <p:nvPr/>
        </p:nvSpPr>
        <p:spPr>
          <a:xfrm>
            <a:off x="5226051" y="1485076"/>
            <a:ext cx="232833" cy="224367"/>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43" name="Group 42"/>
          <p:cNvGrpSpPr/>
          <p:nvPr/>
        </p:nvGrpSpPr>
        <p:grpSpPr>
          <a:xfrm>
            <a:off x="3683451" y="2438555"/>
            <a:ext cx="1775433" cy="937528"/>
            <a:chOff x="2159450" y="2438555"/>
            <a:chExt cx="1775433" cy="937528"/>
          </a:xfrm>
        </p:grpSpPr>
        <p:sp>
          <p:nvSpPr>
            <p:cNvPr id="172" name="Oval 171"/>
            <p:cNvSpPr/>
            <p:nvPr/>
          </p:nvSpPr>
          <p:spPr>
            <a:xfrm>
              <a:off x="2279650" y="2438555"/>
              <a:ext cx="1555750" cy="42870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white"/>
                </a:solidFill>
                <a:latin typeface="Calibri"/>
              </a:endParaRPr>
            </a:p>
          </p:txBody>
        </p:sp>
        <p:sp>
          <p:nvSpPr>
            <p:cNvPr id="173" name="TextBox 172"/>
            <p:cNvSpPr txBox="1"/>
            <p:nvPr/>
          </p:nvSpPr>
          <p:spPr>
            <a:xfrm>
              <a:off x="2184400" y="2438555"/>
              <a:ext cx="1750483" cy="338554"/>
            </a:xfrm>
            <a:prstGeom prst="rect">
              <a:avLst/>
            </a:prstGeom>
            <a:noFill/>
          </p:spPr>
          <p:txBody>
            <a:bodyPr wrap="square" rtlCol="0">
              <a:spAutoFit/>
            </a:bodyPr>
            <a:lstStyle/>
            <a:p>
              <a:pPr algn="ctr"/>
              <a:r>
                <a:rPr lang="en-US" sz="1600" dirty="0">
                  <a:solidFill>
                    <a:prstClr val="black"/>
                  </a:solidFill>
                  <a:latin typeface="Calibri"/>
                </a:rPr>
                <a:t>Scheduler</a:t>
              </a:r>
              <a:endParaRPr lang="en-US" dirty="0">
                <a:solidFill>
                  <a:prstClr val="black"/>
                </a:solidFill>
                <a:latin typeface="Calibri"/>
              </a:endParaRPr>
            </a:p>
          </p:txBody>
        </p:sp>
        <p:grpSp>
          <p:nvGrpSpPr>
            <p:cNvPr id="174" name="Group 173"/>
            <p:cNvGrpSpPr/>
            <p:nvPr/>
          </p:nvGrpSpPr>
          <p:grpSpPr>
            <a:xfrm>
              <a:off x="2204243" y="3003329"/>
              <a:ext cx="1619275" cy="126533"/>
              <a:chOff x="2163208" y="2961822"/>
              <a:chExt cx="1781582" cy="173398"/>
            </a:xfrm>
          </p:grpSpPr>
          <p:sp>
            <p:nvSpPr>
              <p:cNvPr id="176" name="Rectangle 175"/>
              <p:cNvSpPr/>
              <p:nvPr/>
            </p:nvSpPr>
            <p:spPr>
              <a:xfrm>
                <a:off x="2189308" y="2961822"/>
                <a:ext cx="1755482"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7" name="Rectangle 176"/>
              <p:cNvSpPr/>
              <p:nvPr/>
            </p:nvSpPr>
            <p:spPr>
              <a:xfrm>
                <a:off x="3826207" y="2961822"/>
                <a:ext cx="118583" cy="17339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8" name="Rectangle 177"/>
              <p:cNvSpPr/>
              <p:nvPr/>
            </p:nvSpPr>
            <p:spPr>
              <a:xfrm>
                <a:off x="3707624" y="2961822"/>
                <a:ext cx="118583" cy="173398"/>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9" name="Rectangle 178"/>
              <p:cNvSpPr/>
              <p:nvPr/>
            </p:nvSpPr>
            <p:spPr>
              <a:xfrm>
                <a:off x="3589041" y="2961822"/>
                <a:ext cx="118583" cy="173398"/>
              </a:xfrm>
              <a:prstGeom prst="rect">
                <a:avLst/>
              </a:prstGeom>
              <a:solidFill>
                <a:srgbClr val="FF00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0" name="Rectangle 179"/>
              <p:cNvSpPr/>
              <p:nvPr/>
            </p:nvSpPr>
            <p:spPr>
              <a:xfrm>
                <a:off x="3470458" y="2961822"/>
                <a:ext cx="118583" cy="17339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1" name="Rectangle 180"/>
              <p:cNvSpPr/>
              <p:nvPr/>
            </p:nvSpPr>
            <p:spPr>
              <a:xfrm>
                <a:off x="3350022" y="2961822"/>
                <a:ext cx="118583" cy="173398"/>
              </a:xfrm>
              <a:prstGeom prst="rect">
                <a:avLst/>
              </a:prstGeom>
              <a:solidFill>
                <a:srgbClr val="FF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2" name="Rectangle 181"/>
              <p:cNvSpPr/>
              <p:nvPr/>
            </p:nvSpPr>
            <p:spPr>
              <a:xfrm>
                <a:off x="3231439" y="2961822"/>
                <a:ext cx="118583" cy="173398"/>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3" name="Rectangle 182"/>
              <p:cNvSpPr/>
              <p:nvPr/>
            </p:nvSpPr>
            <p:spPr>
              <a:xfrm>
                <a:off x="3112856"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4" name="Rectangle 183"/>
              <p:cNvSpPr/>
              <p:nvPr/>
            </p:nvSpPr>
            <p:spPr>
              <a:xfrm>
                <a:off x="2994273"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5" name="Rectangle 184"/>
              <p:cNvSpPr/>
              <p:nvPr/>
            </p:nvSpPr>
            <p:spPr>
              <a:xfrm>
                <a:off x="2875690"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6" name="Rectangle 185"/>
              <p:cNvSpPr/>
              <p:nvPr/>
            </p:nvSpPr>
            <p:spPr>
              <a:xfrm>
                <a:off x="2757107"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7" name="Rectangle 186"/>
              <p:cNvSpPr/>
              <p:nvPr/>
            </p:nvSpPr>
            <p:spPr>
              <a:xfrm>
                <a:off x="263852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8" name="Rectangle 187"/>
              <p:cNvSpPr/>
              <p:nvPr/>
            </p:nvSpPr>
            <p:spPr>
              <a:xfrm>
                <a:off x="252361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9" name="Rectangle 188"/>
              <p:cNvSpPr/>
              <p:nvPr/>
            </p:nvSpPr>
            <p:spPr>
              <a:xfrm>
                <a:off x="240534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0" name="Rectangle 189"/>
              <p:cNvSpPr/>
              <p:nvPr/>
            </p:nvSpPr>
            <p:spPr>
              <a:xfrm>
                <a:off x="2284912"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1" name="Rectangle 190"/>
              <p:cNvSpPr/>
              <p:nvPr/>
            </p:nvSpPr>
            <p:spPr>
              <a:xfrm>
                <a:off x="216320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75" name="TextBox 174"/>
            <p:cNvSpPr txBox="1"/>
            <p:nvPr/>
          </p:nvSpPr>
          <p:spPr>
            <a:xfrm>
              <a:off x="2159450" y="3129862"/>
              <a:ext cx="1654331" cy="246221"/>
            </a:xfrm>
            <a:prstGeom prst="rect">
              <a:avLst/>
            </a:prstGeom>
            <a:noFill/>
          </p:spPr>
          <p:txBody>
            <a:bodyPr wrap="square" rtlCol="0">
              <a:spAutoFit/>
            </a:bodyPr>
            <a:lstStyle/>
            <a:p>
              <a:pPr algn="ctr"/>
              <a:r>
                <a:rPr lang="en-US" sz="1000" dirty="0">
                  <a:solidFill>
                    <a:prstClr val="black"/>
                  </a:solidFill>
                  <a:latin typeface="Calibri"/>
                </a:rPr>
                <a:t>Message Queue</a:t>
              </a:r>
            </a:p>
          </p:txBody>
        </p:sp>
      </p:grpSp>
      <p:sp>
        <p:nvSpPr>
          <p:cNvPr id="193" name="Rounded Rectangle 192"/>
          <p:cNvSpPr/>
          <p:nvPr/>
        </p:nvSpPr>
        <p:spPr>
          <a:xfrm>
            <a:off x="6449250" y="3829197"/>
            <a:ext cx="232833" cy="224367"/>
          </a:xfrm>
          <a:prstGeom prst="roundRect">
            <a:avLst/>
          </a:prstGeom>
          <a:solidFill>
            <a:schemeClr val="accent3">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4" name="Rounded Rectangle 193"/>
          <p:cNvSpPr/>
          <p:nvPr/>
        </p:nvSpPr>
        <p:spPr>
          <a:xfrm>
            <a:off x="7776400" y="3670447"/>
            <a:ext cx="232833" cy="224367"/>
          </a:xfrm>
          <a:prstGeom prst="roundRect">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5" name="Rounded Rectangle 194"/>
          <p:cNvSpPr/>
          <p:nvPr/>
        </p:nvSpPr>
        <p:spPr>
          <a:xfrm>
            <a:off x="7177383" y="3987947"/>
            <a:ext cx="232833" cy="224367"/>
          </a:xfrm>
          <a:prstGeom prst="roundRect">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6" name="Rounded Rectangle 195"/>
          <p:cNvSpPr/>
          <p:nvPr/>
        </p:nvSpPr>
        <p:spPr>
          <a:xfrm>
            <a:off x="6660916" y="4212314"/>
            <a:ext cx="232833" cy="224367"/>
          </a:xfrm>
          <a:prstGeom prst="roundRect">
            <a:avLst/>
          </a:prstGeom>
          <a:solidFill>
            <a:srgbClr val="FF008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7" name="Rounded Rectangle 196"/>
          <p:cNvSpPr/>
          <p:nvPr/>
        </p:nvSpPr>
        <p:spPr>
          <a:xfrm>
            <a:off x="6491583" y="4610247"/>
            <a:ext cx="232833" cy="224367"/>
          </a:xfrm>
          <a:prstGeom prst="roundRect">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8" name="Rounded Rectangle 197"/>
          <p:cNvSpPr/>
          <p:nvPr/>
        </p:nvSpPr>
        <p:spPr>
          <a:xfrm>
            <a:off x="7293799" y="4498063"/>
            <a:ext cx="232833" cy="224367"/>
          </a:xfrm>
          <a:prstGeom prst="round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9" name="Rounded Rectangle 198"/>
          <p:cNvSpPr/>
          <p:nvPr/>
        </p:nvSpPr>
        <p:spPr>
          <a:xfrm>
            <a:off x="8009233" y="4100130"/>
            <a:ext cx="232833" cy="224367"/>
          </a:xfrm>
          <a:prstGeom prst="roundRect">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0" name="Rounded Rectangle 199"/>
          <p:cNvSpPr/>
          <p:nvPr/>
        </p:nvSpPr>
        <p:spPr>
          <a:xfrm>
            <a:off x="8009233" y="4669514"/>
            <a:ext cx="232833" cy="224367"/>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50" name="Group 49"/>
          <p:cNvGrpSpPr/>
          <p:nvPr/>
        </p:nvGrpSpPr>
        <p:grpSpPr>
          <a:xfrm>
            <a:off x="6466633" y="5622993"/>
            <a:ext cx="1775433" cy="937528"/>
            <a:chOff x="4942632" y="5622993"/>
            <a:chExt cx="1775433" cy="937528"/>
          </a:xfrm>
        </p:grpSpPr>
        <p:grpSp>
          <p:nvGrpSpPr>
            <p:cNvPr id="204" name="Group 203"/>
            <p:cNvGrpSpPr/>
            <p:nvPr/>
          </p:nvGrpSpPr>
          <p:grpSpPr>
            <a:xfrm>
              <a:off x="4987425" y="6187767"/>
              <a:ext cx="1619275" cy="126533"/>
              <a:chOff x="2163208" y="2961822"/>
              <a:chExt cx="1781582" cy="173398"/>
            </a:xfrm>
          </p:grpSpPr>
          <p:sp>
            <p:nvSpPr>
              <p:cNvPr id="206" name="Rectangle 205"/>
              <p:cNvSpPr/>
              <p:nvPr/>
            </p:nvSpPr>
            <p:spPr>
              <a:xfrm>
                <a:off x="2189308" y="2961822"/>
                <a:ext cx="1755482"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7" name="Rectangle 206"/>
              <p:cNvSpPr/>
              <p:nvPr/>
            </p:nvSpPr>
            <p:spPr>
              <a:xfrm>
                <a:off x="3826207" y="2961822"/>
                <a:ext cx="118583" cy="17339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8" name="Rectangle 207"/>
              <p:cNvSpPr/>
              <p:nvPr/>
            </p:nvSpPr>
            <p:spPr>
              <a:xfrm>
                <a:off x="3707624" y="2961822"/>
                <a:ext cx="118583" cy="173398"/>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9" name="Rectangle 208"/>
              <p:cNvSpPr/>
              <p:nvPr/>
            </p:nvSpPr>
            <p:spPr>
              <a:xfrm>
                <a:off x="3589041" y="2961822"/>
                <a:ext cx="118583" cy="173398"/>
              </a:xfrm>
              <a:prstGeom prst="rect">
                <a:avLst/>
              </a:prstGeom>
              <a:solidFill>
                <a:srgbClr val="FF00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0" name="Rectangle 209"/>
              <p:cNvSpPr/>
              <p:nvPr/>
            </p:nvSpPr>
            <p:spPr>
              <a:xfrm>
                <a:off x="3470458" y="2961822"/>
                <a:ext cx="118583" cy="17339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1" name="Rectangle 210"/>
              <p:cNvSpPr/>
              <p:nvPr/>
            </p:nvSpPr>
            <p:spPr>
              <a:xfrm>
                <a:off x="3350022" y="2961822"/>
                <a:ext cx="118583" cy="173398"/>
              </a:xfrm>
              <a:prstGeom prst="rect">
                <a:avLst/>
              </a:prstGeom>
              <a:solidFill>
                <a:srgbClr val="FF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2" name="Rectangle 211"/>
              <p:cNvSpPr/>
              <p:nvPr/>
            </p:nvSpPr>
            <p:spPr>
              <a:xfrm>
                <a:off x="3231439" y="2961822"/>
                <a:ext cx="118583" cy="173398"/>
              </a:xfrm>
              <a:prstGeom prst="rect">
                <a:avLst/>
              </a:prstGeom>
              <a:solidFill>
                <a:srgbClr val="D7E4B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3" name="Rectangle 212"/>
              <p:cNvSpPr/>
              <p:nvPr/>
            </p:nvSpPr>
            <p:spPr>
              <a:xfrm>
                <a:off x="3112856"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4" name="Rectangle 213"/>
              <p:cNvSpPr/>
              <p:nvPr/>
            </p:nvSpPr>
            <p:spPr>
              <a:xfrm>
                <a:off x="2994273"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5" name="Rectangle 214"/>
              <p:cNvSpPr/>
              <p:nvPr/>
            </p:nvSpPr>
            <p:spPr>
              <a:xfrm>
                <a:off x="2875690"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6" name="Rectangle 215"/>
              <p:cNvSpPr/>
              <p:nvPr/>
            </p:nvSpPr>
            <p:spPr>
              <a:xfrm>
                <a:off x="2757107"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7" name="Rectangle 216"/>
              <p:cNvSpPr/>
              <p:nvPr/>
            </p:nvSpPr>
            <p:spPr>
              <a:xfrm>
                <a:off x="263852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8" name="Rectangle 217"/>
              <p:cNvSpPr/>
              <p:nvPr/>
            </p:nvSpPr>
            <p:spPr>
              <a:xfrm>
                <a:off x="2523614"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9" name="Rectangle 218"/>
              <p:cNvSpPr/>
              <p:nvPr/>
            </p:nvSpPr>
            <p:spPr>
              <a:xfrm>
                <a:off x="240534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0" name="Rectangle 219"/>
              <p:cNvSpPr/>
              <p:nvPr/>
            </p:nvSpPr>
            <p:spPr>
              <a:xfrm>
                <a:off x="2284912"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1" name="Rectangle 220"/>
              <p:cNvSpPr/>
              <p:nvPr/>
            </p:nvSpPr>
            <p:spPr>
              <a:xfrm>
                <a:off x="2163208" y="2961822"/>
                <a:ext cx="118583" cy="17339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202" name="Oval 201"/>
            <p:cNvSpPr/>
            <p:nvPr/>
          </p:nvSpPr>
          <p:spPr>
            <a:xfrm>
              <a:off x="5062832" y="5622993"/>
              <a:ext cx="1555750" cy="42870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white"/>
                </a:solidFill>
                <a:latin typeface="Calibri"/>
              </a:endParaRPr>
            </a:p>
          </p:txBody>
        </p:sp>
        <p:sp>
          <p:nvSpPr>
            <p:cNvPr id="203" name="TextBox 202"/>
            <p:cNvSpPr txBox="1"/>
            <p:nvPr/>
          </p:nvSpPr>
          <p:spPr>
            <a:xfrm>
              <a:off x="4967582" y="5622993"/>
              <a:ext cx="1750483" cy="338554"/>
            </a:xfrm>
            <a:prstGeom prst="rect">
              <a:avLst/>
            </a:prstGeom>
            <a:noFill/>
          </p:spPr>
          <p:txBody>
            <a:bodyPr wrap="square" rtlCol="0">
              <a:spAutoFit/>
            </a:bodyPr>
            <a:lstStyle/>
            <a:p>
              <a:pPr algn="ctr"/>
              <a:r>
                <a:rPr lang="en-US" sz="1600" dirty="0">
                  <a:solidFill>
                    <a:prstClr val="black"/>
                  </a:solidFill>
                  <a:latin typeface="Calibri"/>
                </a:rPr>
                <a:t>Scheduler</a:t>
              </a:r>
              <a:endParaRPr lang="en-US" dirty="0">
                <a:solidFill>
                  <a:prstClr val="black"/>
                </a:solidFill>
                <a:latin typeface="Calibri"/>
              </a:endParaRPr>
            </a:p>
          </p:txBody>
        </p:sp>
        <p:sp>
          <p:nvSpPr>
            <p:cNvPr id="205" name="TextBox 204"/>
            <p:cNvSpPr txBox="1"/>
            <p:nvPr/>
          </p:nvSpPr>
          <p:spPr>
            <a:xfrm>
              <a:off x="4942632" y="6314300"/>
              <a:ext cx="1654331" cy="246221"/>
            </a:xfrm>
            <a:prstGeom prst="rect">
              <a:avLst/>
            </a:prstGeom>
            <a:noFill/>
          </p:spPr>
          <p:txBody>
            <a:bodyPr wrap="square" rtlCol="0">
              <a:spAutoFit/>
            </a:bodyPr>
            <a:lstStyle/>
            <a:p>
              <a:pPr algn="ctr"/>
              <a:r>
                <a:rPr lang="en-US" sz="1000" dirty="0">
                  <a:solidFill>
                    <a:prstClr val="black"/>
                  </a:solidFill>
                  <a:latin typeface="Calibri"/>
                </a:rPr>
                <a:t>Message Queue</a:t>
              </a:r>
            </a:p>
          </p:txBody>
        </p:sp>
      </p:gr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17" name="Slide Number Placeholder 16"/>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9</a:t>
            </a:fld>
            <a:endParaRPr lang="en-US">
              <a:solidFill>
                <a:prstClr val="black">
                  <a:tint val="75000"/>
                </a:prstClr>
              </a:solidFill>
              <a:latin typeface="Calibri"/>
            </a:endParaRPr>
          </a:p>
        </p:txBody>
      </p:sp>
      <p:sp>
        <p:nvSpPr>
          <p:cNvPr id="222" name="Rounded Rectangle 221"/>
          <p:cNvSpPr/>
          <p:nvPr/>
        </p:nvSpPr>
        <p:spPr>
          <a:xfrm>
            <a:off x="1990729" y="763743"/>
            <a:ext cx="232833" cy="224367"/>
          </a:xfrm>
          <a:prstGeom prst="roundRect">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3" name="Rounded Rectangle 222"/>
          <p:cNvSpPr/>
          <p:nvPr/>
        </p:nvSpPr>
        <p:spPr>
          <a:xfrm>
            <a:off x="2629961" y="612546"/>
            <a:ext cx="232833" cy="224367"/>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4" name="Rounded Rectangle 223"/>
          <p:cNvSpPr/>
          <p:nvPr/>
        </p:nvSpPr>
        <p:spPr>
          <a:xfrm>
            <a:off x="2107145" y="1157525"/>
            <a:ext cx="232833" cy="224367"/>
          </a:xfrm>
          <a:prstGeom prst="round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5" name="Rounded Rectangle 224"/>
          <p:cNvSpPr/>
          <p:nvPr/>
        </p:nvSpPr>
        <p:spPr>
          <a:xfrm>
            <a:off x="2785311" y="1758760"/>
            <a:ext cx="232833" cy="224367"/>
          </a:xfrm>
          <a:prstGeom prst="roundRect">
            <a:avLst/>
          </a:prstGeom>
          <a:solidFill>
            <a:schemeClr val="accent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6" name="Rounded Rectangle 225"/>
          <p:cNvSpPr/>
          <p:nvPr/>
        </p:nvSpPr>
        <p:spPr>
          <a:xfrm>
            <a:off x="2567686" y="1333681"/>
            <a:ext cx="232833" cy="224367"/>
          </a:xfrm>
          <a:prstGeom prst="round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7" name="Rounded Rectangle 226"/>
          <p:cNvSpPr/>
          <p:nvPr/>
        </p:nvSpPr>
        <p:spPr>
          <a:xfrm>
            <a:off x="1981201" y="1538443"/>
            <a:ext cx="232833" cy="224367"/>
          </a:xfrm>
          <a:prstGeom prst="roundRect">
            <a:avLst/>
          </a:prstGeom>
          <a:solidFill>
            <a:schemeClr val="accent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9" name="Rounded Rectangle 228"/>
          <p:cNvSpPr/>
          <p:nvPr/>
        </p:nvSpPr>
        <p:spPr>
          <a:xfrm>
            <a:off x="9222320" y="698479"/>
            <a:ext cx="232833" cy="224367"/>
          </a:xfrm>
          <a:prstGeom prst="roundRect">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0" name="Rounded Rectangle 229"/>
          <p:cNvSpPr/>
          <p:nvPr/>
        </p:nvSpPr>
        <p:spPr>
          <a:xfrm>
            <a:off x="9861552" y="547282"/>
            <a:ext cx="232833" cy="224367"/>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1" name="Rounded Rectangle 230"/>
          <p:cNvSpPr/>
          <p:nvPr/>
        </p:nvSpPr>
        <p:spPr>
          <a:xfrm>
            <a:off x="9338736" y="1092261"/>
            <a:ext cx="232833" cy="224367"/>
          </a:xfrm>
          <a:prstGeom prst="round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2" name="Rounded Rectangle 231"/>
          <p:cNvSpPr/>
          <p:nvPr/>
        </p:nvSpPr>
        <p:spPr>
          <a:xfrm>
            <a:off x="9977968" y="1653027"/>
            <a:ext cx="232833" cy="224367"/>
          </a:xfrm>
          <a:prstGeom prst="roundRect">
            <a:avLst/>
          </a:prstGeom>
          <a:solidFill>
            <a:schemeClr val="accent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3" name="Rounded Rectangle 232"/>
          <p:cNvSpPr/>
          <p:nvPr/>
        </p:nvSpPr>
        <p:spPr>
          <a:xfrm>
            <a:off x="9799277" y="1268417"/>
            <a:ext cx="232833" cy="224367"/>
          </a:xfrm>
          <a:prstGeom prst="round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4" name="Rounded Rectangle 233"/>
          <p:cNvSpPr/>
          <p:nvPr/>
        </p:nvSpPr>
        <p:spPr>
          <a:xfrm>
            <a:off x="9212792" y="1473179"/>
            <a:ext cx="232833" cy="224367"/>
          </a:xfrm>
          <a:prstGeom prst="roundRect">
            <a:avLst/>
          </a:prstGeom>
          <a:solidFill>
            <a:schemeClr val="accent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6" name="Rounded Rectangle 235"/>
          <p:cNvSpPr/>
          <p:nvPr/>
        </p:nvSpPr>
        <p:spPr>
          <a:xfrm>
            <a:off x="2078209" y="3925933"/>
            <a:ext cx="232833" cy="224367"/>
          </a:xfrm>
          <a:prstGeom prst="roundRect">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7" name="Rounded Rectangle 236"/>
          <p:cNvSpPr/>
          <p:nvPr/>
        </p:nvSpPr>
        <p:spPr>
          <a:xfrm>
            <a:off x="2717441" y="3774736"/>
            <a:ext cx="232833" cy="224367"/>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8" name="Rounded Rectangle 237"/>
          <p:cNvSpPr/>
          <p:nvPr/>
        </p:nvSpPr>
        <p:spPr>
          <a:xfrm>
            <a:off x="2194625" y="4319715"/>
            <a:ext cx="232833" cy="224367"/>
          </a:xfrm>
          <a:prstGeom prst="round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9" name="Rounded Rectangle 238"/>
          <p:cNvSpPr/>
          <p:nvPr/>
        </p:nvSpPr>
        <p:spPr>
          <a:xfrm>
            <a:off x="2779351" y="4880481"/>
            <a:ext cx="232833" cy="224367"/>
          </a:xfrm>
          <a:prstGeom prst="roundRect">
            <a:avLst/>
          </a:prstGeom>
          <a:solidFill>
            <a:schemeClr val="accent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0" name="Rounded Rectangle 239"/>
          <p:cNvSpPr/>
          <p:nvPr/>
        </p:nvSpPr>
        <p:spPr>
          <a:xfrm>
            <a:off x="2655166" y="4495871"/>
            <a:ext cx="232833" cy="224367"/>
          </a:xfrm>
          <a:prstGeom prst="round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1" name="Rounded Rectangle 240"/>
          <p:cNvSpPr/>
          <p:nvPr/>
        </p:nvSpPr>
        <p:spPr>
          <a:xfrm>
            <a:off x="2068681" y="4700633"/>
            <a:ext cx="232833" cy="224367"/>
          </a:xfrm>
          <a:prstGeom prst="roundRect">
            <a:avLst/>
          </a:prstGeom>
          <a:solidFill>
            <a:schemeClr val="accent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3" name="Rounded Rectangle 242"/>
          <p:cNvSpPr/>
          <p:nvPr/>
        </p:nvSpPr>
        <p:spPr>
          <a:xfrm>
            <a:off x="9222320" y="3984203"/>
            <a:ext cx="232833" cy="224367"/>
          </a:xfrm>
          <a:prstGeom prst="roundRect">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4" name="Rounded Rectangle 243"/>
          <p:cNvSpPr/>
          <p:nvPr/>
        </p:nvSpPr>
        <p:spPr>
          <a:xfrm>
            <a:off x="9861552" y="3833006"/>
            <a:ext cx="232833" cy="224367"/>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5" name="Rounded Rectangle 244"/>
          <p:cNvSpPr/>
          <p:nvPr/>
        </p:nvSpPr>
        <p:spPr>
          <a:xfrm>
            <a:off x="9338736" y="4377985"/>
            <a:ext cx="232833" cy="224367"/>
          </a:xfrm>
          <a:prstGeom prst="round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6" name="Rounded Rectangle 245"/>
          <p:cNvSpPr/>
          <p:nvPr/>
        </p:nvSpPr>
        <p:spPr>
          <a:xfrm>
            <a:off x="9977968" y="4938751"/>
            <a:ext cx="232833" cy="224367"/>
          </a:xfrm>
          <a:prstGeom prst="roundRect">
            <a:avLst/>
          </a:prstGeom>
          <a:solidFill>
            <a:schemeClr val="accent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7" name="Rounded Rectangle 246"/>
          <p:cNvSpPr/>
          <p:nvPr/>
        </p:nvSpPr>
        <p:spPr>
          <a:xfrm>
            <a:off x="9799277" y="4554141"/>
            <a:ext cx="232833" cy="224367"/>
          </a:xfrm>
          <a:prstGeom prst="round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8" name="Rounded Rectangle 247"/>
          <p:cNvSpPr/>
          <p:nvPr/>
        </p:nvSpPr>
        <p:spPr>
          <a:xfrm>
            <a:off x="9212792" y="4758903"/>
            <a:ext cx="232833" cy="224367"/>
          </a:xfrm>
          <a:prstGeom prst="roundRect">
            <a:avLst/>
          </a:prstGeom>
          <a:solidFill>
            <a:schemeClr val="accent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22" name="Group 21"/>
          <p:cNvGrpSpPr/>
          <p:nvPr/>
        </p:nvGrpSpPr>
        <p:grpSpPr>
          <a:xfrm>
            <a:off x="2214034" y="598193"/>
            <a:ext cx="3012017" cy="1272751"/>
            <a:chOff x="2214034" y="598193"/>
            <a:chExt cx="3012017" cy="1272751"/>
          </a:xfrm>
        </p:grpSpPr>
        <p:cxnSp>
          <p:nvCxnSpPr>
            <p:cNvPr id="56" name="Straight Connector 55"/>
            <p:cNvCxnSpPr>
              <a:stCxn id="222" idx="3"/>
              <a:endCxn id="163" idx="1"/>
            </p:cNvCxnSpPr>
            <p:nvPr/>
          </p:nvCxnSpPr>
          <p:spPr>
            <a:xfrm flipV="1">
              <a:off x="2223562" y="756943"/>
              <a:ext cx="1442506" cy="118985"/>
            </a:xfrm>
            <a:prstGeom prst="line">
              <a:avLst/>
            </a:prstGeom>
            <a:ln w="12700">
              <a:solidFill>
                <a:schemeClr val="bg2"/>
              </a:solidFill>
              <a:tailEnd type="none"/>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a:stCxn id="223" idx="3"/>
              <a:endCxn id="164" idx="1"/>
            </p:cNvCxnSpPr>
            <p:nvPr/>
          </p:nvCxnSpPr>
          <p:spPr>
            <a:xfrm flipV="1">
              <a:off x="2862794" y="598193"/>
              <a:ext cx="2130424" cy="126538"/>
            </a:xfrm>
            <a:prstGeom prst="line">
              <a:avLst/>
            </a:prstGeom>
            <a:ln w="12700">
              <a:solidFill>
                <a:schemeClr val="bg2"/>
              </a:solidFill>
              <a:tailEnd type="none"/>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224" idx="3"/>
              <a:endCxn id="166" idx="1"/>
            </p:cNvCxnSpPr>
            <p:nvPr/>
          </p:nvCxnSpPr>
          <p:spPr>
            <a:xfrm flipV="1">
              <a:off x="2339978" y="1140060"/>
              <a:ext cx="1537756" cy="129650"/>
            </a:xfrm>
            <a:prstGeom prst="line">
              <a:avLst/>
            </a:prstGeom>
            <a:ln w="12700">
              <a:solidFill>
                <a:schemeClr val="bg2"/>
              </a:solidFill>
              <a:tailEnd type="none"/>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227" idx="3"/>
              <a:endCxn id="167" idx="1"/>
            </p:cNvCxnSpPr>
            <p:nvPr/>
          </p:nvCxnSpPr>
          <p:spPr>
            <a:xfrm flipV="1">
              <a:off x="2214034" y="1537993"/>
              <a:ext cx="1494367" cy="112635"/>
            </a:xfrm>
            <a:prstGeom prst="line">
              <a:avLst/>
            </a:prstGeom>
            <a:ln w="12700">
              <a:solidFill>
                <a:schemeClr val="bg2"/>
              </a:solidFill>
              <a:tailEnd type="none"/>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a:stCxn id="226" idx="3"/>
              <a:endCxn id="168" idx="1"/>
            </p:cNvCxnSpPr>
            <p:nvPr/>
          </p:nvCxnSpPr>
          <p:spPr>
            <a:xfrm flipV="1">
              <a:off x="2800519" y="1425809"/>
              <a:ext cx="1710098" cy="20057"/>
            </a:xfrm>
            <a:prstGeom prst="line">
              <a:avLst/>
            </a:prstGeom>
            <a:ln w="12700">
              <a:solidFill>
                <a:schemeClr val="bg2"/>
              </a:solidFill>
              <a:tailEnd type="none"/>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a:stCxn id="225" idx="3"/>
              <a:endCxn id="170" idx="1"/>
            </p:cNvCxnSpPr>
            <p:nvPr/>
          </p:nvCxnSpPr>
          <p:spPr>
            <a:xfrm flipV="1">
              <a:off x="3018144" y="1597260"/>
              <a:ext cx="2207907" cy="273684"/>
            </a:xfrm>
            <a:prstGeom prst="line">
              <a:avLst/>
            </a:prstGeom>
            <a:ln w="12700">
              <a:solidFill>
                <a:schemeClr val="bg2"/>
              </a:solidFill>
              <a:tailEnd type="none"/>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a:off x="6724415" y="496907"/>
            <a:ext cx="3253552" cy="1268305"/>
            <a:chOff x="6724415" y="496907"/>
            <a:chExt cx="3253552" cy="1268305"/>
          </a:xfrm>
        </p:grpSpPr>
        <p:cxnSp>
          <p:nvCxnSpPr>
            <p:cNvPr id="262" name="Straight Connector 261"/>
            <p:cNvCxnSpPr>
              <a:stCxn id="233" idx="1"/>
              <a:endCxn id="138" idx="3"/>
            </p:cNvCxnSpPr>
            <p:nvPr/>
          </p:nvCxnSpPr>
          <p:spPr>
            <a:xfrm flipH="1" flipV="1">
              <a:off x="7526631" y="1324523"/>
              <a:ext cx="2272645" cy="56079"/>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64" name="Straight Connector 263"/>
            <p:cNvCxnSpPr>
              <a:stCxn id="229" idx="1"/>
              <a:endCxn id="139" idx="3"/>
            </p:cNvCxnSpPr>
            <p:nvPr/>
          </p:nvCxnSpPr>
          <p:spPr>
            <a:xfrm flipH="1">
              <a:off x="8242065" y="810664"/>
              <a:ext cx="980254" cy="115926"/>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66" name="Straight Connector 265"/>
            <p:cNvCxnSpPr>
              <a:stCxn id="230" idx="1"/>
              <a:endCxn id="134" idx="3"/>
            </p:cNvCxnSpPr>
            <p:nvPr/>
          </p:nvCxnSpPr>
          <p:spPr>
            <a:xfrm flipH="1" flipV="1">
              <a:off x="8009232" y="496907"/>
              <a:ext cx="1852319" cy="16256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72" name="Straight Connector 271"/>
            <p:cNvCxnSpPr>
              <a:stCxn id="231" idx="1"/>
              <a:endCxn id="136" idx="3"/>
            </p:cNvCxnSpPr>
            <p:nvPr/>
          </p:nvCxnSpPr>
          <p:spPr>
            <a:xfrm flipH="1" flipV="1">
              <a:off x="6893748" y="1038774"/>
              <a:ext cx="2444987" cy="165672"/>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p:cNvCxnSpPr>
              <a:stCxn id="234" idx="1"/>
              <a:endCxn id="140" idx="3"/>
            </p:cNvCxnSpPr>
            <p:nvPr/>
          </p:nvCxnSpPr>
          <p:spPr>
            <a:xfrm flipH="1" flipV="1">
              <a:off x="8242065" y="1495974"/>
              <a:ext cx="970726" cy="8939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78" name="Straight Connector 277"/>
            <p:cNvCxnSpPr>
              <a:stCxn id="232" idx="1"/>
              <a:endCxn id="137" idx="3"/>
            </p:cNvCxnSpPr>
            <p:nvPr/>
          </p:nvCxnSpPr>
          <p:spPr>
            <a:xfrm flipH="1" flipV="1">
              <a:off x="6724415" y="1436707"/>
              <a:ext cx="3253552" cy="328505"/>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2309283" y="3763209"/>
            <a:ext cx="3012017" cy="1229456"/>
            <a:chOff x="2309283" y="3763209"/>
            <a:chExt cx="3012017" cy="1229456"/>
          </a:xfrm>
        </p:grpSpPr>
        <p:cxnSp>
          <p:nvCxnSpPr>
            <p:cNvPr id="283" name="Straight Connector 282"/>
            <p:cNvCxnSpPr/>
            <p:nvPr/>
          </p:nvCxnSpPr>
          <p:spPr>
            <a:xfrm flipV="1">
              <a:off x="2318811" y="3921959"/>
              <a:ext cx="1442506" cy="118985"/>
            </a:xfrm>
            <a:prstGeom prst="line">
              <a:avLst/>
            </a:prstGeom>
            <a:ln w="12700">
              <a:solidFill>
                <a:schemeClr val="bg2"/>
              </a:solidFill>
              <a:tailEnd type="none"/>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84" name="Straight Connector 283"/>
            <p:cNvCxnSpPr/>
            <p:nvPr/>
          </p:nvCxnSpPr>
          <p:spPr>
            <a:xfrm flipV="1">
              <a:off x="2958043" y="3763209"/>
              <a:ext cx="2130424" cy="126538"/>
            </a:xfrm>
            <a:prstGeom prst="line">
              <a:avLst/>
            </a:prstGeom>
            <a:ln w="12700">
              <a:solidFill>
                <a:schemeClr val="bg2"/>
              </a:solidFill>
              <a:tailEnd type="none"/>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85" name="Straight Connector 284"/>
            <p:cNvCxnSpPr/>
            <p:nvPr/>
          </p:nvCxnSpPr>
          <p:spPr>
            <a:xfrm flipV="1">
              <a:off x="2435227" y="4305076"/>
              <a:ext cx="1537756" cy="129650"/>
            </a:xfrm>
            <a:prstGeom prst="line">
              <a:avLst/>
            </a:prstGeom>
            <a:ln w="12700">
              <a:solidFill>
                <a:schemeClr val="bg2"/>
              </a:solidFill>
              <a:tailEnd type="none"/>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flipV="1">
              <a:off x="2309283" y="4703009"/>
              <a:ext cx="1494367" cy="112635"/>
            </a:xfrm>
            <a:prstGeom prst="line">
              <a:avLst/>
            </a:prstGeom>
            <a:ln w="12700">
              <a:solidFill>
                <a:schemeClr val="bg2"/>
              </a:solidFill>
              <a:tailEnd type="none"/>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87" name="Straight Connector 286"/>
            <p:cNvCxnSpPr/>
            <p:nvPr/>
          </p:nvCxnSpPr>
          <p:spPr>
            <a:xfrm flipV="1">
              <a:off x="2895768" y="4590825"/>
              <a:ext cx="1710098" cy="20057"/>
            </a:xfrm>
            <a:prstGeom prst="line">
              <a:avLst/>
            </a:prstGeom>
            <a:ln w="12700">
              <a:solidFill>
                <a:schemeClr val="bg2"/>
              </a:solidFill>
              <a:tailEnd type="none"/>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88" name="Straight Connector 287"/>
            <p:cNvCxnSpPr>
              <a:stCxn id="239" idx="3"/>
            </p:cNvCxnSpPr>
            <p:nvPr/>
          </p:nvCxnSpPr>
          <p:spPr>
            <a:xfrm flipV="1">
              <a:off x="3012184" y="4762276"/>
              <a:ext cx="2309116" cy="230389"/>
            </a:xfrm>
            <a:prstGeom prst="line">
              <a:avLst/>
            </a:prstGeom>
            <a:ln w="12700">
              <a:solidFill>
                <a:schemeClr val="bg2"/>
              </a:solidFill>
              <a:tailEnd type="none"/>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a:off x="6724415" y="3785153"/>
            <a:ext cx="3253552" cy="1268305"/>
            <a:chOff x="6724415" y="3785153"/>
            <a:chExt cx="3253552" cy="1268305"/>
          </a:xfrm>
        </p:grpSpPr>
        <p:cxnSp>
          <p:nvCxnSpPr>
            <p:cNvPr id="290" name="Straight Connector 289"/>
            <p:cNvCxnSpPr/>
            <p:nvPr/>
          </p:nvCxnSpPr>
          <p:spPr>
            <a:xfrm flipH="1" flipV="1">
              <a:off x="7526631" y="4612769"/>
              <a:ext cx="2272645" cy="56079"/>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91" name="Straight Connector 290"/>
            <p:cNvCxnSpPr/>
            <p:nvPr/>
          </p:nvCxnSpPr>
          <p:spPr>
            <a:xfrm flipH="1">
              <a:off x="8242065" y="4098910"/>
              <a:ext cx="980254" cy="115926"/>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92" name="Straight Connector 291"/>
            <p:cNvCxnSpPr/>
            <p:nvPr/>
          </p:nvCxnSpPr>
          <p:spPr>
            <a:xfrm flipH="1" flipV="1">
              <a:off x="8009232" y="3785153"/>
              <a:ext cx="1852319" cy="16256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93" name="Straight Connector 292"/>
            <p:cNvCxnSpPr/>
            <p:nvPr/>
          </p:nvCxnSpPr>
          <p:spPr>
            <a:xfrm flipH="1" flipV="1">
              <a:off x="6893748" y="4327020"/>
              <a:ext cx="2444987" cy="165672"/>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94" name="Straight Connector 293"/>
            <p:cNvCxnSpPr/>
            <p:nvPr/>
          </p:nvCxnSpPr>
          <p:spPr>
            <a:xfrm flipH="1" flipV="1">
              <a:off x="8242065" y="4784220"/>
              <a:ext cx="970726" cy="8939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95" name="Straight Connector 294"/>
            <p:cNvCxnSpPr/>
            <p:nvPr/>
          </p:nvCxnSpPr>
          <p:spPr>
            <a:xfrm flipH="1" flipV="1">
              <a:off x="6724415" y="4724953"/>
              <a:ext cx="3253552" cy="328505"/>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grpSp>
      <p:sp>
        <p:nvSpPr>
          <p:cNvPr id="7" name="Footer Placeholder 6"/>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Tree>
    <p:extLst>
      <p:ext uri="{BB962C8B-B14F-4D97-AF65-F5344CB8AC3E}">
        <p14:creationId xmlns:p14="http://schemas.microsoft.com/office/powerpoint/2010/main" val="149115336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2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4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46"/>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53"/>
                                        </p:tgtEl>
                                        <p:attrNameLst>
                                          <p:attrName>style.visibility</p:attrName>
                                        </p:attrNameLst>
                                      </p:cBhvr>
                                      <p:to>
                                        <p:strVal val="hidden"/>
                                      </p:to>
                                    </p:set>
                                  </p:childTnLst>
                                </p:cTn>
                              </p:par>
                            </p:childTnLst>
                          </p:cTn>
                        </p:par>
                        <p:par>
                          <p:cTn id="47" fill="hold">
                            <p:stCondLst>
                              <p:cond delay="0"/>
                            </p:stCondLst>
                            <p:childTnLst>
                              <p:par>
                                <p:cTn id="48" presetID="0" presetClass="path" presetSubtype="0" accel="50000" decel="50000" fill="hold" grpId="0" nodeType="afterEffect">
                                  <p:stCondLst>
                                    <p:cond delay="1000"/>
                                  </p:stCondLst>
                                  <p:childTnLst>
                                    <p:animMotion origin="layout" path="M 0.00208 0.00601 L 0.20482 -0.0338 " pathEditMode="relative" rAng="0" ptsTypes="AA">
                                      <p:cBhvr>
                                        <p:cTn id="49" dur="2000" fill="hold"/>
                                        <p:tgtEl>
                                          <p:spTgt spid="225"/>
                                        </p:tgtEl>
                                        <p:attrNameLst>
                                          <p:attrName>ppt_x</p:attrName>
                                          <p:attrName>ppt_y</p:attrName>
                                        </p:attrNameLst>
                                      </p:cBhvr>
                                      <p:rCtr x="10130" y="-1991"/>
                                    </p:animMotion>
                                  </p:childTnLst>
                                </p:cTn>
                              </p:par>
                              <p:par>
                                <p:cTn id="50" presetID="0" presetClass="path" presetSubtype="0" accel="50000" decel="50000" fill="hold" grpId="0" nodeType="withEffect">
                                  <p:stCondLst>
                                    <p:cond delay="0"/>
                                  </p:stCondLst>
                                  <p:childTnLst>
                                    <p:animMotion origin="layout" path="M 4.79167E-6 7.40741E-7 L 0.14283 -0.01759 " pathEditMode="relative" rAng="0" ptsTypes="AA">
                                      <p:cBhvr>
                                        <p:cTn id="51" dur="2000" fill="hold"/>
                                        <p:tgtEl>
                                          <p:spTgt spid="227"/>
                                        </p:tgtEl>
                                        <p:attrNameLst>
                                          <p:attrName>ppt_x</p:attrName>
                                          <p:attrName>ppt_y</p:attrName>
                                        </p:attrNameLst>
                                      </p:cBhvr>
                                      <p:rCtr x="7135" y="-880"/>
                                    </p:animMotion>
                                  </p:childTnLst>
                                </p:cTn>
                              </p:par>
                              <p:par>
                                <p:cTn id="52" presetID="0" presetClass="path" presetSubtype="0" accel="50000" decel="50000" fill="hold" grpId="0" nodeType="withEffect">
                                  <p:stCondLst>
                                    <p:cond delay="0"/>
                                  </p:stCondLst>
                                  <p:childTnLst>
                                    <p:animMotion origin="layout" path="M 0.00013 -0.00116 L 0.15951 -0.00116 " pathEditMode="relative" ptsTypes="AA">
                                      <p:cBhvr>
                                        <p:cTn id="53" dur="2000" fill="hold"/>
                                        <p:tgtEl>
                                          <p:spTgt spid="226"/>
                                        </p:tgtEl>
                                        <p:attrNameLst>
                                          <p:attrName>ppt_x</p:attrName>
                                          <p:attrName>ppt_y</p:attrName>
                                        </p:attrNameLst>
                                      </p:cBhvr>
                                    </p:animMotion>
                                  </p:childTnLst>
                                </p:cTn>
                              </p:par>
                              <p:par>
                                <p:cTn id="54" presetID="0" presetClass="path" presetSubtype="0" accel="50000" decel="50000" fill="hold" grpId="0" nodeType="withEffect">
                                  <p:stCondLst>
                                    <p:cond delay="0"/>
                                  </p:stCondLst>
                                  <p:childTnLst>
                                    <p:animMotion origin="layout" path="M -1.66667E-6 -0.00231 L 0.14453 -0.01944 " pathEditMode="relative" ptsTypes="AA">
                                      <p:cBhvr>
                                        <p:cTn id="55" dur="2000" fill="hold"/>
                                        <p:tgtEl>
                                          <p:spTgt spid="224"/>
                                        </p:tgtEl>
                                        <p:attrNameLst>
                                          <p:attrName>ppt_x</p:attrName>
                                          <p:attrName>ppt_y</p:attrName>
                                        </p:attrNameLst>
                                      </p:cBhvr>
                                    </p:animMotion>
                                  </p:childTnLst>
                                </p:cTn>
                              </p:par>
                              <p:par>
                                <p:cTn id="56" presetID="0" presetClass="path" presetSubtype="0" accel="50000" decel="50000" fill="hold" grpId="0" nodeType="withEffect">
                                  <p:stCondLst>
                                    <p:cond delay="0"/>
                                  </p:stCondLst>
                                  <p:childTnLst>
                                    <p:animMotion origin="layout" path="M -0.00052 -0.00093 L 0.13476 -0.02176 " pathEditMode="relative" ptsTypes="AA">
                                      <p:cBhvr>
                                        <p:cTn id="57" dur="2000" fill="hold"/>
                                        <p:tgtEl>
                                          <p:spTgt spid="222"/>
                                        </p:tgtEl>
                                        <p:attrNameLst>
                                          <p:attrName>ppt_x</p:attrName>
                                          <p:attrName>ppt_y</p:attrName>
                                        </p:attrNameLst>
                                      </p:cBhvr>
                                    </p:animMotion>
                                  </p:childTnLst>
                                </p:cTn>
                              </p:par>
                              <p:par>
                                <p:cTn id="58" presetID="0" presetClass="path" presetSubtype="0" accel="50000" decel="50000" fill="hold" grpId="0" nodeType="withEffect">
                                  <p:stCondLst>
                                    <p:cond delay="0"/>
                                  </p:stCondLst>
                                  <p:childTnLst>
                                    <p:animMotion origin="layout" path="M -0.00013 -0.00209 L 0.1931 -0.01806 " pathEditMode="relative" ptsTypes="AA">
                                      <p:cBhvr>
                                        <p:cTn id="59" dur="2000" fill="hold"/>
                                        <p:tgtEl>
                                          <p:spTgt spid="223"/>
                                        </p:tgtEl>
                                        <p:attrNameLst>
                                          <p:attrName>ppt_x</p:attrName>
                                          <p:attrName>ppt_y</p:attrName>
                                        </p:attrNameLst>
                                      </p:cBhvr>
                                    </p:animMotion>
                                  </p:childTnLst>
                                </p:cTn>
                              </p:par>
                              <p:par>
                                <p:cTn id="60" presetID="0" presetClass="path" presetSubtype="0" accel="50000" decel="50000" fill="hold" grpId="0" nodeType="withEffect">
                                  <p:stCondLst>
                                    <p:cond delay="0"/>
                                  </p:stCondLst>
                                  <p:childTnLst>
                                    <p:animMotion origin="layout" path="M 0.00078 -0.00208 L -0.16914 -0.02523 " pathEditMode="relative" ptsTypes="AA">
                                      <p:cBhvr>
                                        <p:cTn id="61" dur="2000" fill="hold"/>
                                        <p:tgtEl>
                                          <p:spTgt spid="230"/>
                                        </p:tgtEl>
                                        <p:attrNameLst>
                                          <p:attrName>ppt_x</p:attrName>
                                          <p:attrName>ppt_y</p:attrName>
                                        </p:attrNameLst>
                                      </p:cBhvr>
                                    </p:animMotion>
                                  </p:childTnLst>
                                </p:cTn>
                              </p:par>
                              <p:par>
                                <p:cTn id="62" presetID="0" presetClass="path" presetSubtype="0" accel="50000" decel="50000" fill="hold" grpId="0" nodeType="withEffect">
                                  <p:stCondLst>
                                    <p:cond delay="0"/>
                                  </p:stCondLst>
                                  <p:childTnLst>
                                    <p:animMotion origin="layout" path="M 0.00169 -0.00093 L -0.09896 0.01782 " pathEditMode="relative" ptsTypes="AA">
                                      <p:cBhvr>
                                        <p:cTn id="63" dur="2000" fill="hold"/>
                                        <p:tgtEl>
                                          <p:spTgt spid="229"/>
                                        </p:tgtEl>
                                        <p:attrNameLst>
                                          <p:attrName>ppt_x</p:attrName>
                                          <p:attrName>ppt_y</p:attrName>
                                        </p:attrNameLst>
                                      </p:cBhvr>
                                    </p:animMotion>
                                  </p:childTnLst>
                                </p:cTn>
                              </p:par>
                              <p:par>
                                <p:cTn id="64" presetID="0" presetClass="path" presetSubtype="0" accel="50000" decel="50000" fill="hold" grpId="0" nodeType="withEffect">
                                  <p:stCondLst>
                                    <p:cond delay="0"/>
                                  </p:stCondLst>
                                  <p:childTnLst>
                                    <p:animMotion origin="layout" path="M -8.33333E-7 0.00023 L -0.2168 -0.02453 " pathEditMode="relative" ptsTypes="AA">
                                      <p:cBhvr>
                                        <p:cTn id="65" dur="2000" fill="hold"/>
                                        <p:tgtEl>
                                          <p:spTgt spid="231"/>
                                        </p:tgtEl>
                                        <p:attrNameLst>
                                          <p:attrName>ppt_x</p:attrName>
                                          <p:attrName>ppt_y</p:attrName>
                                        </p:attrNameLst>
                                      </p:cBhvr>
                                    </p:animMotion>
                                  </p:childTnLst>
                                </p:cTn>
                              </p:par>
                              <p:par>
                                <p:cTn id="66" presetID="0" presetClass="path" presetSubtype="0" accel="50000" decel="50000" fill="hold" grpId="0" nodeType="withEffect">
                                  <p:stCondLst>
                                    <p:cond delay="0"/>
                                  </p:stCondLst>
                                  <p:childTnLst>
                                    <p:animMotion origin="layout" path="M 0.00013 -0.00023 L -0.20443 -0.0081 " pathEditMode="relative" ptsTypes="AA">
                                      <p:cBhvr>
                                        <p:cTn id="67" dur="2000" fill="hold"/>
                                        <p:tgtEl>
                                          <p:spTgt spid="233"/>
                                        </p:tgtEl>
                                        <p:attrNameLst>
                                          <p:attrName>ppt_x</p:attrName>
                                          <p:attrName>ppt_y</p:attrName>
                                        </p:attrNameLst>
                                      </p:cBhvr>
                                    </p:animMotion>
                                  </p:childTnLst>
                                </p:cTn>
                              </p:par>
                              <p:par>
                                <p:cTn id="68" presetID="0" presetClass="path" presetSubtype="0" accel="50000" decel="50000" fill="hold" grpId="0" nodeType="withEffect">
                                  <p:stCondLst>
                                    <p:cond delay="0"/>
                                  </p:stCondLst>
                                  <p:childTnLst>
                                    <p:animMotion origin="layout" path="M 0.00092 1.48148E-6 L -0.09726 -0.01227 " pathEditMode="relative" ptsTypes="AA">
                                      <p:cBhvr>
                                        <p:cTn id="69" dur="2000" fill="hold"/>
                                        <p:tgtEl>
                                          <p:spTgt spid="234"/>
                                        </p:tgtEl>
                                        <p:attrNameLst>
                                          <p:attrName>ppt_x</p:attrName>
                                          <p:attrName>ppt_y</p:attrName>
                                        </p:attrNameLst>
                                      </p:cBhvr>
                                    </p:animMotion>
                                  </p:childTnLst>
                                </p:cTn>
                              </p:par>
                              <p:par>
                                <p:cTn id="70" presetID="0" presetClass="path" presetSubtype="0" accel="50000" decel="50000" fill="hold" grpId="0" nodeType="withEffect">
                                  <p:stCondLst>
                                    <p:cond delay="0"/>
                                  </p:stCondLst>
                                  <p:childTnLst>
                                    <p:animMotion origin="layout" path="M -0.00026 -0.00093 L -0.28489 -0.04653 " pathEditMode="relative" ptsTypes="AA">
                                      <p:cBhvr>
                                        <p:cTn id="71" dur="2000" fill="hold"/>
                                        <p:tgtEl>
                                          <p:spTgt spid="232"/>
                                        </p:tgtEl>
                                        <p:attrNameLst>
                                          <p:attrName>ppt_x</p:attrName>
                                          <p:attrName>ppt_y</p:attrName>
                                        </p:attrNameLst>
                                      </p:cBhvr>
                                    </p:animMotion>
                                  </p:childTnLst>
                                </p:cTn>
                              </p:par>
                              <p:par>
                                <p:cTn id="72" presetID="0" presetClass="path" presetSubtype="0" accel="50000" decel="50000" fill="hold" grpId="0" nodeType="withEffect">
                                  <p:stCondLst>
                                    <p:cond delay="0"/>
                                  </p:stCondLst>
                                  <p:childTnLst>
                                    <p:animMotion origin="layout" path="M 0.0013 0.00046 L 0.1961 -0.01783 " pathEditMode="relative" ptsTypes="AA">
                                      <p:cBhvr>
                                        <p:cTn id="73" dur="2000" fill="hold"/>
                                        <p:tgtEl>
                                          <p:spTgt spid="237"/>
                                        </p:tgtEl>
                                        <p:attrNameLst>
                                          <p:attrName>ppt_x</p:attrName>
                                          <p:attrName>ppt_y</p:attrName>
                                        </p:attrNameLst>
                                      </p:cBhvr>
                                    </p:animMotion>
                                  </p:childTnLst>
                                </p:cTn>
                              </p:par>
                              <p:par>
                                <p:cTn id="74" presetID="0" presetClass="path" presetSubtype="0" accel="50000" decel="50000" fill="hold" grpId="0" nodeType="withEffect">
                                  <p:stCondLst>
                                    <p:cond delay="0"/>
                                  </p:stCondLst>
                                  <p:childTnLst>
                                    <p:animMotion origin="layout" path="M 2.08333E-6 3.33333E-6 L 0.13971 -0.01297 " pathEditMode="relative" rAng="0" ptsTypes="AA">
                                      <p:cBhvr>
                                        <p:cTn id="75" dur="2000" fill="hold"/>
                                        <p:tgtEl>
                                          <p:spTgt spid="236"/>
                                        </p:tgtEl>
                                        <p:attrNameLst>
                                          <p:attrName>ppt_x</p:attrName>
                                          <p:attrName>ppt_y</p:attrName>
                                        </p:attrNameLst>
                                      </p:cBhvr>
                                      <p:rCtr x="6979" y="-810"/>
                                    </p:animMotion>
                                  </p:childTnLst>
                                </p:cTn>
                              </p:par>
                              <p:par>
                                <p:cTn id="76" presetID="0" presetClass="path" presetSubtype="0" accel="50000" decel="50000" fill="hold" grpId="0" nodeType="withEffect">
                                  <p:stCondLst>
                                    <p:cond delay="0"/>
                                  </p:stCondLst>
                                  <p:childTnLst>
                                    <p:animMotion origin="layout" path="M 0.00078 -0.00185 L 0.14766 -0.01504 " pathEditMode="relative" ptsTypes="AA">
                                      <p:cBhvr>
                                        <p:cTn id="77" dur="2000" fill="hold"/>
                                        <p:tgtEl>
                                          <p:spTgt spid="238"/>
                                        </p:tgtEl>
                                        <p:attrNameLst>
                                          <p:attrName>ppt_x</p:attrName>
                                          <p:attrName>ppt_y</p:attrName>
                                        </p:attrNameLst>
                                      </p:cBhvr>
                                    </p:animMotion>
                                  </p:childTnLst>
                                </p:cTn>
                              </p:par>
                              <p:par>
                                <p:cTn id="78" presetID="0" presetClass="path" presetSubtype="0" accel="50000" decel="50000" fill="hold" grpId="0" nodeType="withEffect">
                                  <p:stCondLst>
                                    <p:cond delay="0"/>
                                  </p:stCondLst>
                                  <p:childTnLst>
                                    <p:animMotion origin="layout" path="M -3.75E-6 0.00046 L 0.16094 -0.0007 " pathEditMode="relative" ptsTypes="AA">
                                      <p:cBhvr>
                                        <p:cTn id="79" dur="2000" fill="hold"/>
                                        <p:tgtEl>
                                          <p:spTgt spid="240"/>
                                        </p:tgtEl>
                                        <p:attrNameLst>
                                          <p:attrName>ppt_x</p:attrName>
                                          <p:attrName>ppt_y</p:attrName>
                                        </p:attrNameLst>
                                      </p:cBhvr>
                                    </p:animMotion>
                                  </p:childTnLst>
                                </p:cTn>
                              </p:par>
                              <p:par>
                                <p:cTn id="80" presetID="0" presetClass="path" presetSubtype="0" accel="50000" decel="50000" fill="hold" grpId="0" nodeType="withEffect">
                                  <p:stCondLst>
                                    <p:cond delay="0"/>
                                  </p:stCondLst>
                                  <p:childTnLst>
                                    <p:animMotion origin="layout" path="M 3.33333E-6 0.00046 L 0.14453 -0.01343 " pathEditMode="relative" ptsTypes="AA">
                                      <p:cBhvr>
                                        <p:cTn id="81" dur="2000" fill="hold"/>
                                        <p:tgtEl>
                                          <p:spTgt spid="241"/>
                                        </p:tgtEl>
                                        <p:attrNameLst>
                                          <p:attrName>ppt_x</p:attrName>
                                          <p:attrName>ppt_y</p:attrName>
                                        </p:attrNameLst>
                                      </p:cBhvr>
                                    </p:animMotion>
                                  </p:childTnLst>
                                </p:cTn>
                              </p:par>
                              <p:par>
                                <p:cTn id="82" presetID="0" presetClass="path" presetSubtype="0" accel="50000" decel="50000" fill="hold" grpId="0" nodeType="withEffect">
                                  <p:stCondLst>
                                    <p:cond delay="0"/>
                                  </p:stCondLst>
                                  <p:childTnLst>
                                    <p:animMotion origin="layout" path="M 9.20453E-7 2.18106E-6 L 0.20961 -0.02964 " pathEditMode="relative" rAng="0" ptsTypes="AA">
                                      <p:cBhvr>
                                        <p:cTn id="83" dur="2000" fill="hold"/>
                                        <p:tgtEl>
                                          <p:spTgt spid="239"/>
                                        </p:tgtEl>
                                        <p:attrNameLst>
                                          <p:attrName>ppt_x</p:attrName>
                                          <p:attrName>ppt_y</p:attrName>
                                        </p:attrNameLst>
                                      </p:cBhvr>
                                      <p:rCtr x="10480" y="-1482"/>
                                    </p:animMotion>
                                  </p:childTnLst>
                                </p:cTn>
                              </p:par>
                              <p:par>
                                <p:cTn id="84" presetID="0" presetClass="path" presetSubtype="0" accel="50000" decel="50000" fill="hold" grpId="0" nodeType="withEffect">
                                  <p:stCondLst>
                                    <p:cond delay="0"/>
                                  </p:stCondLst>
                                  <p:childTnLst>
                                    <p:animMotion origin="layout" path="M 0.00078 0.00046 L -0.16914 -0.02338 " pathEditMode="relative" ptsTypes="AA">
                                      <p:cBhvr>
                                        <p:cTn id="85" dur="2000" fill="hold"/>
                                        <p:tgtEl>
                                          <p:spTgt spid="244"/>
                                        </p:tgtEl>
                                        <p:attrNameLst>
                                          <p:attrName>ppt_x</p:attrName>
                                          <p:attrName>ppt_y</p:attrName>
                                        </p:attrNameLst>
                                      </p:cBhvr>
                                    </p:animMotion>
                                  </p:childTnLst>
                                </p:cTn>
                              </p:par>
                              <p:par>
                                <p:cTn id="86" presetID="0" presetClass="path" presetSubtype="0" accel="50000" decel="50000" fill="hold" grpId="0" nodeType="withEffect">
                                  <p:stCondLst>
                                    <p:cond delay="0"/>
                                  </p:stCondLst>
                                  <p:childTnLst>
                                    <p:animMotion origin="layout" path="M 0.00169 -0.00486 L -0.09896 0.01736 " pathEditMode="relative" ptsTypes="AA">
                                      <p:cBhvr>
                                        <p:cTn id="87" dur="2000" fill="hold"/>
                                        <p:tgtEl>
                                          <p:spTgt spid="243"/>
                                        </p:tgtEl>
                                        <p:attrNameLst>
                                          <p:attrName>ppt_x</p:attrName>
                                          <p:attrName>ppt_y</p:attrName>
                                        </p:attrNameLst>
                                      </p:cBhvr>
                                    </p:animMotion>
                                  </p:childTnLst>
                                </p:cTn>
                              </p:par>
                              <p:par>
                                <p:cTn id="88" presetID="0" presetClass="path" presetSubtype="0" accel="50000" decel="50000" fill="hold" grpId="0" nodeType="withEffect">
                                  <p:stCondLst>
                                    <p:cond delay="0"/>
                                  </p:stCondLst>
                                  <p:childTnLst>
                                    <p:animMotion origin="layout" path="M -8.33333E-7 0.00046 L -0.2168 -0.02384 " pathEditMode="relative" ptsTypes="AA">
                                      <p:cBhvr>
                                        <p:cTn id="89" dur="2000" fill="hold"/>
                                        <p:tgtEl>
                                          <p:spTgt spid="245"/>
                                        </p:tgtEl>
                                        <p:attrNameLst>
                                          <p:attrName>ppt_x</p:attrName>
                                          <p:attrName>ppt_y</p:attrName>
                                        </p:attrNameLst>
                                      </p:cBhvr>
                                    </p:animMotion>
                                  </p:childTnLst>
                                </p:cTn>
                              </p:par>
                              <p:par>
                                <p:cTn id="90" presetID="0" presetClass="path" presetSubtype="0" accel="50000" decel="50000" fill="hold" grpId="0" nodeType="withEffect">
                                  <p:stCondLst>
                                    <p:cond delay="0"/>
                                  </p:stCondLst>
                                  <p:childTnLst>
                                    <p:animMotion origin="layout" path="M 0.00013 0.00047 L -0.20547 -0.00648 " pathEditMode="relative" ptsTypes="AA">
                                      <p:cBhvr>
                                        <p:cTn id="91" dur="2000" fill="hold"/>
                                        <p:tgtEl>
                                          <p:spTgt spid="247"/>
                                        </p:tgtEl>
                                        <p:attrNameLst>
                                          <p:attrName>ppt_x</p:attrName>
                                          <p:attrName>ppt_y</p:attrName>
                                        </p:attrNameLst>
                                      </p:cBhvr>
                                    </p:animMotion>
                                  </p:childTnLst>
                                </p:cTn>
                              </p:par>
                              <p:par>
                                <p:cTn id="92" presetID="0" presetClass="path" presetSubtype="0" accel="50000" decel="50000" fill="hold" grpId="0" nodeType="withEffect">
                                  <p:stCondLst>
                                    <p:cond delay="0"/>
                                  </p:stCondLst>
                                  <p:childTnLst>
                                    <p:animMotion origin="layout" path="M 0.00183 0.00023 L -0.09817 -0.01181 " pathEditMode="relative" ptsTypes="AA">
                                      <p:cBhvr>
                                        <p:cTn id="93" dur="2000" fill="hold"/>
                                        <p:tgtEl>
                                          <p:spTgt spid="248"/>
                                        </p:tgtEl>
                                        <p:attrNameLst>
                                          <p:attrName>ppt_x</p:attrName>
                                          <p:attrName>ppt_y</p:attrName>
                                        </p:attrNameLst>
                                      </p:cBhvr>
                                    </p:animMotion>
                                  </p:childTnLst>
                                </p:cTn>
                              </p:par>
                              <p:par>
                                <p:cTn id="94" presetID="0" presetClass="path" presetSubtype="0" accel="50000" decel="50000" fill="hold" grpId="0" nodeType="withEffect">
                                  <p:stCondLst>
                                    <p:cond delay="0"/>
                                  </p:stCondLst>
                                  <p:childTnLst>
                                    <p:animMotion origin="layout" path="M 0.00013 0.00047 L -0.28489 -0.04815 " pathEditMode="relative" ptsTypes="AA">
                                      <p:cBhvr>
                                        <p:cTn id="95" dur="2000" fill="hold"/>
                                        <p:tgtEl>
                                          <p:spTgt spid="246"/>
                                        </p:tgtEl>
                                        <p:attrNameLst>
                                          <p:attrName>ppt_x</p:attrName>
                                          <p:attrName>ppt_y</p:attrName>
                                        </p:attrNameLst>
                                      </p:cBhvr>
                                    </p:animMotion>
                                  </p:childTnLst>
                                </p:cTn>
                              </p:par>
                            </p:childTnLst>
                          </p:cTn>
                        </p:par>
                        <p:par>
                          <p:cTn id="96" fill="hold">
                            <p:stCondLst>
                              <p:cond delay="3000"/>
                            </p:stCondLst>
                            <p:childTnLst>
                              <p:par>
                                <p:cTn id="97" presetID="9" presetClass="exit" presetSubtype="0" fill="hold" grpId="1" nodeType="afterEffect">
                                  <p:stCondLst>
                                    <p:cond delay="2000"/>
                                  </p:stCondLst>
                                  <p:childTnLst>
                                    <p:animEffect transition="out" filter="dissolve">
                                      <p:cBhvr>
                                        <p:cTn id="98" dur="500"/>
                                        <p:tgtEl>
                                          <p:spTgt spid="225"/>
                                        </p:tgtEl>
                                      </p:cBhvr>
                                    </p:animEffect>
                                    <p:set>
                                      <p:cBhvr>
                                        <p:cTn id="99" dur="1" fill="hold">
                                          <p:stCondLst>
                                            <p:cond delay="499"/>
                                          </p:stCondLst>
                                        </p:cTn>
                                        <p:tgtEl>
                                          <p:spTgt spid="225"/>
                                        </p:tgtEl>
                                        <p:attrNameLst>
                                          <p:attrName>style.visibility</p:attrName>
                                        </p:attrNameLst>
                                      </p:cBhvr>
                                      <p:to>
                                        <p:strVal val="hidden"/>
                                      </p:to>
                                    </p:set>
                                  </p:childTnLst>
                                </p:cTn>
                              </p:par>
                              <p:par>
                                <p:cTn id="100" presetID="9" presetClass="exit" presetSubtype="0" fill="hold" grpId="1" nodeType="withEffect">
                                  <p:stCondLst>
                                    <p:cond delay="0"/>
                                  </p:stCondLst>
                                  <p:childTnLst>
                                    <p:animEffect transition="out" filter="dissolve">
                                      <p:cBhvr>
                                        <p:cTn id="101" dur="500"/>
                                        <p:tgtEl>
                                          <p:spTgt spid="227"/>
                                        </p:tgtEl>
                                      </p:cBhvr>
                                    </p:animEffect>
                                    <p:set>
                                      <p:cBhvr>
                                        <p:cTn id="102" dur="1" fill="hold">
                                          <p:stCondLst>
                                            <p:cond delay="499"/>
                                          </p:stCondLst>
                                        </p:cTn>
                                        <p:tgtEl>
                                          <p:spTgt spid="227"/>
                                        </p:tgtEl>
                                        <p:attrNameLst>
                                          <p:attrName>style.visibility</p:attrName>
                                        </p:attrNameLst>
                                      </p:cBhvr>
                                      <p:to>
                                        <p:strVal val="hidden"/>
                                      </p:to>
                                    </p:set>
                                  </p:childTnLst>
                                </p:cTn>
                              </p:par>
                              <p:par>
                                <p:cTn id="103" presetID="9" presetClass="exit" presetSubtype="0" fill="hold" grpId="1" nodeType="withEffect">
                                  <p:stCondLst>
                                    <p:cond delay="0"/>
                                  </p:stCondLst>
                                  <p:childTnLst>
                                    <p:animEffect transition="out" filter="dissolve">
                                      <p:cBhvr>
                                        <p:cTn id="104" dur="500"/>
                                        <p:tgtEl>
                                          <p:spTgt spid="226"/>
                                        </p:tgtEl>
                                      </p:cBhvr>
                                    </p:animEffect>
                                    <p:set>
                                      <p:cBhvr>
                                        <p:cTn id="105" dur="1" fill="hold">
                                          <p:stCondLst>
                                            <p:cond delay="499"/>
                                          </p:stCondLst>
                                        </p:cTn>
                                        <p:tgtEl>
                                          <p:spTgt spid="226"/>
                                        </p:tgtEl>
                                        <p:attrNameLst>
                                          <p:attrName>style.visibility</p:attrName>
                                        </p:attrNameLst>
                                      </p:cBhvr>
                                      <p:to>
                                        <p:strVal val="hidden"/>
                                      </p:to>
                                    </p:set>
                                  </p:childTnLst>
                                </p:cTn>
                              </p:par>
                              <p:par>
                                <p:cTn id="106" presetID="9" presetClass="exit" presetSubtype="0" fill="hold" grpId="1" nodeType="withEffect">
                                  <p:stCondLst>
                                    <p:cond delay="0"/>
                                  </p:stCondLst>
                                  <p:childTnLst>
                                    <p:animEffect transition="out" filter="dissolve">
                                      <p:cBhvr>
                                        <p:cTn id="107" dur="500"/>
                                        <p:tgtEl>
                                          <p:spTgt spid="224"/>
                                        </p:tgtEl>
                                      </p:cBhvr>
                                    </p:animEffect>
                                    <p:set>
                                      <p:cBhvr>
                                        <p:cTn id="108" dur="1" fill="hold">
                                          <p:stCondLst>
                                            <p:cond delay="499"/>
                                          </p:stCondLst>
                                        </p:cTn>
                                        <p:tgtEl>
                                          <p:spTgt spid="224"/>
                                        </p:tgtEl>
                                        <p:attrNameLst>
                                          <p:attrName>style.visibility</p:attrName>
                                        </p:attrNameLst>
                                      </p:cBhvr>
                                      <p:to>
                                        <p:strVal val="hidden"/>
                                      </p:to>
                                    </p:set>
                                  </p:childTnLst>
                                </p:cTn>
                              </p:par>
                              <p:par>
                                <p:cTn id="109" presetID="9" presetClass="exit" presetSubtype="0" fill="hold" grpId="1" nodeType="withEffect">
                                  <p:stCondLst>
                                    <p:cond delay="0"/>
                                  </p:stCondLst>
                                  <p:childTnLst>
                                    <p:animEffect transition="out" filter="dissolve">
                                      <p:cBhvr>
                                        <p:cTn id="110" dur="500"/>
                                        <p:tgtEl>
                                          <p:spTgt spid="222"/>
                                        </p:tgtEl>
                                      </p:cBhvr>
                                    </p:animEffect>
                                    <p:set>
                                      <p:cBhvr>
                                        <p:cTn id="111" dur="1" fill="hold">
                                          <p:stCondLst>
                                            <p:cond delay="499"/>
                                          </p:stCondLst>
                                        </p:cTn>
                                        <p:tgtEl>
                                          <p:spTgt spid="222"/>
                                        </p:tgtEl>
                                        <p:attrNameLst>
                                          <p:attrName>style.visibility</p:attrName>
                                        </p:attrNameLst>
                                      </p:cBhvr>
                                      <p:to>
                                        <p:strVal val="hidden"/>
                                      </p:to>
                                    </p:set>
                                  </p:childTnLst>
                                </p:cTn>
                              </p:par>
                              <p:par>
                                <p:cTn id="112" presetID="9" presetClass="exit" presetSubtype="0" fill="hold" grpId="1" nodeType="withEffect">
                                  <p:stCondLst>
                                    <p:cond delay="0"/>
                                  </p:stCondLst>
                                  <p:childTnLst>
                                    <p:animEffect transition="out" filter="dissolve">
                                      <p:cBhvr>
                                        <p:cTn id="113" dur="500"/>
                                        <p:tgtEl>
                                          <p:spTgt spid="223"/>
                                        </p:tgtEl>
                                      </p:cBhvr>
                                    </p:animEffect>
                                    <p:set>
                                      <p:cBhvr>
                                        <p:cTn id="114" dur="1" fill="hold">
                                          <p:stCondLst>
                                            <p:cond delay="499"/>
                                          </p:stCondLst>
                                        </p:cTn>
                                        <p:tgtEl>
                                          <p:spTgt spid="223"/>
                                        </p:tgtEl>
                                        <p:attrNameLst>
                                          <p:attrName>style.visibility</p:attrName>
                                        </p:attrNameLst>
                                      </p:cBhvr>
                                      <p:to>
                                        <p:strVal val="hidden"/>
                                      </p:to>
                                    </p:set>
                                  </p:childTnLst>
                                </p:cTn>
                              </p:par>
                              <p:par>
                                <p:cTn id="115" presetID="9" presetClass="exit" presetSubtype="0" fill="hold" grpId="1" nodeType="withEffect">
                                  <p:stCondLst>
                                    <p:cond delay="0"/>
                                  </p:stCondLst>
                                  <p:childTnLst>
                                    <p:animEffect transition="out" filter="dissolve">
                                      <p:cBhvr>
                                        <p:cTn id="116" dur="500"/>
                                        <p:tgtEl>
                                          <p:spTgt spid="230"/>
                                        </p:tgtEl>
                                      </p:cBhvr>
                                    </p:animEffect>
                                    <p:set>
                                      <p:cBhvr>
                                        <p:cTn id="117" dur="1" fill="hold">
                                          <p:stCondLst>
                                            <p:cond delay="499"/>
                                          </p:stCondLst>
                                        </p:cTn>
                                        <p:tgtEl>
                                          <p:spTgt spid="230"/>
                                        </p:tgtEl>
                                        <p:attrNameLst>
                                          <p:attrName>style.visibility</p:attrName>
                                        </p:attrNameLst>
                                      </p:cBhvr>
                                      <p:to>
                                        <p:strVal val="hidden"/>
                                      </p:to>
                                    </p:set>
                                  </p:childTnLst>
                                </p:cTn>
                              </p:par>
                              <p:par>
                                <p:cTn id="118" presetID="9" presetClass="exit" presetSubtype="0" fill="hold" grpId="1" nodeType="withEffect">
                                  <p:stCondLst>
                                    <p:cond delay="0"/>
                                  </p:stCondLst>
                                  <p:childTnLst>
                                    <p:animEffect transition="out" filter="dissolve">
                                      <p:cBhvr>
                                        <p:cTn id="119" dur="500"/>
                                        <p:tgtEl>
                                          <p:spTgt spid="229"/>
                                        </p:tgtEl>
                                      </p:cBhvr>
                                    </p:animEffect>
                                    <p:set>
                                      <p:cBhvr>
                                        <p:cTn id="120" dur="1" fill="hold">
                                          <p:stCondLst>
                                            <p:cond delay="499"/>
                                          </p:stCondLst>
                                        </p:cTn>
                                        <p:tgtEl>
                                          <p:spTgt spid="229"/>
                                        </p:tgtEl>
                                        <p:attrNameLst>
                                          <p:attrName>style.visibility</p:attrName>
                                        </p:attrNameLst>
                                      </p:cBhvr>
                                      <p:to>
                                        <p:strVal val="hidden"/>
                                      </p:to>
                                    </p:set>
                                  </p:childTnLst>
                                </p:cTn>
                              </p:par>
                              <p:par>
                                <p:cTn id="121" presetID="9" presetClass="exit" presetSubtype="0" fill="hold" grpId="1" nodeType="withEffect">
                                  <p:stCondLst>
                                    <p:cond delay="0"/>
                                  </p:stCondLst>
                                  <p:childTnLst>
                                    <p:animEffect transition="out" filter="dissolve">
                                      <p:cBhvr>
                                        <p:cTn id="122" dur="500"/>
                                        <p:tgtEl>
                                          <p:spTgt spid="231"/>
                                        </p:tgtEl>
                                      </p:cBhvr>
                                    </p:animEffect>
                                    <p:set>
                                      <p:cBhvr>
                                        <p:cTn id="123" dur="1" fill="hold">
                                          <p:stCondLst>
                                            <p:cond delay="499"/>
                                          </p:stCondLst>
                                        </p:cTn>
                                        <p:tgtEl>
                                          <p:spTgt spid="231"/>
                                        </p:tgtEl>
                                        <p:attrNameLst>
                                          <p:attrName>style.visibility</p:attrName>
                                        </p:attrNameLst>
                                      </p:cBhvr>
                                      <p:to>
                                        <p:strVal val="hidden"/>
                                      </p:to>
                                    </p:set>
                                  </p:childTnLst>
                                </p:cTn>
                              </p:par>
                              <p:par>
                                <p:cTn id="124" presetID="9" presetClass="exit" presetSubtype="0" fill="hold" grpId="1" nodeType="withEffect">
                                  <p:stCondLst>
                                    <p:cond delay="0"/>
                                  </p:stCondLst>
                                  <p:childTnLst>
                                    <p:animEffect transition="out" filter="dissolve">
                                      <p:cBhvr>
                                        <p:cTn id="125" dur="500"/>
                                        <p:tgtEl>
                                          <p:spTgt spid="233"/>
                                        </p:tgtEl>
                                      </p:cBhvr>
                                    </p:animEffect>
                                    <p:set>
                                      <p:cBhvr>
                                        <p:cTn id="126" dur="1" fill="hold">
                                          <p:stCondLst>
                                            <p:cond delay="499"/>
                                          </p:stCondLst>
                                        </p:cTn>
                                        <p:tgtEl>
                                          <p:spTgt spid="233"/>
                                        </p:tgtEl>
                                        <p:attrNameLst>
                                          <p:attrName>style.visibility</p:attrName>
                                        </p:attrNameLst>
                                      </p:cBhvr>
                                      <p:to>
                                        <p:strVal val="hidden"/>
                                      </p:to>
                                    </p:set>
                                  </p:childTnLst>
                                </p:cTn>
                              </p:par>
                              <p:par>
                                <p:cTn id="127" presetID="9" presetClass="exit" presetSubtype="0" fill="hold" grpId="1" nodeType="withEffect">
                                  <p:stCondLst>
                                    <p:cond delay="0"/>
                                  </p:stCondLst>
                                  <p:childTnLst>
                                    <p:animEffect transition="out" filter="dissolve">
                                      <p:cBhvr>
                                        <p:cTn id="128" dur="500"/>
                                        <p:tgtEl>
                                          <p:spTgt spid="234"/>
                                        </p:tgtEl>
                                      </p:cBhvr>
                                    </p:animEffect>
                                    <p:set>
                                      <p:cBhvr>
                                        <p:cTn id="129" dur="1" fill="hold">
                                          <p:stCondLst>
                                            <p:cond delay="499"/>
                                          </p:stCondLst>
                                        </p:cTn>
                                        <p:tgtEl>
                                          <p:spTgt spid="234"/>
                                        </p:tgtEl>
                                        <p:attrNameLst>
                                          <p:attrName>style.visibility</p:attrName>
                                        </p:attrNameLst>
                                      </p:cBhvr>
                                      <p:to>
                                        <p:strVal val="hidden"/>
                                      </p:to>
                                    </p:set>
                                  </p:childTnLst>
                                </p:cTn>
                              </p:par>
                              <p:par>
                                <p:cTn id="130" presetID="9" presetClass="exit" presetSubtype="0" fill="hold" grpId="1" nodeType="withEffect">
                                  <p:stCondLst>
                                    <p:cond delay="0"/>
                                  </p:stCondLst>
                                  <p:childTnLst>
                                    <p:animEffect transition="out" filter="dissolve">
                                      <p:cBhvr>
                                        <p:cTn id="131" dur="500"/>
                                        <p:tgtEl>
                                          <p:spTgt spid="232"/>
                                        </p:tgtEl>
                                      </p:cBhvr>
                                    </p:animEffect>
                                    <p:set>
                                      <p:cBhvr>
                                        <p:cTn id="132" dur="1" fill="hold">
                                          <p:stCondLst>
                                            <p:cond delay="499"/>
                                          </p:stCondLst>
                                        </p:cTn>
                                        <p:tgtEl>
                                          <p:spTgt spid="232"/>
                                        </p:tgtEl>
                                        <p:attrNameLst>
                                          <p:attrName>style.visibility</p:attrName>
                                        </p:attrNameLst>
                                      </p:cBhvr>
                                      <p:to>
                                        <p:strVal val="hidden"/>
                                      </p:to>
                                    </p:set>
                                  </p:childTnLst>
                                </p:cTn>
                              </p:par>
                              <p:par>
                                <p:cTn id="133" presetID="9" presetClass="exit" presetSubtype="0" fill="hold" grpId="1" nodeType="withEffect">
                                  <p:stCondLst>
                                    <p:cond delay="0"/>
                                  </p:stCondLst>
                                  <p:childTnLst>
                                    <p:animEffect transition="out" filter="dissolve">
                                      <p:cBhvr>
                                        <p:cTn id="134" dur="500"/>
                                        <p:tgtEl>
                                          <p:spTgt spid="237"/>
                                        </p:tgtEl>
                                      </p:cBhvr>
                                    </p:animEffect>
                                    <p:set>
                                      <p:cBhvr>
                                        <p:cTn id="135" dur="1" fill="hold">
                                          <p:stCondLst>
                                            <p:cond delay="499"/>
                                          </p:stCondLst>
                                        </p:cTn>
                                        <p:tgtEl>
                                          <p:spTgt spid="237"/>
                                        </p:tgtEl>
                                        <p:attrNameLst>
                                          <p:attrName>style.visibility</p:attrName>
                                        </p:attrNameLst>
                                      </p:cBhvr>
                                      <p:to>
                                        <p:strVal val="hidden"/>
                                      </p:to>
                                    </p:set>
                                  </p:childTnLst>
                                </p:cTn>
                              </p:par>
                              <p:par>
                                <p:cTn id="136" presetID="9" presetClass="exit" presetSubtype="0" fill="hold" grpId="1" nodeType="withEffect">
                                  <p:stCondLst>
                                    <p:cond delay="0"/>
                                  </p:stCondLst>
                                  <p:childTnLst>
                                    <p:animEffect transition="out" filter="dissolve">
                                      <p:cBhvr>
                                        <p:cTn id="137" dur="500"/>
                                        <p:tgtEl>
                                          <p:spTgt spid="236"/>
                                        </p:tgtEl>
                                      </p:cBhvr>
                                    </p:animEffect>
                                    <p:set>
                                      <p:cBhvr>
                                        <p:cTn id="138" dur="1" fill="hold">
                                          <p:stCondLst>
                                            <p:cond delay="499"/>
                                          </p:stCondLst>
                                        </p:cTn>
                                        <p:tgtEl>
                                          <p:spTgt spid="236"/>
                                        </p:tgtEl>
                                        <p:attrNameLst>
                                          <p:attrName>style.visibility</p:attrName>
                                        </p:attrNameLst>
                                      </p:cBhvr>
                                      <p:to>
                                        <p:strVal val="hidden"/>
                                      </p:to>
                                    </p:set>
                                  </p:childTnLst>
                                </p:cTn>
                              </p:par>
                              <p:par>
                                <p:cTn id="139" presetID="9" presetClass="exit" presetSubtype="0" fill="hold" grpId="1" nodeType="withEffect">
                                  <p:stCondLst>
                                    <p:cond delay="0"/>
                                  </p:stCondLst>
                                  <p:childTnLst>
                                    <p:animEffect transition="out" filter="dissolve">
                                      <p:cBhvr>
                                        <p:cTn id="140" dur="500"/>
                                        <p:tgtEl>
                                          <p:spTgt spid="238"/>
                                        </p:tgtEl>
                                      </p:cBhvr>
                                    </p:animEffect>
                                    <p:set>
                                      <p:cBhvr>
                                        <p:cTn id="141" dur="1" fill="hold">
                                          <p:stCondLst>
                                            <p:cond delay="499"/>
                                          </p:stCondLst>
                                        </p:cTn>
                                        <p:tgtEl>
                                          <p:spTgt spid="238"/>
                                        </p:tgtEl>
                                        <p:attrNameLst>
                                          <p:attrName>style.visibility</p:attrName>
                                        </p:attrNameLst>
                                      </p:cBhvr>
                                      <p:to>
                                        <p:strVal val="hidden"/>
                                      </p:to>
                                    </p:set>
                                  </p:childTnLst>
                                </p:cTn>
                              </p:par>
                              <p:par>
                                <p:cTn id="142" presetID="9" presetClass="exit" presetSubtype="0" fill="hold" grpId="1" nodeType="withEffect">
                                  <p:stCondLst>
                                    <p:cond delay="0"/>
                                  </p:stCondLst>
                                  <p:childTnLst>
                                    <p:animEffect transition="out" filter="dissolve">
                                      <p:cBhvr>
                                        <p:cTn id="143" dur="500"/>
                                        <p:tgtEl>
                                          <p:spTgt spid="240"/>
                                        </p:tgtEl>
                                      </p:cBhvr>
                                    </p:animEffect>
                                    <p:set>
                                      <p:cBhvr>
                                        <p:cTn id="144" dur="1" fill="hold">
                                          <p:stCondLst>
                                            <p:cond delay="499"/>
                                          </p:stCondLst>
                                        </p:cTn>
                                        <p:tgtEl>
                                          <p:spTgt spid="240"/>
                                        </p:tgtEl>
                                        <p:attrNameLst>
                                          <p:attrName>style.visibility</p:attrName>
                                        </p:attrNameLst>
                                      </p:cBhvr>
                                      <p:to>
                                        <p:strVal val="hidden"/>
                                      </p:to>
                                    </p:set>
                                  </p:childTnLst>
                                </p:cTn>
                              </p:par>
                              <p:par>
                                <p:cTn id="145" presetID="9" presetClass="exit" presetSubtype="0" fill="hold" grpId="1" nodeType="withEffect">
                                  <p:stCondLst>
                                    <p:cond delay="0"/>
                                  </p:stCondLst>
                                  <p:childTnLst>
                                    <p:animEffect transition="out" filter="dissolve">
                                      <p:cBhvr>
                                        <p:cTn id="146" dur="500"/>
                                        <p:tgtEl>
                                          <p:spTgt spid="241"/>
                                        </p:tgtEl>
                                      </p:cBhvr>
                                    </p:animEffect>
                                    <p:set>
                                      <p:cBhvr>
                                        <p:cTn id="147" dur="1" fill="hold">
                                          <p:stCondLst>
                                            <p:cond delay="499"/>
                                          </p:stCondLst>
                                        </p:cTn>
                                        <p:tgtEl>
                                          <p:spTgt spid="241"/>
                                        </p:tgtEl>
                                        <p:attrNameLst>
                                          <p:attrName>style.visibility</p:attrName>
                                        </p:attrNameLst>
                                      </p:cBhvr>
                                      <p:to>
                                        <p:strVal val="hidden"/>
                                      </p:to>
                                    </p:set>
                                  </p:childTnLst>
                                </p:cTn>
                              </p:par>
                              <p:par>
                                <p:cTn id="148" presetID="9" presetClass="exit" presetSubtype="0" fill="hold" grpId="1" nodeType="withEffect">
                                  <p:stCondLst>
                                    <p:cond delay="0"/>
                                  </p:stCondLst>
                                  <p:childTnLst>
                                    <p:animEffect transition="out" filter="dissolve">
                                      <p:cBhvr>
                                        <p:cTn id="149" dur="500"/>
                                        <p:tgtEl>
                                          <p:spTgt spid="239"/>
                                        </p:tgtEl>
                                      </p:cBhvr>
                                    </p:animEffect>
                                    <p:set>
                                      <p:cBhvr>
                                        <p:cTn id="150" dur="1" fill="hold">
                                          <p:stCondLst>
                                            <p:cond delay="499"/>
                                          </p:stCondLst>
                                        </p:cTn>
                                        <p:tgtEl>
                                          <p:spTgt spid="239"/>
                                        </p:tgtEl>
                                        <p:attrNameLst>
                                          <p:attrName>style.visibility</p:attrName>
                                        </p:attrNameLst>
                                      </p:cBhvr>
                                      <p:to>
                                        <p:strVal val="hidden"/>
                                      </p:to>
                                    </p:set>
                                  </p:childTnLst>
                                </p:cTn>
                              </p:par>
                              <p:par>
                                <p:cTn id="151" presetID="9" presetClass="exit" presetSubtype="0" fill="hold" grpId="1" nodeType="withEffect">
                                  <p:stCondLst>
                                    <p:cond delay="0"/>
                                  </p:stCondLst>
                                  <p:childTnLst>
                                    <p:animEffect transition="out" filter="dissolve">
                                      <p:cBhvr>
                                        <p:cTn id="152" dur="500"/>
                                        <p:tgtEl>
                                          <p:spTgt spid="244"/>
                                        </p:tgtEl>
                                      </p:cBhvr>
                                    </p:animEffect>
                                    <p:set>
                                      <p:cBhvr>
                                        <p:cTn id="153" dur="1" fill="hold">
                                          <p:stCondLst>
                                            <p:cond delay="499"/>
                                          </p:stCondLst>
                                        </p:cTn>
                                        <p:tgtEl>
                                          <p:spTgt spid="244"/>
                                        </p:tgtEl>
                                        <p:attrNameLst>
                                          <p:attrName>style.visibility</p:attrName>
                                        </p:attrNameLst>
                                      </p:cBhvr>
                                      <p:to>
                                        <p:strVal val="hidden"/>
                                      </p:to>
                                    </p:set>
                                  </p:childTnLst>
                                </p:cTn>
                              </p:par>
                              <p:par>
                                <p:cTn id="154" presetID="9" presetClass="exit" presetSubtype="0" fill="hold" grpId="1" nodeType="withEffect">
                                  <p:stCondLst>
                                    <p:cond delay="0"/>
                                  </p:stCondLst>
                                  <p:childTnLst>
                                    <p:animEffect transition="out" filter="dissolve">
                                      <p:cBhvr>
                                        <p:cTn id="155" dur="500"/>
                                        <p:tgtEl>
                                          <p:spTgt spid="243"/>
                                        </p:tgtEl>
                                      </p:cBhvr>
                                    </p:animEffect>
                                    <p:set>
                                      <p:cBhvr>
                                        <p:cTn id="156" dur="1" fill="hold">
                                          <p:stCondLst>
                                            <p:cond delay="499"/>
                                          </p:stCondLst>
                                        </p:cTn>
                                        <p:tgtEl>
                                          <p:spTgt spid="243"/>
                                        </p:tgtEl>
                                        <p:attrNameLst>
                                          <p:attrName>style.visibility</p:attrName>
                                        </p:attrNameLst>
                                      </p:cBhvr>
                                      <p:to>
                                        <p:strVal val="hidden"/>
                                      </p:to>
                                    </p:set>
                                  </p:childTnLst>
                                </p:cTn>
                              </p:par>
                              <p:par>
                                <p:cTn id="157" presetID="9" presetClass="exit" presetSubtype="0" fill="hold" grpId="1" nodeType="withEffect">
                                  <p:stCondLst>
                                    <p:cond delay="0"/>
                                  </p:stCondLst>
                                  <p:childTnLst>
                                    <p:animEffect transition="out" filter="dissolve">
                                      <p:cBhvr>
                                        <p:cTn id="158" dur="500"/>
                                        <p:tgtEl>
                                          <p:spTgt spid="245"/>
                                        </p:tgtEl>
                                      </p:cBhvr>
                                    </p:animEffect>
                                    <p:set>
                                      <p:cBhvr>
                                        <p:cTn id="159" dur="1" fill="hold">
                                          <p:stCondLst>
                                            <p:cond delay="499"/>
                                          </p:stCondLst>
                                        </p:cTn>
                                        <p:tgtEl>
                                          <p:spTgt spid="245"/>
                                        </p:tgtEl>
                                        <p:attrNameLst>
                                          <p:attrName>style.visibility</p:attrName>
                                        </p:attrNameLst>
                                      </p:cBhvr>
                                      <p:to>
                                        <p:strVal val="hidden"/>
                                      </p:to>
                                    </p:set>
                                  </p:childTnLst>
                                </p:cTn>
                              </p:par>
                              <p:par>
                                <p:cTn id="160" presetID="9" presetClass="exit" presetSubtype="0" fill="hold" grpId="1" nodeType="withEffect">
                                  <p:stCondLst>
                                    <p:cond delay="0"/>
                                  </p:stCondLst>
                                  <p:childTnLst>
                                    <p:animEffect transition="out" filter="dissolve">
                                      <p:cBhvr>
                                        <p:cTn id="161" dur="500"/>
                                        <p:tgtEl>
                                          <p:spTgt spid="247"/>
                                        </p:tgtEl>
                                      </p:cBhvr>
                                    </p:animEffect>
                                    <p:set>
                                      <p:cBhvr>
                                        <p:cTn id="162" dur="1" fill="hold">
                                          <p:stCondLst>
                                            <p:cond delay="499"/>
                                          </p:stCondLst>
                                        </p:cTn>
                                        <p:tgtEl>
                                          <p:spTgt spid="247"/>
                                        </p:tgtEl>
                                        <p:attrNameLst>
                                          <p:attrName>style.visibility</p:attrName>
                                        </p:attrNameLst>
                                      </p:cBhvr>
                                      <p:to>
                                        <p:strVal val="hidden"/>
                                      </p:to>
                                    </p:set>
                                  </p:childTnLst>
                                </p:cTn>
                              </p:par>
                              <p:par>
                                <p:cTn id="163" presetID="9" presetClass="exit" presetSubtype="0" fill="hold" grpId="1" nodeType="withEffect">
                                  <p:stCondLst>
                                    <p:cond delay="0"/>
                                  </p:stCondLst>
                                  <p:childTnLst>
                                    <p:animEffect transition="out" filter="dissolve">
                                      <p:cBhvr>
                                        <p:cTn id="164" dur="500"/>
                                        <p:tgtEl>
                                          <p:spTgt spid="248"/>
                                        </p:tgtEl>
                                      </p:cBhvr>
                                    </p:animEffect>
                                    <p:set>
                                      <p:cBhvr>
                                        <p:cTn id="165" dur="1" fill="hold">
                                          <p:stCondLst>
                                            <p:cond delay="499"/>
                                          </p:stCondLst>
                                        </p:cTn>
                                        <p:tgtEl>
                                          <p:spTgt spid="248"/>
                                        </p:tgtEl>
                                        <p:attrNameLst>
                                          <p:attrName>style.visibility</p:attrName>
                                        </p:attrNameLst>
                                      </p:cBhvr>
                                      <p:to>
                                        <p:strVal val="hidden"/>
                                      </p:to>
                                    </p:set>
                                  </p:childTnLst>
                                </p:cTn>
                              </p:par>
                              <p:par>
                                <p:cTn id="166" presetID="9" presetClass="exit" presetSubtype="0" fill="hold" grpId="1" nodeType="withEffect">
                                  <p:stCondLst>
                                    <p:cond delay="0"/>
                                  </p:stCondLst>
                                  <p:childTnLst>
                                    <p:animEffect transition="out" filter="dissolve">
                                      <p:cBhvr>
                                        <p:cTn id="167" dur="500"/>
                                        <p:tgtEl>
                                          <p:spTgt spid="246"/>
                                        </p:tgtEl>
                                      </p:cBhvr>
                                    </p:animEffect>
                                    <p:set>
                                      <p:cBhvr>
                                        <p:cTn id="168" dur="1" fill="hold">
                                          <p:stCondLst>
                                            <p:cond delay="499"/>
                                          </p:stCondLst>
                                        </p:cTn>
                                        <p:tgtEl>
                                          <p:spTgt spid="2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animBg="1"/>
      <p:bldP spid="222" grpId="1" animBg="1"/>
      <p:bldP spid="223" grpId="0" animBg="1"/>
      <p:bldP spid="223" grpId="1" animBg="1"/>
      <p:bldP spid="224" grpId="0" animBg="1"/>
      <p:bldP spid="224" grpId="1" animBg="1"/>
      <p:bldP spid="225" grpId="0" animBg="1"/>
      <p:bldP spid="225" grpId="1" animBg="1"/>
      <p:bldP spid="226" grpId="0" animBg="1"/>
      <p:bldP spid="226" grpId="1" animBg="1"/>
      <p:bldP spid="227" grpId="0" animBg="1"/>
      <p:bldP spid="227" grpId="1" animBg="1"/>
      <p:bldP spid="229" grpId="0" animBg="1"/>
      <p:bldP spid="229" grpId="1" animBg="1"/>
      <p:bldP spid="230" grpId="0" animBg="1"/>
      <p:bldP spid="230" grpId="1" animBg="1"/>
      <p:bldP spid="231" grpId="0" animBg="1"/>
      <p:bldP spid="231" grpId="1" animBg="1"/>
      <p:bldP spid="232" grpId="0" animBg="1"/>
      <p:bldP spid="232" grpId="1" animBg="1"/>
      <p:bldP spid="233" grpId="0" animBg="1"/>
      <p:bldP spid="233" grpId="1" animBg="1"/>
      <p:bldP spid="234" grpId="0" animBg="1"/>
      <p:bldP spid="234" grpId="1" animBg="1"/>
      <p:bldP spid="236" grpId="0" animBg="1"/>
      <p:bldP spid="236" grpId="1" animBg="1"/>
      <p:bldP spid="237" grpId="0" animBg="1"/>
      <p:bldP spid="237" grpId="1" animBg="1"/>
      <p:bldP spid="238" grpId="0" animBg="1"/>
      <p:bldP spid="238" grpId="1" animBg="1"/>
      <p:bldP spid="239" grpId="0" animBg="1"/>
      <p:bldP spid="239" grpId="1" animBg="1"/>
      <p:bldP spid="240" grpId="0" animBg="1"/>
      <p:bldP spid="240" grpId="1" animBg="1"/>
      <p:bldP spid="241" grpId="0" animBg="1"/>
      <p:bldP spid="241" grpId="1" animBg="1"/>
      <p:bldP spid="243" grpId="0" animBg="1"/>
      <p:bldP spid="243" grpId="1" animBg="1"/>
      <p:bldP spid="244" grpId="0" animBg="1"/>
      <p:bldP spid="244" grpId="1" animBg="1"/>
      <p:bldP spid="245" grpId="0" animBg="1"/>
      <p:bldP spid="245" grpId="1" animBg="1"/>
      <p:bldP spid="246" grpId="0" animBg="1"/>
      <p:bldP spid="246" grpId="1" animBg="1"/>
      <p:bldP spid="247" grpId="0" animBg="1"/>
      <p:bldP spid="247" grpId="1" animBg="1"/>
      <p:bldP spid="248" grpId="0" animBg="1"/>
      <p:bldP spid="248" grpId="1"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Reduction: Example</a:t>
            </a:r>
          </a:p>
        </p:txBody>
      </p:sp>
      <p:sp>
        <p:nvSpPr>
          <p:cNvPr id="3" name="Content Placeholder 2"/>
          <p:cNvSpPr>
            <a:spLocks noGrp="1"/>
          </p:cNvSpPr>
          <p:nvPr>
            <p:ph idx="1"/>
          </p:nvPr>
        </p:nvSpPr>
        <p:spPr>
          <a:xfrm>
            <a:off x="508000" y="1219201"/>
            <a:ext cx="11074400" cy="4661337"/>
          </a:xfrm>
          <a:noFill/>
          <a:ln>
            <a:solidFill>
              <a:srgbClr val="292934"/>
            </a:solidFill>
          </a:ln>
        </p:spPr>
        <p:txBody>
          <a:bodyPr>
            <a:normAutofit/>
          </a:bodyPr>
          <a:lstStyle/>
          <a:p>
            <a:pPr marL="0" indent="0">
              <a:buNone/>
            </a:pPr>
            <a:r>
              <a:rPr lang="en-US" b="1" dirty="0" err="1">
                <a:latin typeface="Consolas"/>
                <a:cs typeface="Consolas"/>
              </a:rPr>
              <a:t>mainmodule</a:t>
            </a:r>
            <a:r>
              <a:rPr lang="en-US" dirty="0">
                <a:latin typeface="Consolas"/>
                <a:cs typeface="Consolas"/>
              </a:rPr>
              <a:t> reduction { </a:t>
            </a:r>
          </a:p>
          <a:p>
            <a:pPr marL="0" indent="0">
              <a:buNone/>
            </a:pPr>
            <a:r>
              <a:rPr lang="en-US" dirty="0">
                <a:latin typeface="Consolas"/>
                <a:cs typeface="Consolas"/>
              </a:rPr>
              <a:t>  </a:t>
            </a:r>
            <a:r>
              <a:rPr lang="en-US" b="1" dirty="0" err="1">
                <a:latin typeface="Consolas"/>
                <a:cs typeface="Consolas"/>
              </a:rPr>
              <a:t>mainchare</a:t>
            </a:r>
            <a:r>
              <a:rPr lang="en-US" dirty="0">
                <a:latin typeface="Consolas"/>
                <a:cs typeface="Consolas"/>
              </a:rPr>
              <a:t> Main {</a:t>
            </a:r>
          </a:p>
          <a:p>
            <a:pPr marL="0" indent="0">
              <a:buNone/>
            </a:pPr>
            <a:r>
              <a:rPr lang="en-US" dirty="0">
                <a:latin typeface="Consolas"/>
                <a:cs typeface="Consolas"/>
              </a:rPr>
              <a:t>    </a:t>
            </a:r>
            <a:r>
              <a:rPr lang="en-US" b="1" dirty="0">
                <a:latin typeface="Consolas"/>
                <a:cs typeface="Consolas"/>
              </a:rPr>
              <a:t>entry</a:t>
            </a:r>
            <a:r>
              <a:rPr lang="en-US" dirty="0">
                <a:latin typeface="Consolas"/>
                <a:cs typeface="Consolas"/>
              </a:rPr>
              <a:t> Main(</a:t>
            </a:r>
            <a:r>
              <a:rPr lang="en-US" dirty="0" err="1">
                <a:latin typeface="Consolas"/>
                <a:cs typeface="Consolas"/>
              </a:rPr>
              <a:t>CkArgMsg</a:t>
            </a:r>
            <a:r>
              <a:rPr lang="en-US" dirty="0">
                <a:latin typeface="Consolas"/>
                <a:cs typeface="Consolas"/>
              </a:rPr>
              <a:t>∗ </a:t>
            </a:r>
            <a:r>
              <a:rPr lang="en-US" dirty="0" err="1">
                <a:latin typeface="Consolas"/>
                <a:cs typeface="Consolas"/>
              </a:rPr>
              <a:t>msg</a:t>
            </a:r>
            <a:r>
              <a:rPr lang="en-US" dirty="0">
                <a:latin typeface="Consolas"/>
                <a:cs typeface="Consolas"/>
              </a:rPr>
              <a:t>);</a:t>
            </a:r>
          </a:p>
          <a:p>
            <a:pPr marL="0" indent="0">
              <a:buNone/>
            </a:pPr>
            <a:r>
              <a:rPr lang="en-US" dirty="0">
                <a:latin typeface="Consolas"/>
                <a:cs typeface="Consolas"/>
              </a:rPr>
              <a:t>    </a:t>
            </a:r>
            <a:r>
              <a:rPr lang="en-US" b="1" dirty="0">
                <a:latin typeface="Consolas"/>
                <a:cs typeface="Consolas"/>
              </a:rPr>
              <a:t>entry</a:t>
            </a:r>
            <a:r>
              <a:rPr lang="en-US" dirty="0">
                <a:latin typeface="Consolas"/>
                <a:cs typeface="Consolas"/>
              </a:rPr>
              <a:t> [</a:t>
            </a:r>
            <a:r>
              <a:rPr lang="en-US" dirty="0" err="1">
                <a:latin typeface="Consolas"/>
                <a:cs typeface="Consolas"/>
              </a:rPr>
              <a:t>reductiontarget</a:t>
            </a:r>
            <a:r>
              <a:rPr lang="en-US" dirty="0">
                <a:latin typeface="Consolas"/>
                <a:cs typeface="Consolas"/>
              </a:rPr>
              <a:t>] </a:t>
            </a:r>
            <a:r>
              <a:rPr lang="en-US" b="1" dirty="0">
                <a:latin typeface="Consolas"/>
                <a:cs typeface="Consolas"/>
              </a:rPr>
              <a:t>void</a:t>
            </a:r>
            <a:r>
              <a:rPr lang="en-US" dirty="0">
                <a:latin typeface="Consolas"/>
                <a:cs typeface="Consolas"/>
              </a:rPr>
              <a:t> done(</a:t>
            </a:r>
            <a:r>
              <a:rPr lang="en-US" b="1" dirty="0" err="1">
                <a:latin typeface="Consolas"/>
                <a:cs typeface="Consolas"/>
              </a:rPr>
              <a:t>int</a:t>
            </a:r>
            <a:r>
              <a:rPr lang="en-US" dirty="0">
                <a:latin typeface="Consolas"/>
                <a:cs typeface="Consolas"/>
              </a:rPr>
              <a:t> value); </a:t>
            </a:r>
          </a:p>
          <a:p>
            <a:pPr marL="0" indent="0">
              <a:buNone/>
            </a:pPr>
            <a:r>
              <a:rPr lang="en-US" dirty="0">
                <a:latin typeface="Consolas"/>
                <a:cs typeface="Consolas"/>
              </a:rPr>
              <a:t>  };</a:t>
            </a:r>
          </a:p>
          <a:p>
            <a:pPr marL="0" indent="0">
              <a:buNone/>
            </a:pPr>
            <a:r>
              <a:rPr lang="en-US" dirty="0">
                <a:latin typeface="Consolas"/>
                <a:cs typeface="Consolas"/>
              </a:rPr>
              <a:t>  </a:t>
            </a:r>
            <a:r>
              <a:rPr lang="en-US" b="1" dirty="0">
                <a:latin typeface="Consolas"/>
                <a:cs typeface="Consolas"/>
              </a:rPr>
              <a:t>array</a:t>
            </a:r>
            <a:r>
              <a:rPr lang="en-US" dirty="0">
                <a:latin typeface="Consolas"/>
                <a:cs typeface="Consolas"/>
              </a:rPr>
              <a:t> [1D] Elem {</a:t>
            </a:r>
          </a:p>
          <a:p>
            <a:pPr marL="0" indent="0">
              <a:buNone/>
            </a:pPr>
            <a:r>
              <a:rPr lang="en-US" dirty="0">
                <a:latin typeface="Consolas"/>
                <a:cs typeface="Consolas"/>
              </a:rPr>
              <a:t>    </a:t>
            </a:r>
            <a:r>
              <a:rPr lang="en-US" b="1" dirty="0">
                <a:latin typeface="Consolas"/>
                <a:cs typeface="Consolas"/>
              </a:rPr>
              <a:t>entry</a:t>
            </a:r>
            <a:r>
              <a:rPr lang="en-US" dirty="0">
                <a:latin typeface="Consolas"/>
                <a:cs typeface="Consolas"/>
              </a:rPr>
              <a:t> Elem(CProxy_Main mProxy);</a:t>
            </a:r>
          </a:p>
          <a:p>
            <a:pPr marL="0" indent="0">
              <a:buNone/>
            </a:pPr>
            <a:r>
              <a:rPr lang="en-US" dirty="0">
                <a:latin typeface="Consolas"/>
                <a:cs typeface="Consolas"/>
              </a:rPr>
              <a:t>  };</a:t>
            </a:r>
          </a:p>
          <a:p>
            <a:pPr marL="0" indent="0">
              <a:buNone/>
            </a:pPr>
            <a:r>
              <a:rPr lang="en-US" dirty="0">
                <a:latin typeface="Consolas"/>
                <a:cs typeface="Consolas"/>
              </a:rPr>
              <a:t>}</a:t>
            </a:r>
          </a:p>
        </p:txBody>
      </p:sp>
      <p:sp>
        <p:nvSpPr>
          <p:cNvPr id="7" name="Title 1"/>
          <p:cNvSpPr txBox="1">
            <a:spLocks/>
          </p:cNvSpPr>
          <p:nvPr/>
        </p:nvSpPr>
        <p:spPr>
          <a:xfrm>
            <a:off x="7261655" y="3660496"/>
            <a:ext cx="3932804" cy="589458"/>
          </a:xfrm>
          <a:prstGeom prst="rect">
            <a:avLst/>
          </a:prstGeom>
          <a:solidFill>
            <a:schemeClr val="bg2">
              <a:lumMod val="90000"/>
            </a:schemeClr>
          </a:solidFill>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Times New Roman"/>
                <a:ea typeface="+mj-ea"/>
                <a:cs typeface="Times New Roman"/>
              </a:defRPr>
            </a:lvl1pPr>
          </a:lstStyle>
          <a:p>
            <a:pPr algn="ctr"/>
            <a:r>
              <a:rPr lang="en-US" sz="2800" dirty="0">
                <a:solidFill>
                  <a:srgbClr val="C00000"/>
                </a:solidFill>
                <a:latin typeface="+mn-lt"/>
              </a:rPr>
              <a:t>Entry Method Attribute</a:t>
            </a:r>
          </a:p>
        </p:txBody>
      </p:sp>
      <p:cxnSp>
        <p:nvCxnSpPr>
          <p:cNvPr id="8" name="Straight Arrow Connector 7"/>
          <p:cNvCxnSpPr>
            <a:stCxn id="7" idx="1"/>
          </p:cNvCxnSpPr>
          <p:nvPr/>
        </p:nvCxnSpPr>
        <p:spPr>
          <a:xfrm flipH="1" flipV="1">
            <a:off x="5323114" y="3276600"/>
            <a:ext cx="1938541" cy="678625"/>
          </a:xfrm>
          <a:prstGeom prst="straightConnector1">
            <a:avLst/>
          </a:prstGeom>
          <a:ln w="31750">
            <a:solidFill>
              <a:schemeClr val="tx2"/>
            </a:solidFill>
            <a:tailEnd type="stealth"/>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xmlns="" id="{4BFE5F07-9F90-4B34-BE8D-ECF8DAE93FE5}"/>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0" name="Slide Number Placeholder 5">
            <a:extLst>
              <a:ext uri="{FF2B5EF4-FFF2-40B4-BE49-F238E27FC236}">
                <a16:creationId xmlns:a16="http://schemas.microsoft.com/office/drawing/2014/main" xmlns="" id="{5DDE1A64-D76E-4239-94A6-24497BE91CAA}"/>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latin typeface="Calibri" panose="020F0502020204030204" pitchFamily="34" charset="0"/>
                <a:cs typeface="Calibri" panose="020F0502020204030204" pitchFamily="34" charset="0"/>
              </a:rPr>
              <a:pPr/>
              <a:t>90</a:t>
            </a:fld>
            <a:endParaRPr lang="en-US">
              <a:latin typeface="Calibri" panose="020F0502020204030204" pitchFamily="34" charset="0"/>
              <a:cs typeface="Calibri" panose="020F0502020204030204" pitchFamily="34" charset="0"/>
            </a:endParaRPr>
          </a:p>
        </p:txBody>
      </p:sp>
      <p:sp>
        <p:nvSpPr>
          <p:cNvPr id="11" name="Footer Placeholder 4">
            <a:extLst>
              <a:ext uri="{FF2B5EF4-FFF2-40B4-BE49-F238E27FC236}">
                <a16:creationId xmlns:a16="http://schemas.microsoft.com/office/drawing/2014/main" xmlns="" id="{AF22A76F-7A2F-408A-AEE3-29FBACFA0D33}"/>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640065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Reduction: Example</a:t>
            </a:r>
          </a:p>
        </p:txBody>
      </p:sp>
      <p:sp>
        <p:nvSpPr>
          <p:cNvPr id="6" name="Content Placeholder 5"/>
          <p:cNvSpPr>
            <a:spLocks noGrp="1"/>
          </p:cNvSpPr>
          <p:nvPr>
            <p:ph sz="quarter" idx="13"/>
          </p:nvPr>
        </p:nvSpPr>
        <p:spPr>
          <a:xfrm>
            <a:off x="1258167" y="820690"/>
            <a:ext cx="9675666" cy="5534075"/>
          </a:xfrm>
          <a:noFill/>
          <a:ln>
            <a:solidFill>
              <a:srgbClr val="292934"/>
            </a:solidFill>
          </a:ln>
        </p:spPr>
        <p:txBody>
          <a:bodyPr>
            <a:noAutofit/>
          </a:bodyPr>
          <a:lstStyle/>
          <a:p>
            <a:pPr marL="0" indent="0">
              <a:buNone/>
            </a:pPr>
            <a:r>
              <a:rPr lang="en-US" sz="1800" b="1" dirty="0">
                <a:latin typeface="Consolas" charset="0"/>
                <a:ea typeface="Consolas" charset="0"/>
                <a:cs typeface="Consolas" charset="0"/>
              </a:rPr>
              <a:t>#include </a:t>
            </a:r>
            <a:r>
              <a:rPr lang="en-US" sz="1800" dirty="0">
                <a:latin typeface="Consolas" charset="0"/>
                <a:ea typeface="Consolas" charset="0"/>
                <a:cs typeface="Consolas" charset="0"/>
              </a:rPr>
              <a:t>“reduction.decl.h” </a:t>
            </a:r>
          </a:p>
          <a:p>
            <a:pPr marL="0" indent="0">
              <a:buNone/>
            </a:pPr>
            <a:r>
              <a:rPr lang="en-US" sz="1800" b="1" dirty="0">
                <a:latin typeface="Consolas" charset="0"/>
                <a:ea typeface="Consolas" charset="0"/>
                <a:cs typeface="Consolas" charset="0"/>
              </a:rPr>
              <a:t>const int </a:t>
            </a:r>
            <a:r>
              <a:rPr lang="en-US" sz="1800" dirty="0">
                <a:latin typeface="Consolas" charset="0"/>
                <a:ea typeface="Consolas" charset="0"/>
                <a:cs typeface="Consolas" charset="0"/>
              </a:rPr>
              <a:t>numElements = 49; </a:t>
            </a:r>
          </a:p>
          <a:p>
            <a:pPr marL="0" indent="0">
              <a:buNone/>
            </a:pPr>
            <a:r>
              <a:rPr lang="en-US" sz="1800" b="1" dirty="0">
                <a:latin typeface="Consolas" charset="0"/>
                <a:ea typeface="Consolas" charset="0"/>
                <a:cs typeface="Consolas" charset="0"/>
              </a:rPr>
              <a:t>class </a:t>
            </a:r>
            <a:r>
              <a:rPr lang="en-US" sz="1800" dirty="0">
                <a:latin typeface="Consolas" charset="0"/>
                <a:ea typeface="Consolas" charset="0"/>
                <a:cs typeface="Consolas" charset="0"/>
              </a:rPr>
              <a:t>Main : </a:t>
            </a:r>
            <a:r>
              <a:rPr lang="en-US" sz="1800" b="1" dirty="0">
                <a:latin typeface="Consolas" charset="0"/>
                <a:ea typeface="Consolas" charset="0"/>
                <a:cs typeface="Consolas" charset="0"/>
              </a:rPr>
              <a:t>public </a:t>
            </a:r>
            <a:r>
              <a:rPr lang="en-US" sz="1800" dirty="0">
                <a:latin typeface="Consolas" charset="0"/>
                <a:ea typeface="Consolas" charset="0"/>
                <a:cs typeface="Consolas" charset="0"/>
              </a:rPr>
              <a:t>CBase_Main {  </a:t>
            </a:r>
          </a:p>
          <a:p>
            <a:pPr marL="0" indent="0">
              <a:buNone/>
            </a:pPr>
            <a:r>
              <a:rPr lang="en-US" sz="1800" b="1" dirty="0">
                <a:latin typeface="Consolas" charset="0"/>
                <a:ea typeface="Consolas" charset="0"/>
                <a:cs typeface="Consolas" charset="0"/>
              </a:rPr>
              <a:t>public</a:t>
            </a:r>
            <a:r>
              <a:rPr lang="en-US" sz="1800" dirty="0">
                <a:latin typeface="Consolas" charset="0"/>
                <a:ea typeface="Consolas" charset="0"/>
                <a:cs typeface="Consolas" charset="0"/>
              </a:rPr>
              <a:t>: </a:t>
            </a:r>
          </a:p>
          <a:p>
            <a:pPr marL="0" indent="0">
              <a:buNone/>
            </a:pPr>
            <a:r>
              <a:rPr lang="en-US" sz="1800" dirty="0">
                <a:latin typeface="Consolas" charset="0"/>
                <a:ea typeface="Consolas" charset="0"/>
                <a:cs typeface="Consolas" charset="0"/>
              </a:rPr>
              <a:t>   Main(CkArgMsg∗ msg) { CProxy_Elem::ckNew(thisProxy, numElements); } </a:t>
            </a:r>
          </a:p>
          <a:p>
            <a:pPr marL="0" indent="0">
              <a:buNone/>
            </a:pPr>
            <a:r>
              <a:rPr lang="en-US" sz="1800" dirty="0">
                <a:latin typeface="Consolas" charset="0"/>
                <a:ea typeface="Consolas" charset="0"/>
                <a:cs typeface="Consolas" charset="0"/>
              </a:rPr>
              <a:t>   </a:t>
            </a:r>
            <a:r>
              <a:rPr lang="en-US" sz="1800" b="1" dirty="0">
                <a:latin typeface="Consolas" charset="0"/>
                <a:ea typeface="Consolas" charset="0"/>
                <a:cs typeface="Consolas" charset="0"/>
              </a:rPr>
              <a:t>void </a:t>
            </a:r>
            <a:r>
              <a:rPr lang="en-US" sz="1800" dirty="0">
                <a:latin typeface="Consolas" charset="0"/>
                <a:ea typeface="Consolas" charset="0"/>
                <a:cs typeface="Consolas" charset="0"/>
              </a:rPr>
              <a:t>done(</a:t>
            </a:r>
            <a:r>
              <a:rPr lang="en-US" sz="1800" b="1" dirty="0">
                <a:latin typeface="Consolas" charset="0"/>
                <a:ea typeface="Consolas" charset="0"/>
                <a:cs typeface="Consolas" charset="0"/>
              </a:rPr>
              <a:t>int </a:t>
            </a:r>
            <a:r>
              <a:rPr lang="en-US" sz="1800" dirty="0">
                <a:latin typeface="Consolas" charset="0"/>
                <a:ea typeface="Consolas" charset="0"/>
                <a:cs typeface="Consolas" charset="0"/>
              </a:rPr>
              <a:t>value) { </a:t>
            </a:r>
            <a:r>
              <a:rPr lang="en-US" sz="1800" dirty="0" err="1">
                <a:latin typeface="Consolas" charset="0"/>
                <a:ea typeface="Consolas" charset="0"/>
                <a:cs typeface="Consolas" charset="0"/>
              </a:rPr>
              <a:t>CkPrintf</a:t>
            </a:r>
            <a:r>
              <a:rPr lang="en-US" sz="1800" dirty="0">
                <a:latin typeface="Consolas" charset="0"/>
                <a:ea typeface="Consolas" charset="0"/>
                <a:cs typeface="Consolas" charset="0"/>
              </a:rPr>
              <a:t>(“value: %d\n”, value); </a:t>
            </a:r>
            <a:r>
              <a:rPr lang="en-US" sz="1800" dirty="0" err="1">
                <a:latin typeface="Consolas" charset="0"/>
                <a:ea typeface="Consolas" charset="0"/>
                <a:cs typeface="Consolas" charset="0"/>
              </a:rPr>
              <a:t>CkExit</a:t>
            </a:r>
            <a:r>
              <a:rPr lang="en-US" sz="1800" dirty="0">
                <a:latin typeface="Consolas" charset="0"/>
                <a:ea typeface="Consolas" charset="0"/>
                <a:cs typeface="Consolas" charset="0"/>
              </a:rPr>
              <a:t>(); }</a:t>
            </a:r>
          </a:p>
          <a:p>
            <a:pPr marL="0" indent="0">
              <a:buNone/>
            </a:pPr>
            <a:r>
              <a:rPr lang="en-US" sz="1800" dirty="0">
                <a:latin typeface="Consolas" charset="0"/>
                <a:ea typeface="Consolas" charset="0"/>
                <a:cs typeface="Consolas" charset="0"/>
              </a:rPr>
              <a:t>};</a:t>
            </a:r>
          </a:p>
          <a:p>
            <a:pPr marL="0" indent="0">
              <a:buNone/>
            </a:pPr>
            <a:endParaRPr lang="en-US" sz="1800" dirty="0">
              <a:latin typeface="Consolas" charset="0"/>
              <a:ea typeface="Consolas" charset="0"/>
              <a:cs typeface="Consolas" charset="0"/>
            </a:endParaRPr>
          </a:p>
          <a:p>
            <a:pPr marL="0" indent="0">
              <a:buNone/>
            </a:pPr>
            <a:r>
              <a:rPr lang="en-US" sz="1800" b="1" dirty="0">
                <a:latin typeface="Consolas" charset="0"/>
                <a:ea typeface="Consolas" charset="0"/>
                <a:cs typeface="Consolas" charset="0"/>
              </a:rPr>
              <a:t>class </a:t>
            </a:r>
            <a:r>
              <a:rPr lang="en-US" sz="1800" dirty="0">
                <a:latin typeface="Consolas" charset="0"/>
                <a:ea typeface="Consolas" charset="0"/>
                <a:cs typeface="Consolas" charset="0"/>
              </a:rPr>
              <a:t>Elem : </a:t>
            </a:r>
            <a:r>
              <a:rPr lang="en-US" sz="1800" b="1" dirty="0">
                <a:latin typeface="Consolas" charset="0"/>
                <a:ea typeface="Consolas" charset="0"/>
                <a:cs typeface="Consolas" charset="0"/>
              </a:rPr>
              <a:t>public </a:t>
            </a:r>
            <a:r>
              <a:rPr lang="en-US" sz="1800" dirty="0" err="1">
                <a:latin typeface="Consolas" charset="0"/>
                <a:ea typeface="Consolas" charset="0"/>
                <a:cs typeface="Consolas" charset="0"/>
              </a:rPr>
              <a:t>CBase_Elem</a:t>
            </a:r>
            <a:r>
              <a:rPr lang="en-US" sz="1800" dirty="0">
                <a:latin typeface="Consolas" charset="0"/>
                <a:ea typeface="Consolas" charset="0"/>
                <a:cs typeface="Consolas" charset="0"/>
              </a:rPr>
              <a:t> { </a:t>
            </a:r>
          </a:p>
          <a:p>
            <a:pPr marL="0" indent="0">
              <a:buNone/>
            </a:pPr>
            <a:r>
              <a:rPr lang="en-US" sz="1800" b="1" dirty="0">
                <a:latin typeface="Consolas" charset="0"/>
                <a:ea typeface="Consolas" charset="0"/>
                <a:cs typeface="Consolas" charset="0"/>
              </a:rPr>
              <a:t>public</a:t>
            </a:r>
            <a:r>
              <a:rPr lang="en-US" sz="1800" dirty="0">
                <a:latin typeface="Consolas" charset="0"/>
                <a:ea typeface="Consolas" charset="0"/>
                <a:cs typeface="Consolas" charset="0"/>
              </a:rPr>
              <a:t>: </a:t>
            </a:r>
          </a:p>
          <a:p>
            <a:pPr marL="0" indent="0">
              <a:buNone/>
            </a:pPr>
            <a:r>
              <a:rPr lang="en-US" sz="1800" dirty="0">
                <a:latin typeface="Consolas" charset="0"/>
                <a:ea typeface="Consolas" charset="0"/>
                <a:cs typeface="Consolas" charset="0"/>
              </a:rPr>
              <a:t>   Elem(CProxy_Main mProxy) {</a:t>
            </a:r>
            <a:br>
              <a:rPr lang="en-US" sz="1800" dirty="0">
                <a:latin typeface="Consolas" charset="0"/>
                <a:ea typeface="Consolas" charset="0"/>
                <a:cs typeface="Consolas" charset="0"/>
              </a:rPr>
            </a:br>
            <a:r>
              <a:rPr lang="en-US" sz="1800" dirty="0">
                <a:latin typeface="Consolas" charset="0"/>
                <a:ea typeface="Consolas" charset="0"/>
                <a:cs typeface="Consolas" charset="0"/>
              </a:rPr>
              <a:t>      </a:t>
            </a:r>
            <a:r>
              <a:rPr lang="en-US" sz="1800" b="1" dirty="0">
                <a:latin typeface="Consolas" charset="0"/>
                <a:ea typeface="Consolas" charset="0"/>
                <a:cs typeface="Consolas" charset="0"/>
              </a:rPr>
              <a:t>int </a:t>
            </a:r>
            <a:r>
              <a:rPr lang="en-US" sz="1800" dirty="0">
                <a:latin typeface="Consolas" charset="0"/>
                <a:ea typeface="Consolas" charset="0"/>
                <a:cs typeface="Consolas" charset="0"/>
              </a:rPr>
              <a:t>val = thisIndex;</a:t>
            </a:r>
            <a:br>
              <a:rPr lang="en-US" sz="1800" dirty="0">
                <a:latin typeface="Consolas" charset="0"/>
                <a:ea typeface="Consolas" charset="0"/>
                <a:cs typeface="Consolas" charset="0"/>
              </a:rPr>
            </a:br>
            <a:r>
              <a:rPr lang="en-US" sz="1800" dirty="0">
                <a:latin typeface="Consolas" charset="0"/>
                <a:ea typeface="Consolas" charset="0"/>
                <a:cs typeface="Consolas" charset="0"/>
              </a:rPr>
              <a:t>      </a:t>
            </a:r>
            <a:r>
              <a:rPr lang="en-US" sz="1800" dirty="0">
                <a:solidFill>
                  <a:srgbClr val="FF0000"/>
                </a:solidFill>
                <a:latin typeface="Consolas" charset="0"/>
                <a:ea typeface="Consolas" charset="0"/>
                <a:cs typeface="Consolas" charset="0"/>
              </a:rPr>
              <a:t>CkCallback cb(CkReductionTarget(Main, done), mProxy);</a:t>
            </a:r>
            <a:br>
              <a:rPr lang="en-US" sz="1800" dirty="0">
                <a:solidFill>
                  <a:srgbClr val="FF0000"/>
                </a:solidFill>
                <a:latin typeface="Consolas" charset="0"/>
                <a:ea typeface="Consolas" charset="0"/>
                <a:cs typeface="Consolas" charset="0"/>
              </a:rPr>
            </a:br>
            <a:r>
              <a:rPr lang="en-US" sz="1800" dirty="0">
                <a:solidFill>
                  <a:srgbClr val="FF0000"/>
                </a:solidFill>
                <a:latin typeface="Consolas" charset="0"/>
                <a:ea typeface="Consolas" charset="0"/>
                <a:cs typeface="Consolas" charset="0"/>
              </a:rPr>
              <a:t>      contribute(sizeof(int), &amp;val, CkReduction::sum_int, cb); </a:t>
            </a:r>
          </a:p>
          <a:p>
            <a:pPr marL="0" indent="0">
              <a:buNone/>
            </a:pPr>
            <a:r>
              <a:rPr lang="en-US" sz="1800" dirty="0">
                <a:latin typeface="Consolas" charset="0"/>
                <a:ea typeface="Consolas" charset="0"/>
                <a:cs typeface="Consolas" charset="0"/>
              </a:rPr>
              <a:t>   } </a:t>
            </a:r>
          </a:p>
          <a:p>
            <a:pPr marL="0" indent="0">
              <a:buNone/>
            </a:pPr>
            <a:r>
              <a:rPr lang="en-US" sz="1800" dirty="0">
                <a:latin typeface="Consolas" charset="0"/>
                <a:ea typeface="Consolas" charset="0"/>
                <a:cs typeface="Consolas" charset="0"/>
              </a:rPr>
              <a:t>}; 	</a:t>
            </a:r>
          </a:p>
          <a:p>
            <a:pPr marL="0" indent="0">
              <a:buNone/>
            </a:pPr>
            <a:r>
              <a:rPr lang="en-US" sz="1800" b="1" dirty="0">
                <a:latin typeface="Consolas" charset="0"/>
                <a:ea typeface="Consolas" charset="0"/>
                <a:cs typeface="Consolas" charset="0"/>
              </a:rPr>
              <a:t>#include </a:t>
            </a:r>
            <a:r>
              <a:rPr lang="en-US" sz="1800" dirty="0">
                <a:latin typeface="Consolas" charset="0"/>
                <a:ea typeface="Consolas" charset="0"/>
                <a:cs typeface="Consolas" charset="0"/>
              </a:rPr>
              <a:t>“</a:t>
            </a:r>
            <a:r>
              <a:rPr lang="en-US" sz="1800" dirty="0" err="1">
                <a:latin typeface="Consolas" charset="0"/>
                <a:ea typeface="Consolas" charset="0"/>
                <a:cs typeface="Consolas" charset="0"/>
              </a:rPr>
              <a:t>reduction.def.h</a:t>
            </a:r>
            <a:r>
              <a:rPr lang="en-US" sz="1800" dirty="0">
                <a:latin typeface="Consolas" charset="0"/>
                <a:ea typeface="Consolas" charset="0"/>
                <a:cs typeface="Consolas" charset="0"/>
              </a:rPr>
              <a:t>” </a:t>
            </a:r>
          </a:p>
        </p:txBody>
      </p:sp>
      <p:sp>
        <p:nvSpPr>
          <p:cNvPr id="9" name="Content Placeholder 8"/>
          <p:cNvSpPr>
            <a:spLocks noGrp="1"/>
          </p:cNvSpPr>
          <p:nvPr>
            <p:ph sz="quarter" idx="14"/>
          </p:nvPr>
        </p:nvSpPr>
        <p:spPr>
          <a:xfrm>
            <a:off x="7508136" y="3425163"/>
            <a:ext cx="2550264" cy="998274"/>
          </a:xfrm>
          <a:ln/>
        </p:spPr>
        <p:style>
          <a:lnRef idx="2">
            <a:schemeClr val="accent2"/>
          </a:lnRef>
          <a:fillRef idx="1">
            <a:schemeClr val="lt1"/>
          </a:fillRef>
          <a:effectRef idx="0">
            <a:schemeClr val="accent2"/>
          </a:effectRef>
          <a:fontRef idx="minor">
            <a:schemeClr val="dk1"/>
          </a:fontRef>
        </p:style>
        <p:txBody>
          <a:bodyPr>
            <a:normAutofit fontScale="70000" lnSpcReduction="20000"/>
          </a:bodyPr>
          <a:lstStyle/>
          <a:p>
            <a:pPr marL="0" indent="0">
              <a:buNone/>
            </a:pPr>
            <a:r>
              <a:rPr lang="en-US" b="1" dirty="0"/>
              <a:t>Output</a:t>
            </a:r>
          </a:p>
          <a:p>
            <a:pPr marL="0" indent="0">
              <a:buNone/>
            </a:pPr>
            <a:r>
              <a:rPr lang="en-US" dirty="0"/>
              <a:t>value: 1176 </a:t>
            </a:r>
          </a:p>
          <a:p>
            <a:pPr marL="0" indent="0">
              <a:buNone/>
            </a:pPr>
            <a:r>
              <a:rPr lang="en-US" dirty="0"/>
              <a:t>Program finished.</a:t>
            </a:r>
          </a:p>
        </p:txBody>
      </p:sp>
      <p:sp>
        <p:nvSpPr>
          <p:cNvPr id="8" name="Date Placeholder 3">
            <a:extLst>
              <a:ext uri="{FF2B5EF4-FFF2-40B4-BE49-F238E27FC236}">
                <a16:creationId xmlns:a16="http://schemas.microsoft.com/office/drawing/2014/main" xmlns="" id="{A4F1E1E1-1008-49CA-AA39-FD95909157DD}"/>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0" name="Slide Number Placeholder 5">
            <a:extLst>
              <a:ext uri="{FF2B5EF4-FFF2-40B4-BE49-F238E27FC236}">
                <a16:creationId xmlns:a16="http://schemas.microsoft.com/office/drawing/2014/main" xmlns="" id="{47B7CD96-F72C-437C-90CC-30A3821EAEAE}"/>
              </a:ext>
            </a:extLst>
          </p:cNvPr>
          <p:cNvSpPr>
            <a:spLocks noGrp="1"/>
          </p:cNvSpPr>
          <p:nvPr>
            <p:ph type="sldNum" sz="quarter" idx="12"/>
          </p:nvPr>
        </p:nvSpPr>
        <p:spPr>
          <a:xfrm>
            <a:off x="9905998" y="6356351"/>
            <a:ext cx="1288461" cy="365125"/>
          </a:xfrm>
        </p:spPr>
        <p:txBody>
          <a:bodyPr/>
          <a:lstStyle/>
          <a:p>
            <a:fld id="{0CFEC368-1D7A-4F81-ABF6-AE0E36BAF64C}" type="slidenum">
              <a:rPr lang="en-US" smtClean="0">
                <a:latin typeface="Calibri" panose="020F0502020204030204" pitchFamily="34" charset="0"/>
                <a:cs typeface="Calibri" panose="020F0502020204030204" pitchFamily="34" charset="0"/>
              </a:rPr>
              <a:pPr/>
              <a:t>91</a:t>
            </a:fld>
            <a:endParaRPr lang="en-US">
              <a:latin typeface="Calibri" panose="020F0502020204030204" pitchFamily="34" charset="0"/>
              <a:cs typeface="Calibri" panose="020F0502020204030204" pitchFamily="34" charset="0"/>
            </a:endParaRPr>
          </a:p>
        </p:txBody>
      </p:sp>
      <p:sp>
        <p:nvSpPr>
          <p:cNvPr id="11" name="Footer Placeholder 4">
            <a:extLst>
              <a:ext uri="{FF2B5EF4-FFF2-40B4-BE49-F238E27FC236}">
                <a16:creationId xmlns:a16="http://schemas.microsoft.com/office/drawing/2014/main" xmlns="" id="{73BAA3F1-0DAD-4F43-AC88-4EE91C719A1B}"/>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47243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DB906B7A-7906-4F24-BE91-91B7BE01AD78}"/>
              </a:ext>
            </a:extLst>
          </p:cNvPr>
          <p:cNvSpPr>
            <a:spLocks noGrp="1"/>
          </p:cNvSpPr>
          <p:nvPr>
            <p:ph type="title"/>
          </p:nvPr>
        </p:nvSpPr>
        <p:spPr/>
        <p:txBody>
          <a:bodyPr/>
          <a:lstStyle/>
          <a:p>
            <a:r>
              <a:rPr lang="en-US" altLang="ko-KR" dirty="0"/>
              <a:t>Exercise 2</a:t>
            </a:r>
            <a:r>
              <a:rPr lang="en-US" altLang="ko-KR" dirty="0" smtClean="0"/>
              <a:t>. </a:t>
            </a:r>
            <a:r>
              <a:rPr lang="en-US" altLang="ko-KR" dirty="0"/>
              <a:t>Particles: Reductions</a:t>
            </a:r>
            <a:endParaRPr lang="ko-KR" altLang="en-US" dirty="0"/>
          </a:p>
        </p:txBody>
      </p:sp>
      <p:sp>
        <p:nvSpPr>
          <p:cNvPr id="3" name="내용 개체 틀 2">
            <a:extLst>
              <a:ext uri="{FF2B5EF4-FFF2-40B4-BE49-F238E27FC236}">
                <a16:creationId xmlns:a16="http://schemas.microsoft.com/office/drawing/2014/main" xmlns="" id="{FAECCA14-1FBE-46FD-944F-6EA56EF6A95F}"/>
              </a:ext>
            </a:extLst>
          </p:cNvPr>
          <p:cNvSpPr>
            <a:spLocks noGrp="1"/>
          </p:cNvSpPr>
          <p:nvPr>
            <p:ph idx="1"/>
          </p:nvPr>
        </p:nvSpPr>
        <p:spPr>
          <a:xfrm>
            <a:off x="711200" y="1211958"/>
            <a:ext cx="11074400" cy="4906963"/>
          </a:xfrm>
        </p:spPr>
        <p:txBody>
          <a:bodyPr>
            <a:normAutofit/>
          </a:bodyPr>
          <a:lstStyle/>
          <a:p>
            <a:r>
              <a:rPr lang="en-US" altLang="ko-KR" sz="2400" dirty="0"/>
              <a:t>Files under </a:t>
            </a:r>
            <a:r>
              <a:rPr lang="en-US" altLang="ko-KR" sz="2400" b="1" dirty="0" err="1" smtClean="0"/>
              <a:t>charm_tutorial_exercises</a:t>
            </a:r>
            <a:r>
              <a:rPr lang="en-US" altLang="ko-KR" sz="2400" b="1" dirty="0" smtClean="0"/>
              <a:t>/ecp18/ex2</a:t>
            </a:r>
            <a:endParaRPr lang="en-US" altLang="ko-KR" sz="2400" b="1" dirty="0"/>
          </a:p>
          <a:p>
            <a:pPr marL="0" indent="0">
              <a:buNone/>
            </a:pPr>
            <a:endParaRPr lang="en-US" altLang="ko-KR" sz="2000" dirty="0"/>
          </a:p>
          <a:p>
            <a:r>
              <a:rPr lang="en-US" altLang="ko-KR" sz="2400" b="1" dirty="0"/>
              <a:t>Goal</a:t>
            </a:r>
            <a:r>
              <a:rPr lang="en-US" altLang="ko-KR" sz="2400" dirty="0"/>
              <a:t>: Perform reductions on a chare array</a:t>
            </a:r>
          </a:p>
          <a:p>
            <a:pPr lvl="1"/>
            <a:r>
              <a:rPr lang="en-US" altLang="ko-KR" sz="2000" dirty="0"/>
              <a:t>Particles move around randomly in the grid</a:t>
            </a:r>
          </a:p>
          <a:p>
            <a:pPr lvl="1"/>
            <a:r>
              <a:rPr lang="en-US" altLang="ko-KR" sz="2000" dirty="0"/>
              <a:t>Each chare in the array is responsible for a cell of the grid</a:t>
            </a:r>
          </a:p>
          <a:p>
            <a:pPr lvl="1"/>
            <a:r>
              <a:rPr lang="en-US" altLang="ko-KR" sz="2000" dirty="0"/>
              <a:t>Complete the skeleton code</a:t>
            </a:r>
          </a:p>
          <a:p>
            <a:pPr lvl="1"/>
            <a:r>
              <a:rPr lang="en-US" altLang="ko-KR" sz="2000" dirty="0"/>
              <a:t>Detailed instructions provided in README</a:t>
            </a:r>
          </a:p>
          <a:p>
            <a:pPr lvl="1"/>
            <a:r>
              <a:rPr lang="en-US" altLang="ko-KR" sz="2000" dirty="0"/>
              <a:t>Refer to Section 4.6 ‘Reductions on Chare Arrays’ in </a:t>
            </a:r>
            <a:r>
              <a:rPr lang="en-US" altLang="ko-KR" sz="2000" dirty="0">
                <a:hlinkClick r:id="rId2"/>
              </a:rPr>
              <a:t>http://charm.cs.illinois.edu/manuals/html/charm++/4.html</a:t>
            </a:r>
            <a:endParaRPr lang="en-US" altLang="ko-KR" sz="2000" dirty="0"/>
          </a:p>
        </p:txBody>
      </p:sp>
      <p:sp>
        <p:nvSpPr>
          <p:cNvPr id="4" name="날짜 개체 틀 3">
            <a:extLst>
              <a:ext uri="{FF2B5EF4-FFF2-40B4-BE49-F238E27FC236}">
                <a16:creationId xmlns:a16="http://schemas.microsoft.com/office/drawing/2014/main" xmlns="" id="{E20AFF5F-B604-4CBB-979F-0FF9E6ABD6F8}"/>
              </a:ext>
            </a:extLst>
          </p:cNvPr>
          <p:cNvSpPr>
            <a:spLocks noGrp="1"/>
          </p:cNvSpPr>
          <p:nvPr>
            <p:ph type="dt" sz="half" idx="10"/>
          </p:nvPr>
        </p:nvSpPr>
        <p:spPr/>
        <p:txBody>
          <a:bodyPr/>
          <a:lstStyle/>
          <a:p>
            <a:r>
              <a:rPr lang="en-US" smtClean="0">
                <a:solidFill>
                  <a:prstClr val="black">
                    <a:tint val="75000"/>
                  </a:prstClr>
                </a:solidFill>
                <a:latin typeface="Calibri"/>
              </a:rPr>
              <a:t>4/10/18</a:t>
            </a:r>
            <a:endParaRPr lang="en-US">
              <a:solidFill>
                <a:prstClr val="black">
                  <a:tint val="75000"/>
                </a:prstClr>
              </a:solidFill>
              <a:latin typeface="Calibri"/>
            </a:endParaRPr>
          </a:p>
        </p:txBody>
      </p:sp>
      <p:sp>
        <p:nvSpPr>
          <p:cNvPr id="5" name="바닥글 개체 틀 4">
            <a:extLst>
              <a:ext uri="{FF2B5EF4-FFF2-40B4-BE49-F238E27FC236}">
                <a16:creationId xmlns:a16="http://schemas.microsoft.com/office/drawing/2014/main" xmlns="" id="{C7A5C5C2-ED60-4E34-B510-3B919643DB27}"/>
              </a:ext>
            </a:extLst>
          </p:cNvPr>
          <p:cNvSpPr>
            <a:spLocks noGrp="1"/>
          </p:cNvSpPr>
          <p:nvPr>
            <p:ph type="ftr" sz="quarter" idx="11"/>
          </p:nvPr>
        </p:nvSpPr>
        <p:spPr/>
        <p:txBody>
          <a:bodyPr/>
          <a:lstStyle/>
          <a:p>
            <a:r>
              <a:rPr lang="fr-FR" smtClean="0">
                <a:solidFill>
                  <a:prstClr val="black">
                    <a:tint val="75000"/>
                  </a:prstClr>
                </a:solidFill>
                <a:latin typeface="Calibri"/>
              </a:rPr>
              <a:t>Charm Workshop '18</a:t>
            </a:r>
            <a:endParaRPr lang="en-US" dirty="0">
              <a:solidFill>
                <a:prstClr val="black">
                  <a:tint val="75000"/>
                </a:prstClr>
              </a:solidFill>
              <a:latin typeface="Calibri"/>
            </a:endParaRPr>
          </a:p>
        </p:txBody>
      </p:sp>
      <p:sp>
        <p:nvSpPr>
          <p:cNvPr id="6" name="슬라이드 번호 개체 틀 5">
            <a:extLst>
              <a:ext uri="{FF2B5EF4-FFF2-40B4-BE49-F238E27FC236}">
                <a16:creationId xmlns:a16="http://schemas.microsoft.com/office/drawing/2014/main" xmlns="" id="{9E9E5AED-5675-48FE-AE94-FC7F0ED1ED17}"/>
              </a:ext>
            </a:extLst>
          </p:cNvPr>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92</a:t>
            </a:fld>
            <a:endParaRPr lang="en-US">
              <a:solidFill>
                <a:prstClr val="black">
                  <a:tint val="75000"/>
                </a:prstClr>
              </a:solidFill>
              <a:latin typeface="Calibri"/>
            </a:endParaRPr>
          </a:p>
        </p:txBody>
      </p:sp>
    </p:spTree>
    <p:extLst>
      <p:ext uri="{BB962C8B-B14F-4D97-AF65-F5344CB8AC3E}">
        <p14:creationId xmlns:p14="http://schemas.microsoft.com/office/powerpoint/2010/main" val="4257801315"/>
      </p:ext>
    </p:extLst>
  </p:cSld>
  <p:clrMapOvr>
    <a:masterClrMapping/>
  </p:clrMapOvr>
  <p:transition xmlns:p14="http://schemas.microsoft.com/office/powerpoint/2010/mai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Dynamic Load Balancing</a:t>
            </a:r>
            <a:endParaRPr lang="en-US" dirty="0"/>
          </a:p>
        </p:txBody>
      </p:sp>
      <p:sp>
        <p:nvSpPr>
          <p:cNvPr id="3" name="Content Placeholder 2"/>
          <p:cNvSpPr>
            <a:spLocks noGrp="1"/>
          </p:cNvSpPr>
          <p:nvPr>
            <p:ph idx="1"/>
          </p:nvPr>
        </p:nvSpPr>
        <p:spPr/>
        <p:txBody>
          <a:bodyPr/>
          <a:lstStyle/>
          <a:p>
            <a:r>
              <a:rPr lang="en-US" altLang="ko-KR" dirty="0"/>
              <a:t>Object-based decomposition (i.e. virtualized decomposition) helps</a:t>
            </a:r>
          </a:p>
          <a:p>
            <a:pPr lvl="1"/>
            <a:r>
              <a:rPr lang="en-US" altLang="ko-KR" dirty="0"/>
              <a:t>Allows RTS to remap them to balance load</a:t>
            </a:r>
          </a:p>
          <a:p>
            <a:pPr lvl="1"/>
            <a:r>
              <a:rPr lang="en-US" altLang="ko-KR" dirty="0"/>
              <a:t>But how does the RTS decide where to map objects?</a:t>
            </a:r>
          </a:p>
          <a:p>
            <a:pPr lvl="1"/>
            <a:r>
              <a:rPr lang="en-US" altLang="ko-KR" dirty="0"/>
              <a:t>Just move objects away from overloaded processors to </a:t>
            </a:r>
            <a:r>
              <a:rPr lang="en-US" altLang="ko-KR" dirty="0" err="1"/>
              <a:t>underloaded</a:t>
            </a:r>
            <a:r>
              <a:rPr lang="en-US" altLang="ko-KR" dirty="0"/>
              <a:t> processors</a:t>
            </a:r>
          </a:p>
          <a:p>
            <a:pPr lvl="1"/>
            <a:r>
              <a:rPr lang="en-US" altLang="ko-KR" dirty="0"/>
              <a:t>How is load determined?</a:t>
            </a:r>
          </a:p>
        </p:txBody>
      </p:sp>
      <p:sp>
        <p:nvSpPr>
          <p:cNvPr id="5" name="Date Placeholder 4"/>
          <p:cNvSpPr>
            <a:spLocks noGrp="1"/>
          </p:cNvSpPr>
          <p:nvPr>
            <p:ph type="dt" sz="half" idx="10"/>
          </p:nvPr>
        </p:nvSpPr>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3EF9F3CA-D42A-4F16-9502-7E916E4DA7FE}" type="slidenum">
              <a:rPr lang="en-US" smtClean="0">
                <a:solidFill>
                  <a:schemeClr val="bg1">
                    <a:lumMod val="50000"/>
                  </a:schemeClr>
                </a:solidFill>
                <a:latin typeface="Calibri" panose="020F0502020204030204" pitchFamily="34" charset="0"/>
                <a:cs typeface="Calibri" panose="020F0502020204030204" pitchFamily="34" charset="0"/>
              </a:rPr>
              <a:pPr/>
              <a:t>93</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6" name="Footer Placeholder 5"/>
          <p:cNvSpPr>
            <a:spLocks noGrp="1"/>
          </p:cNvSpPr>
          <p:nvPr>
            <p:ph type="ftr" sz="quarter" idx="11"/>
          </p:nvPr>
        </p:nvSpPr>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5376081"/>
      </p:ext>
    </p:extLst>
  </p:cSld>
  <p:clrMapOvr>
    <a:masterClrMapping/>
  </p:clrMapOvr>
  <p:transition xmlns:p14="http://schemas.microsoft.com/office/powerpoint/2010/mai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Measurement Based Load Balancing</a:t>
            </a:r>
            <a:endParaRPr lang="en-US" dirty="0"/>
          </a:p>
        </p:txBody>
      </p:sp>
      <p:sp>
        <p:nvSpPr>
          <p:cNvPr id="3" name="Content Placeholder 2"/>
          <p:cNvSpPr>
            <a:spLocks noGrp="1"/>
          </p:cNvSpPr>
          <p:nvPr>
            <p:ph idx="1"/>
          </p:nvPr>
        </p:nvSpPr>
        <p:spPr/>
        <p:txBody>
          <a:bodyPr>
            <a:normAutofit fontScale="92500" lnSpcReduction="20000"/>
          </a:bodyPr>
          <a:lstStyle/>
          <a:p>
            <a:r>
              <a:rPr lang="en-US" altLang="ko-KR"/>
              <a:t>Principle of Persistence</a:t>
            </a:r>
          </a:p>
          <a:p>
            <a:pPr lvl="1"/>
            <a:r>
              <a:rPr lang="en-US" altLang="ko-KR"/>
              <a:t>Object communication patterns and computational loads tend to persist over time</a:t>
            </a:r>
          </a:p>
          <a:p>
            <a:pPr lvl="1"/>
            <a:r>
              <a:rPr lang="en-US" altLang="ko-KR"/>
              <a:t>In spite of dynamic behavior</a:t>
            </a:r>
          </a:p>
          <a:p>
            <a:pPr lvl="2"/>
            <a:r>
              <a:rPr lang="en-US" altLang="ko-KR"/>
              <a:t>Abrupt but infrequent changes</a:t>
            </a:r>
          </a:p>
          <a:p>
            <a:pPr lvl="2"/>
            <a:r>
              <a:rPr lang="en-US" altLang="ko-KR"/>
              <a:t>Slow and small changes</a:t>
            </a:r>
          </a:p>
          <a:p>
            <a:pPr lvl="1"/>
            <a:r>
              <a:rPr lang="en-US" altLang="ko-KR"/>
              <a:t>Recent past is a good predictor of near future</a:t>
            </a:r>
          </a:p>
          <a:p>
            <a:r>
              <a:rPr lang="en-US" altLang="ko-KR"/>
              <a:t>Runtime instrumentation</a:t>
            </a:r>
          </a:p>
          <a:p>
            <a:pPr lvl="1"/>
            <a:r>
              <a:rPr lang="en-US" altLang="ko-KR"/>
              <a:t>Measures communication volume and computation time</a:t>
            </a:r>
          </a:p>
          <a:p>
            <a:r>
              <a:rPr lang="en-US" altLang="ko-KR"/>
              <a:t>Measurement-based load balancers</a:t>
            </a:r>
          </a:p>
          <a:p>
            <a:pPr lvl="1"/>
            <a:r>
              <a:rPr lang="en-US" altLang="ko-KR"/>
              <a:t>Measure load information for chares</a:t>
            </a:r>
          </a:p>
          <a:p>
            <a:pPr lvl="1"/>
            <a:r>
              <a:rPr lang="en-US" altLang="ko-KR"/>
              <a:t>Periodically use the instrumented database to make new decisions and migrate objects</a:t>
            </a:r>
          </a:p>
          <a:p>
            <a:pPr lvl="1"/>
            <a:r>
              <a:rPr lang="en-US" altLang="ko-KR"/>
              <a:t>Many alternative strategies can use the database</a:t>
            </a:r>
            <a:endParaRPr lang="en-US" altLang="ko-KR" dirty="0"/>
          </a:p>
        </p:txBody>
      </p:sp>
      <p:sp>
        <p:nvSpPr>
          <p:cNvPr id="7" name="Date Placeholder 4">
            <a:extLst>
              <a:ext uri="{FF2B5EF4-FFF2-40B4-BE49-F238E27FC236}">
                <a16:creationId xmlns="" xmlns:a16="http://schemas.microsoft.com/office/drawing/2014/main" id="{C92FDB98-AD0B-467D-9A09-47514DE34C32}"/>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8" name="Slide Number Placeholder 3">
            <a:extLst>
              <a:ext uri="{FF2B5EF4-FFF2-40B4-BE49-F238E27FC236}">
                <a16:creationId xmlns="" xmlns:a16="http://schemas.microsoft.com/office/drawing/2014/main" id="{7892CC4D-27EE-450D-BA81-B944C6CBECE8}"/>
              </a:ext>
            </a:extLst>
          </p:cNvPr>
          <p:cNvSpPr>
            <a:spLocks noGrp="1"/>
          </p:cNvSpPr>
          <p:nvPr>
            <p:ph type="sldNum" sz="quarter" idx="12"/>
          </p:nvPr>
        </p:nvSpPr>
        <p:spPr>
          <a:xfrm>
            <a:off x="9905998" y="6356351"/>
            <a:ext cx="1288461" cy="365125"/>
          </a:xfrm>
        </p:spPr>
        <p:txBody>
          <a:bodyPr/>
          <a:lstStyle/>
          <a:p>
            <a:fld id="{3EF9F3CA-D42A-4F16-9502-7E916E4DA7FE}" type="slidenum">
              <a:rPr lang="en-US" smtClean="0">
                <a:solidFill>
                  <a:schemeClr val="bg1">
                    <a:lumMod val="50000"/>
                  </a:schemeClr>
                </a:solidFill>
                <a:latin typeface="Calibri" panose="020F0502020204030204" pitchFamily="34" charset="0"/>
                <a:cs typeface="Calibri" panose="020F0502020204030204" pitchFamily="34" charset="0"/>
              </a:rPr>
              <a:pPr/>
              <a:t>94</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Footer Placeholder 5">
            <a:extLst>
              <a:ext uri="{FF2B5EF4-FFF2-40B4-BE49-F238E27FC236}">
                <a16:creationId xmlns="" xmlns:a16="http://schemas.microsoft.com/office/drawing/2014/main" id="{36738AA9-9B9F-460B-9085-9F39EF15692E}"/>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24440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Using the Load Balancer</a:t>
            </a:r>
            <a:endParaRPr lang="en-US" dirty="0"/>
          </a:p>
        </p:txBody>
      </p:sp>
      <p:sp>
        <p:nvSpPr>
          <p:cNvPr id="3" name="Content Placeholder 2"/>
          <p:cNvSpPr>
            <a:spLocks noGrp="1"/>
          </p:cNvSpPr>
          <p:nvPr>
            <p:ph idx="1"/>
          </p:nvPr>
        </p:nvSpPr>
        <p:spPr/>
        <p:txBody>
          <a:bodyPr/>
          <a:lstStyle/>
          <a:p>
            <a:r>
              <a:rPr lang="en-US" altLang="ko-KR" dirty="0"/>
              <a:t>Link a LB module </a:t>
            </a:r>
          </a:p>
          <a:p>
            <a:pPr lvl="1"/>
            <a:r>
              <a:rPr lang="en-US" altLang="ko-KR" dirty="0">
                <a:latin typeface="Consolas" panose="020B0609020204030204" pitchFamily="49" charset="0"/>
              </a:rPr>
              <a:t>-module &lt;strategy&gt;</a:t>
            </a:r>
          </a:p>
          <a:p>
            <a:pPr lvl="1"/>
            <a:r>
              <a:rPr lang="en-US" altLang="ko-KR" dirty="0" err="1"/>
              <a:t>RefineLB</a:t>
            </a:r>
            <a:r>
              <a:rPr lang="en-US" altLang="ko-KR" dirty="0"/>
              <a:t>, </a:t>
            </a:r>
            <a:r>
              <a:rPr lang="en-US" altLang="ko-KR" dirty="0" err="1"/>
              <a:t>NeighborLB</a:t>
            </a:r>
            <a:r>
              <a:rPr lang="en-US" altLang="ko-KR" dirty="0"/>
              <a:t>, </a:t>
            </a:r>
            <a:r>
              <a:rPr lang="en-US" altLang="ko-KR" dirty="0" err="1"/>
              <a:t>GreedyCommLB</a:t>
            </a:r>
            <a:r>
              <a:rPr lang="en-US" altLang="ko-KR" dirty="0"/>
              <a:t>, others</a:t>
            </a:r>
          </a:p>
          <a:p>
            <a:pPr lvl="1"/>
            <a:r>
              <a:rPr lang="en-US" altLang="ko-KR" dirty="0" err="1"/>
              <a:t>EveryLB</a:t>
            </a:r>
            <a:r>
              <a:rPr lang="en-US" altLang="ko-KR" dirty="0"/>
              <a:t> will include all load balancing strategies </a:t>
            </a:r>
          </a:p>
          <a:p>
            <a:r>
              <a:rPr lang="en-US" altLang="ko-KR" dirty="0"/>
              <a:t>Compile time option (specify default balancer) </a:t>
            </a:r>
          </a:p>
          <a:p>
            <a:pPr lvl="1"/>
            <a:r>
              <a:rPr lang="en-US" altLang="ko-KR" dirty="0">
                <a:latin typeface="Consolas" panose="020B0609020204030204" pitchFamily="49" charset="0"/>
              </a:rPr>
              <a:t>-balancer </a:t>
            </a:r>
            <a:r>
              <a:rPr lang="en-US" altLang="ko-KR" dirty="0" err="1">
                <a:latin typeface="Consolas" panose="020B0609020204030204" pitchFamily="49" charset="0"/>
              </a:rPr>
              <a:t>RefineLB</a:t>
            </a:r>
            <a:endParaRPr lang="en-US" altLang="ko-KR" dirty="0">
              <a:latin typeface="Consolas" panose="020B0609020204030204" pitchFamily="49" charset="0"/>
            </a:endParaRPr>
          </a:p>
          <a:p>
            <a:r>
              <a:rPr lang="en-US" altLang="ko-KR" dirty="0"/>
              <a:t>Runtime option (override default) </a:t>
            </a:r>
          </a:p>
          <a:p>
            <a:pPr lvl="1"/>
            <a:r>
              <a:rPr lang="en-US" altLang="ko-KR" dirty="0">
                <a:latin typeface="Consolas" panose="020B0609020204030204" pitchFamily="49" charset="0"/>
              </a:rPr>
              <a:t>+balancer </a:t>
            </a:r>
            <a:r>
              <a:rPr lang="en-US" altLang="ko-KR" dirty="0" err="1">
                <a:latin typeface="Consolas" panose="020B0609020204030204" pitchFamily="49" charset="0"/>
              </a:rPr>
              <a:t>RefineLB</a:t>
            </a:r>
            <a:r>
              <a:rPr lang="en-US" altLang="ko-KR" dirty="0">
                <a:latin typeface="Consolas" panose="020B0609020204030204" pitchFamily="49" charset="0"/>
              </a:rPr>
              <a:t> </a:t>
            </a:r>
          </a:p>
          <a:p>
            <a:endParaRPr lang="en-US" altLang="ko-KR" dirty="0"/>
          </a:p>
        </p:txBody>
      </p:sp>
      <p:sp>
        <p:nvSpPr>
          <p:cNvPr id="7" name="Date Placeholder 4">
            <a:extLst>
              <a:ext uri="{FF2B5EF4-FFF2-40B4-BE49-F238E27FC236}">
                <a16:creationId xmlns="" xmlns:a16="http://schemas.microsoft.com/office/drawing/2014/main" id="{C7FA9FCA-71FD-42D3-8269-5CDF43F9D483}"/>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8" name="Slide Number Placeholder 3">
            <a:extLst>
              <a:ext uri="{FF2B5EF4-FFF2-40B4-BE49-F238E27FC236}">
                <a16:creationId xmlns="" xmlns:a16="http://schemas.microsoft.com/office/drawing/2014/main" id="{DF8A0DF9-0535-491A-82CF-4153194A9251}"/>
              </a:ext>
            </a:extLst>
          </p:cNvPr>
          <p:cNvSpPr>
            <a:spLocks noGrp="1"/>
          </p:cNvSpPr>
          <p:nvPr>
            <p:ph type="sldNum" sz="quarter" idx="12"/>
          </p:nvPr>
        </p:nvSpPr>
        <p:spPr>
          <a:xfrm>
            <a:off x="9905998" y="6356351"/>
            <a:ext cx="1288461" cy="365125"/>
          </a:xfrm>
        </p:spPr>
        <p:txBody>
          <a:bodyPr/>
          <a:lstStyle/>
          <a:p>
            <a:fld id="{3EF9F3CA-D42A-4F16-9502-7E916E4DA7FE}" type="slidenum">
              <a:rPr lang="en-US" smtClean="0">
                <a:solidFill>
                  <a:schemeClr val="bg1">
                    <a:lumMod val="50000"/>
                  </a:schemeClr>
                </a:solidFill>
                <a:latin typeface="Calibri" panose="020F0502020204030204" pitchFamily="34" charset="0"/>
                <a:cs typeface="Calibri" panose="020F0502020204030204" pitchFamily="34" charset="0"/>
              </a:rPr>
              <a:pPr/>
              <a:t>95</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Footer Placeholder 5">
            <a:extLst>
              <a:ext uri="{FF2B5EF4-FFF2-40B4-BE49-F238E27FC236}">
                <a16:creationId xmlns="" xmlns:a16="http://schemas.microsoft.com/office/drawing/2014/main" id="{854D1F4B-6793-4EEA-AF36-2C4643497379}"/>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385322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Instrumentation</a:t>
            </a:r>
            <a:endParaRPr lang="en-US" dirty="0"/>
          </a:p>
        </p:txBody>
      </p:sp>
      <p:sp>
        <p:nvSpPr>
          <p:cNvPr id="3" name="Content Placeholder 2"/>
          <p:cNvSpPr>
            <a:spLocks noGrp="1"/>
          </p:cNvSpPr>
          <p:nvPr>
            <p:ph idx="1"/>
          </p:nvPr>
        </p:nvSpPr>
        <p:spPr/>
        <p:txBody>
          <a:bodyPr/>
          <a:lstStyle/>
          <a:p>
            <a:r>
              <a:rPr lang="en-US" altLang="ko-KR" dirty="0"/>
              <a:t>By default, instrumentation is enabled</a:t>
            </a:r>
          </a:p>
          <a:p>
            <a:pPr lvl="1"/>
            <a:r>
              <a:rPr lang="en-US" altLang="ko-KR" dirty="0"/>
              <a:t>Automatically collects load information</a:t>
            </a:r>
          </a:p>
          <a:p>
            <a:r>
              <a:rPr lang="en-US" altLang="ko-KR" dirty="0"/>
              <a:t>Sometimes, you want LB decisions to be based only on a portion of your program</a:t>
            </a:r>
          </a:p>
          <a:p>
            <a:pPr lvl="1"/>
            <a:r>
              <a:rPr lang="en-US" altLang="ko-KR" dirty="0"/>
              <a:t>To disable by default, provide runtime argument </a:t>
            </a:r>
            <a:r>
              <a:rPr lang="en-US" altLang="ko-KR" dirty="0">
                <a:latin typeface="Consolas" panose="020B0609020204030204" pitchFamily="49" charset="0"/>
              </a:rPr>
              <a:t>+</a:t>
            </a:r>
            <a:r>
              <a:rPr lang="en-US" altLang="ko-KR" dirty="0" err="1">
                <a:latin typeface="Consolas" panose="020B0609020204030204" pitchFamily="49" charset="0"/>
              </a:rPr>
              <a:t>LBOff</a:t>
            </a:r>
            <a:endParaRPr lang="en-US" altLang="ko-KR" dirty="0">
              <a:latin typeface="Consolas" panose="020B0609020204030204" pitchFamily="49" charset="0"/>
            </a:endParaRPr>
          </a:p>
          <a:p>
            <a:pPr lvl="1"/>
            <a:r>
              <a:rPr lang="en-US" altLang="ko-KR" dirty="0"/>
              <a:t>To toggle instrumentation in code, use </a:t>
            </a:r>
            <a:r>
              <a:rPr lang="en-US" altLang="ko-KR" dirty="0" err="1">
                <a:latin typeface="Consolas" panose="020B0609020204030204" pitchFamily="49" charset="0"/>
              </a:rPr>
              <a:t>LBTurnInstrumentOn</a:t>
            </a:r>
            <a:r>
              <a:rPr lang="en-US" altLang="ko-KR" dirty="0">
                <a:latin typeface="Consolas" panose="020B0609020204030204" pitchFamily="49" charset="0"/>
              </a:rPr>
              <a:t>()</a:t>
            </a:r>
            <a:r>
              <a:rPr lang="en-US" altLang="ko-KR" dirty="0"/>
              <a:t> and </a:t>
            </a:r>
            <a:r>
              <a:rPr lang="en-US" altLang="ko-KR" dirty="0" err="1">
                <a:latin typeface="Consolas" panose="020B0609020204030204" pitchFamily="49" charset="0"/>
              </a:rPr>
              <a:t>LBTurnInstrumentOff</a:t>
            </a:r>
            <a:r>
              <a:rPr lang="en-US" altLang="ko-KR" dirty="0">
                <a:latin typeface="Consolas" panose="020B0609020204030204" pitchFamily="49" charset="0"/>
              </a:rPr>
              <a:t>()</a:t>
            </a:r>
          </a:p>
        </p:txBody>
      </p:sp>
      <p:sp>
        <p:nvSpPr>
          <p:cNvPr id="7" name="Date Placeholder 4">
            <a:extLst>
              <a:ext uri="{FF2B5EF4-FFF2-40B4-BE49-F238E27FC236}">
                <a16:creationId xmlns="" xmlns:a16="http://schemas.microsoft.com/office/drawing/2014/main" id="{54F5B844-5C8D-4962-8272-74FA679F6A94}"/>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8" name="Slide Number Placeholder 3">
            <a:extLst>
              <a:ext uri="{FF2B5EF4-FFF2-40B4-BE49-F238E27FC236}">
                <a16:creationId xmlns="" xmlns:a16="http://schemas.microsoft.com/office/drawing/2014/main" id="{220FB791-A416-4548-82B4-F6615F2FF5D3}"/>
              </a:ext>
            </a:extLst>
          </p:cNvPr>
          <p:cNvSpPr>
            <a:spLocks noGrp="1"/>
          </p:cNvSpPr>
          <p:nvPr>
            <p:ph type="sldNum" sz="quarter" idx="12"/>
          </p:nvPr>
        </p:nvSpPr>
        <p:spPr>
          <a:xfrm>
            <a:off x="9905998" y="6356351"/>
            <a:ext cx="1288461" cy="365125"/>
          </a:xfrm>
        </p:spPr>
        <p:txBody>
          <a:bodyPr/>
          <a:lstStyle/>
          <a:p>
            <a:fld id="{3EF9F3CA-D42A-4F16-9502-7E916E4DA7FE}" type="slidenum">
              <a:rPr lang="en-US" smtClean="0">
                <a:solidFill>
                  <a:schemeClr val="bg1">
                    <a:lumMod val="50000"/>
                  </a:schemeClr>
                </a:solidFill>
                <a:latin typeface="Calibri" panose="020F0502020204030204" pitchFamily="34" charset="0"/>
                <a:cs typeface="Calibri" panose="020F0502020204030204" pitchFamily="34" charset="0"/>
              </a:rPr>
              <a:pPr/>
              <a:t>96</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Footer Placeholder 5">
            <a:extLst>
              <a:ext uri="{FF2B5EF4-FFF2-40B4-BE49-F238E27FC236}">
                <a16:creationId xmlns="" xmlns:a16="http://schemas.microsoft.com/office/drawing/2014/main" id="{EA83C75F-7CC7-4AA1-BC1C-6D3C0EBB1044}"/>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924936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a:t>Code to Use Load Balancing</a:t>
            </a:r>
            <a:endParaRPr lang="en-US" dirty="0"/>
          </a:p>
        </p:txBody>
      </p:sp>
      <p:sp>
        <p:nvSpPr>
          <p:cNvPr id="3" name="Content Placeholder 2"/>
          <p:cNvSpPr>
            <a:spLocks noGrp="1"/>
          </p:cNvSpPr>
          <p:nvPr>
            <p:ph idx="1"/>
          </p:nvPr>
        </p:nvSpPr>
        <p:spPr/>
        <p:txBody>
          <a:bodyPr/>
          <a:lstStyle/>
          <a:p>
            <a:r>
              <a:rPr lang="en-US" altLang="ko-KR" dirty="0"/>
              <a:t>Write PUP method to serialize the state of a chare </a:t>
            </a:r>
          </a:p>
          <a:p>
            <a:r>
              <a:rPr lang="en-US" altLang="ko-KR" dirty="0"/>
              <a:t>Set </a:t>
            </a:r>
            <a:r>
              <a:rPr lang="en-US" altLang="ko-KR" dirty="0" err="1">
                <a:latin typeface="Consolas" panose="020B0609020204030204" pitchFamily="49" charset="0"/>
              </a:rPr>
              <a:t>usesAtSync</a:t>
            </a:r>
            <a:r>
              <a:rPr lang="en-US" altLang="ko-KR" dirty="0">
                <a:latin typeface="Consolas" panose="020B0609020204030204" pitchFamily="49" charset="0"/>
              </a:rPr>
              <a:t> = true;</a:t>
            </a:r>
            <a:r>
              <a:rPr lang="en-US" altLang="ko-KR" dirty="0"/>
              <a:t> in chare constructor</a:t>
            </a:r>
          </a:p>
          <a:p>
            <a:r>
              <a:rPr lang="en-US" altLang="ko-KR" dirty="0"/>
              <a:t>Insert </a:t>
            </a:r>
            <a:r>
              <a:rPr lang="en-US" altLang="ko-KR" dirty="0" err="1">
                <a:latin typeface="Consolas" panose="020B0609020204030204" pitchFamily="49" charset="0"/>
              </a:rPr>
              <a:t>AtSync</a:t>
            </a:r>
            <a:r>
              <a:rPr lang="en-US" altLang="ko-KR" dirty="0">
                <a:latin typeface="Consolas" panose="020B0609020204030204" pitchFamily="49" charset="0"/>
              </a:rPr>
              <a:t>()</a:t>
            </a:r>
            <a:r>
              <a:rPr lang="en-US" altLang="ko-KR" dirty="0"/>
              <a:t> call at a natural barrier </a:t>
            </a:r>
          </a:p>
          <a:p>
            <a:pPr lvl="1"/>
            <a:r>
              <a:rPr lang="en-US" altLang="ko-KR" dirty="0"/>
              <a:t>Call from every </a:t>
            </a:r>
            <a:r>
              <a:rPr lang="en-US" altLang="ko-KR" dirty="0" err="1"/>
              <a:t>chare</a:t>
            </a:r>
            <a:r>
              <a:rPr lang="en-US" altLang="ko-KR" dirty="0"/>
              <a:t> in all collections</a:t>
            </a:r>
          </a:p>
          <a:p>
            <a:pPr lvl="1"/>
            <a:r>
              <a:rPr lang="en-US" altLang="ko-KR" dirty="0"/>
              <a:t>Does not block</a:t>
            </a:r>
          </a:p>
          <a:p>
            <a:r>
              <a:rPr lang="en-US" altLang="ko-KR" dirty="0"/>
              <a:t>Implement </a:t>
            </a:r>
            <a:r>
              <a:rPr lang="en-US" altLang="ko-KR" dirty="0" err="1">
                <a:latin typeface="Consolas" panose="020B0609020204030204" pitchFamily="49" charset="0"/>
              </a:rPr>
              <a:t>ResumeFromSync</a:t>
            </a:r>
            <a:r>
              <a:rPr lang="en-US" altLang="ko-KR" dirty="0">
                <a:latin typeface="Consolas" panose="020B0609020204030204" pitchFamily="49" charset="0"/>
              </a:rPr>
              <a:t>()</a:t>
            </a:r>
            <a:r>
              <a:rPr lang="en-US" altLang="ko-KR" dirty="0"/>
              <a:t> to resume execution</a:t>
            </a:r>
          </a:p>
          <a:p>
            <a:pPr lvl="1"/>
            <a:r>
              <a:rPr lang="en-US" altLang="ko-KR" dirty="0"/>
              <a:t>A typical </a:t>
            </a:r>
            <a:r>
              <a:rPr lang="en-US" altLang="ko-KR" dirty="0" err="1">
                <a:latin typeface="Consolas" panose="020B0609020204030204" pitchFamily="49" charset="0"/>
              </a:rPr>
              <a:t>ResumeFromSync</a:t>
            </a:r>
            <a:r>
              <a:rPr lang="en-US" altLang="ko-KR" dirty="0">
                <a:latin typeface="Consolas" panose="020B0609020204030204" pitchFamily="49" charset="0"/>
              </a:rPr>
              <a:t>()</a:t>
            </a:r>
            <a:r>
              <a:rPr lang="en-US" altLang="ko-KR" dirty="0"/>
              <a:t> contributes to a reduction  </a:t>
            </a:r>
          </a:p>
        </p:txBody>
      </p:sp>
      <p:sp>
        <p:nvSpPr>
          <p:cNvPr id="7" name="Date Placeholder 4">
            <a:extLst>
              <a:ext uri="{FF2B5EF4-FFF2-40B4-BE49-F238E27FC236}">
                <a16:creationId xmlns="" xmlns:a16="http://schemas.microsoft.com/office/drawing/2014/main" id="{996AB5A7-EA92-4D98-A7FB-9373A51B6408}"/>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8" name="Slide Number Placeholder 3">
            <a:extLst>
              <a:ext uri="{FF2B5EF4-FFF2-40B4-BE49-F238E27FC236}">
                <a16:creationId xmlns="" xmlns:a16="http://schemas.microsoft.com/office/drawing/2014/main" id="{50CC6296-28A9-462A-A25C-5786C8B45618}"/>
              </a:ext>
            </a:extLst>
          </p:cNvPr>
          <p:cNvSpPr>
            <a:spLocks noGrp="1"/>
          </p:cNvSpPr>
          <p:nvPr>
            <p:ph type="sldNum" sz="quarter" idx="12"/>
          </p:nvPr>
        </p:nvSpPr>
        <p:spPr>
          <a:xfrm>
            <a:off x="9905998" y="6356351"/>
            <a:ext cx="1288461" cy="365125"/>
          </a:xfrm>
        </p:spPr>
        <p:txBody>
          <a:bodyPr/>
          <a:lstStyle/>
          <a:p>
            <a:fld id="{3EF9F3CA-D42A-4F16-9502-7E916E4DA7FE}" type="slidenum">
              <a:rPr lang="en-US" smtClean="0">
                <a:solidFill>
                  <a:schemeClr val="bg1">
                    <a:lumMod val="50000"/>
                  </a:schemeClr>
                </a:solidFill>
                <a:latin typeface="Calibri" panose="020F0502020204030204" pitchFamily="34" charset="0"/>
                <a:cs typeface="Calibri" panose="020F0502020204030204" pitchFamily="34" charset="0"/>
              </a:rPr>
              <a:pPr/>
              <a:t>97</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Footer Placeholder 5">
            <a:extLst>
              <a:ext uri="{FF2B5EF4-FFF2-40B4-BE49-F238E27FC236}">
                <a16:creationId xmlns="" xmlns:a16="http://schemas.microsoft.com/office/drawing/2014/main" id="{D418EACA-F25C-4EFE-B7EA-047916B068E1}"/>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0309365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Example: Stencil</a:t>
            </a:r>
            <a:endParaRPr lang="en-US" dirty="0"/>
          </a:p>
        </p:txBody>
      </p:sp>
      <p:sp>
        <p:nvSpPr>
          <p:cNvPr id="9" name="Content Placeholder 2">
            <a:extLst>
              <a:ext uri="{FF2B5EF4-FFF2-40B4-BE49-F238E27FC236}">
                <a16:creationId xmlns="" xmlns:a16="http://schemas.microsoft.com/office/drawing/2014/main" id="{0D7372EE-1A04-4B68-9563-394D2272F5AD}"/>
              </a:ext>
            </a:extLst>
          </p:cNvPr>
          <p:cNvSpPr>
            <a:spLocks noGrp="1"/>
          </p:cNvSpPr>
          <p:nvPr>
            <p:ph idx="1"/>
          </p:nvPr>
        </p:nvSpPr>
        <p:spPr>
          <a:xfrm>
            <a:off x="1505116" y="1211737"/>
            <a:ext cx="9181768" cy="4903315"/>
          </a:xfrm>
          <a:solidFill>
            <a:schemeClr val="bg1"/>
          </a:solidFill>
          <a:ln>
            <a:solidFill>
              <a:srgbClr val="292934"/>
            </a:solidFill>
          </a:ln>
        </p:spPr>
        <p:txBody>
          <a:bodyPr vert="horz" lIns="91440" tIns="45720" rIns="91440" bIns="45720" rtlCol="0">
            <a:noAutofit/>
          </a:bodyPr>
          <a:lstStyle/>
          <a:p>
            <a:pPr marL="0" indent="0" defTabSz="457200">
              <a:buNone/>
            </a:pPr>
            <a:r>
              <a:rPr lang="en-US" altLang="ko-KR" sz="1800" i="1" dirty="0">
                <a:solidFill>
                  <a:srgbClr val="00B0F0"/>
                </a:solidFill>
                <a:latin typeface="Consolas"/>
              </a:rPr>
              <a:t>// Synchronize at every iteration: Main starts next iteration</a:t>
            </a:r>
            <a:endParaRPr lang="en-US" altLang="ko-KR" sz="1800" b="1" dirty="0">
              <a:solidFill>
                <a:schemeClr val="tx1"/>
              </a:solidFill>
              <a:latin typeface="Consolas"/>
              <a:cs typeface="Consolas"/>
            </a:endParaRPr>
          </a:p>
          <a:p>
            <a:pPr marL="0" indent="0" defTabSz="457200">
              <a:buFont typeface="Arial"/>
              <a:buNone/>
            </a:pPr>
            <a:r>
              <a:rPr lang="en-US" altLang="ko-KR" sz="1800" b="1" dirty="0">
                <a:solidFill>
                  <a:schemeClr val="tx1"/>
                </a:solidFill>
                <a:latin typeface="Consolas"/>
                <a:cs typeface="Consolas"/>
              </a:rPr>
              <a:t>void</a:t>
            </a:r>
            <a:r>
              <a:rPr lang="en-US" altLang="ko-KR" sz="1800" dirty="0">
                <a:solidFill>
                  <a:schemeClr val="tx1"/>
                </a:solidFill>
                <a:latin typeface="Consolas"/>
                <a:cs typeface="Consolas"/>
              </a:rPr>
              <a:t> Main::</a:t>
            </a:r>
            <a:r>
              <a:rPr lang="en-US" altLang="ko-KR" sz="1800" dirty="0" err="1">
                <a:solidFill>
                  <a:schemeClr val="tx1"/>
                </a:solidFill>
                <a:latin typeface="Consolas"/>
                <a:cs typeface="Consolas"/>
              </a:rPr>
              <a:t>endIter</a:t>
            </a:r>
            <a:r>
              <a:rPr lang="en-US" altLang="ko-KR" sz="1800" dirty="0">
                <a:solidFill>
                  <a:schemeClr val="tx1"/>
                </a:solidFill>
                <a:latin typeface="Consolas"/>
                <a:cs typeface="Consolas"/>
              </a:rPr>
              <a:t>() { </a:t>
            </a:r>
            <a:r>
              <a:rPr lang="en-US" altLang="ko-KR" sz="1800" dirty="0" err="1">
                <a:solidFill>
                  <a:schemeClr val="tx1"/>
                </a:solidFill>
                <a:latin typeface="Consolas"/>
                <a:cs typeface="Consolas"/>
              </a:rPr>
              <a:t>stencilProxy.sendBoundaries</a:t>
            </a:r>
            <a:r>
              <a:rPr lang="en-US" altLang="ko-KR" sz="1800" dirty="0">
                <a:solidFill>
                  <a:schemeClr val="tx1"/>
                </a:solidFill>
                <a:latin typeface="Consolas"/>
                <a:cs typeface="Consolas"/>
              </a:rPr>
              <a:t>(); }</a:t>
            </a:r>
          </a:p>
          <a:p>
            <a:pPr marL="0" indent="0" defTabSz="457200">
              <a:buFont typeface="Arial"/>
              <a:buNone/>
            </a:pPr>
            <a:endParaRPr lang="en-US" altLang="ko-KR" sz="1800" i="1" dirty="0">
              <a:solidFill>
                <a:srgbClr val="00B0F0"/>
              </a:solidFill>
              <a:latin typeface="Consolas"/>
            </a:endParaRPr>
          </a:p>
          <a:p>
            <a:pPr marL="0" indent="0" defTabSz="457200">
              <a:buFont typeface="Arial"/>
              <a:buNone/>
            </a:pPr>
            <a:r>
              <a:rPr lang="en-US" altLang="ko-KR" sz="1800" i="1" dirty="0">
                <a:solidFill>
                  <a:srgbClr val="00B0F0"/>
                </a:solidFill>
                <a:latin typeface="Consolas"/>
              </a:rPr>
              <a:t>// Assume a 1D Stencil chare array with near neighbor communication</a:t>
            </a:r>
            <a:endParaRPr lang="en-US" sz="1800" b="1" dirty="0">
              <a:solidFill>
                <a:schemeClr val="tx1"/>
              </a:solidFill>
              <a:latin typeface="Consolas"/>
              <a:cs typeface="Consolas"/>
            </a:endParaRPr>
          </a:p>
          <a:p>
            <a:pPr marL="0" indent="0" defTabSz="457200">
              <a:buFont typeface="Arial"/>
              <a:buNone/>
            </a:pPr>
            <a:r>
              <a:rPr lang="en-US" sz="1800" b="1" dirty="0">
                <a:solidFill>
                  <a:schemeClr val="tx1"/>
                </a:solidFill>
                <a:latin typeface="Consolas"/>
                <a:cs typeface="Consolas"/>
              </a:rPr>
              <a:t>void</a:t>
            </a:r>
            <a:r>
              <a:rPr lang="en-US" sz="1800" dirty="0">
                <a:solidFill>
                  <a:schemeClr val="tx1"/>
                </a:solidFill>
                <a:latin typeface="Consolas"/>
                <a:cs typeface="Consolas"/>
              </a:rPr>
              <a:t> Stencil::</a:t>
            </a:r>
            <a:r>
              <a:rPr lang="en-US" sz="1800" dirty="0" err="1">
                <a:solidFill>
                  <a:schemeClr val="tx1"/>
                </a:solidFill>
                <a:latin typeface="Consolas"/>
                <a:cs typeface="Consolas"/>
              </a:rPr>
              <a:t>sendBoundaries</a:t>
            </a:r>
            <a:r>
              <a:rPr lang="en-US" sz="1800" dirty="0">
                <a:solidFill>
                  <a:schemeClr val="tx1"/>
                </a:solidFill>
                <a:latin typeface="Consolas"/>
                <a:cs typeface="Consolas"/>
              </a:rPr>
              <a:t>() {</a:t>
            </a:r>
            <a:br>
              <a:rPr lang="en-US" sz="1800" dirty="0">
                <a:solidFill>
                  <a:schemeClr val="tx1"/>
                </a:solidFill>
                <a:latin typeface="Consolas"/>
                <a:cs typeface="Consolas"/>
              </a:rPr>
            </a:br>
            <a:r>
              <a:rPr lang="en-US" sz="1800" dirty="0">
                <a:solidFill>
                  <a:schemeClr val="tx1"/>
                </a:solidFill>
                <a:latin typeface="Consolas"/>
                <a:cs typeface="Consolas"/>
              </a:rPr>
              <a:t>  </a:t>
            </a:r>
            <a:r>
              <a:rPr lang="en-US" sz="1800" dirty="0" err="1">
                <a:solidFill>
                  <a:schemeClr val="tx1"/>
                </a:solidFill>
                <a:latin typeface="Consolas"/>
                <a:cs typeface="Consolas"/>
              </a:rPr>
              <a:t>thisProxy</a:t>
            </a:r>
            <a:r>
              <a:rPr lang="en-US" sz="1800" dirty="0">
                <a:solidFill>
                  <a:schemeClr val="tx1"/>
                </a:solidFill>
                <a:latin typeface="Consolas"/>
                <a:cs typeface="Consolas"/>
              </a:rPr>
              <a:t>(wrap(x-1)).</a:t>
            </a:r>
            <a:r>
              <a:rPr lang="en-US" sz="1800" dirty="0" err="1">
                <a:solidFill>
                  <a:schemeClr val="tx1"/>
                </a:solidFill>
                <a:latin typeface="Consolas"/>
                <a:cs typeface="Consolas"/>
              </a:rPr>
              <a:t>updateGhost</a:t>
            </a:r>
            <a:r>
              <a:rPr lang="en-US" sz="1800" dirty="0">
                <a:solidFill>
                  <a:schemeClr val="tx1"/>
                </a:solidFill>
                <a:latin typeface="Consolas"/>
                <a:cs typeface="Consolas"/>
              </a:rPr>
              <a:t>(RIGHT, </a:t>
            </a:r>
            <a:r>
              <a:rPr lang="en-US" sz="1800" dirty="0" err="1">
                <a:solidFill>
                  <a:schemeClr val="tx1"/>
                </a:solidFill>
                <a:latin typeface="Consolas"/>
                <a:cs typeface="Consolas"/>
              </a:rPr>
              <a:t>left_ghost</a:t>
            </a:r>
            <a:r>
              <a:rPr lang="en-US" sz="1800" dirty="0">
                <a:solidFill>
                  <a:schemeClr val="tx1"/>
                </a:solidFill>
                <a:latin typeface="Consolas"/>
                <a:cs typeface="Consolas"/>
              </a:rPr>
              <a:t>);</a:t>
            </a:r>
          </a:p>
          <a:p>
            <a:pPr marL="0" indent="0" defTabSz="457200">
              <a:buFont typeface="Arial"/>
              <a:buNone/>
            </a:pPr>
            <a:r>
              <a:rPr lang="en-US" sz="1800" dirty="0">
                <a:solidFill>
                  <a:schemeClr val="tx1"/>
                </a:solidFill>
                <a:latin typeface="Consolas"/>
                <a:cs typeface="Consolas"/>
              </a:rPr>
              <a:t>  </a:t>
            </a:r>
            <a:r>
              <a:rPr lang="en-US" altLang="ko-KR" sz="1800" dirty="0" err="1">
                <a:solidFill>
                  <a:schemeClr val="tx1"/>
                </a:solidFill>
                <a:latin typeface="Consolas"/>
                <a:cs typeface="Consolas"/>
              </a:rPr>
              <a:t>thisProxy</a:t>
            </a:r>
            <a:r>
              <a:rPr lang="en-US" altLang="ko-KR" sz="1800" dirty="0">
                <a:solidFill>
                  <a:schemeClr val="tx1"/>
                </a:solidFill>
                <a:latin typeface="Consolas"/>
                <a:cs typeface="Consolas"/>
              </a:rPr>
              <a:t>(wrap(x+1)).</a:t>
            </a:r>
            <a:r>
              <a:rPr lang="en-US" altLang="ko-KR" sz="1800" dirty="0" err="1">
                <a:solidFill>
                  <a:schemeClr val="tx1"/>
                </a:solidFill>
                <a:latin typeface="Consolas"/>
                <a:cs typeface="Consolas"/>
              </a:rPr>
              <a:t>updateGhost</a:t>
            </a:r>
            <a:r>
              <a:rPr lang="en-US" altLang="ko-KR" sz="1800" dirty="0">
                <a:solidFill>
                  <a:schemeClr val="tx1"/>
                </a:solidFill>
                <a:latin typeface="Consolas"/>
                <a:cs typeface="Consolas"/>
              </a:rPr>
              <a:t>(LEFT, </a:t>
            </a:r>
            <a:r>
              <a:rPr lang="en-US" altLang="ko-KR" sz="1800" dirty="0" err="1">
                <a:solidFill>
                  <a:schemeClr val="tx1"/>
                </a:solidFill>
                <a:latin typeface="Consolas"/>
                <a:cs typeface="Consolas"/>
              </a:rPr>
              <a:t>right_ghost</a:t>
            </a:r>
            <a:r>
              <a:rPr lang="en-US" altLang="ko-KR" sz="1800" dirty="0">
                <a:solidFill>
                  <a:schemeClr val="tx1"/>
                </a:solidFill>
                <a:latin typeface="Consolas"/>
                <a:cs typeface="Consolas"/>
              </a:rPr>
              <a:t>);</a:t>
            </a:r>
          </a:p>
          <a:p>
            <a:pPr marL="0" indent="0" defTabSz="457200">
              <a:buFont typeface="Arial"/>
              <a:buNone/>
            </a:pPr>
            <a:r>
              <a:rPr lang="en-US" sz="1800" dirty="0">
                <a:solidFill>
                  <a:schemeClr val="tx1"/>
                </a:solidFill>
                <a:latin typeface="Consolas"/>
                <a:cs typeface="Consolas"/>
              </a:rPr>
              <a:t>}</a:t>
            </a:r>
          </a:p>
          <a:p>
            <a:pPr marL="0" indent="0" defTabSz="457200">
              <a:buFont typeface="Arial"/>
              <a:buNone/>
            </a:pPr>
            <a:endParaRPr lang="en-US" sz="1800" dirty="0">
              <a:solidFill>
                <a:schemeClr val="tx1"/>
              </a:solidFill>
              <a:latin typeface="Consolas"/>
              <a:cs typeface="Consolas"/>
            </a:endParaRPr>
          </a:p>
          <a:p>
            <a:pPr marL="0" indent="0" defTabSz="457200">
              <a:buFont typeface="Arial"/>
              <a:buNone/>
            </a:pPr>
            <a:r>
              <a:rPr lang="en-US" sz="1800" b="1" dirty="0">
                <a:solidFill>
                  <a:schemeClr val="tx1"/>
                </a:solidFill>
                <a:latin typeface="Consolas"/>
                <a:cs typeface="Consolas"/>
              </a:rPr>
              <a:t>void</a:t>
            </a:r>
            <a:r>
              <a:rPr lang="en-US" sz="1800" dirty="0">
                <a:solidFill>
                  <a:schemeClr val="tx1"/>
                </a:solidFill>
                <a:latin typeface="Consolas"/>
                <a:cs typeface="Consolas"/>
              </a:rPr>
              <a:t> Stencil::</a:t>
            </a:r>
            <a:r>
              <a:rPr lang="en-US" sz="1800" dirty="0" err="1">
                <a:solidFill>
                  <a:schemeClr val="tx1"/>
                </a:solidFill>
                <a:latin typeface="Consolas"/>
                <a:cs typeface="Consolas"/>
              </a:rPr>
              <a:t>updateGhost</a:t>
            </a:r>
            <a:r>
              <a:rPr lang="en-US" sz="1800" dirty="0">
                <a:solidFill>
                  <a:schemeClr val="tx1"/>
                </a:solidFill>
                <a:latin typeface="Consolas"/>
                <a:cs typeface="Consolas"/>
              </a:rPr>
              <a:t>(</a:t>
            </a:r>
            <a:r>
              <a:rPr lang="en-US" sz="1800" dirty="0" err="1">
                <a:solidFill>
                  <a:schemeClr val="tx1"/>
                </a:solidFill>
                <a:latin typeface="Consolas"/>
                <a:cs typeface="Consolas"/>
              </a:rPr>
              <a:t>int</a:t>
            </a:r>
            <a:r>
              <a:rPr lang="en-US" sz="1800" dirty="0">
                <a:solidFill>
                  <a:schemeClr val="tx1"/>
                </a:solidFill>
                <a:latin typeface="Consolas"/>
                <a:cs typeface="Consolas"/>
              </a:rPr>
              <a:t> </a:t>
            </a:r>
            <a:r>
              <a:rPr lang="en-US" sz="1800" dirty="0" err="1">
                <a:solidFill>
                  <a:schemeClr val="tx1"/>
                </a:solidFill>
                <a:latin typeface="Consolas"/>
                <a:cs typeface="Consolas"/>
              </a:rPr>
              <a:t>dir</a:t>
            </a:r>
            <a:r>
              <a:rPr lang="en-US" sz="1800" dirty="0">
                <a:solidFill>
                  <a:schemeClr val="tx1"/>
                </a:solidFill>
                <a:latin typeface="Consolas"/>
                <a:cs typeface="Consolas"/>
              </a:rPr>
              <a:t>, double ghost) {</a:t>
            </a:r>
            <a:br>
              <a:rPr lang="en-US" sz="1800" dirty="0">
                <a:solidFill>
                  <a:schemeClr val="tx1"/>
                </a:solidFill>
                <a:latin typeface="Consolas"/>
                <a:cs typeface="Consolas"/>
              </a:rPr>
            </a:br>
            <a:r>
              <a:rPr lang="en-US" sz="1800" dirty="0">
                <a:solidFill>
                  <a:schemeClr val="tx1"/>
                </a:solidFill>
                <a:latin typeface="Consolas"/>
                <a:cs typeface="Consolas"/>
              </a:rPr>
              <a:t>  </a:t>
            </a:r>
            <a:r>
              <a:rPr lang="en-US" sz="1800" dirty="0" err="1">
                <a:solidFill>
                  <a:schemeClr val="tx1"/>
                </a:solidFill>
                <a:latin typeface="Consolas"/>
                <a:cs typeface="Consolas"/>
              </a:rPr>
              <a:t>updateBoundary</a:t>
            </a:r>
            <a:r>
              <a:rPr lang="en-US" sz="1800" dirty="0">
                <a:solidFill>
                  <a:schemeClr val="tx1"/>
                </a:solidFill>
                <a:latin typeface="Consolas"/>
                <a:cs typeface="Consolas"/>
              </a:rPr>
              <a:t>(</a:t>
            </a:r>
            <a:r>
              <a:rPr lang="en-US" sz="1800" dirty="0" err="1">
                <a:solidFill>
                  <a:schemeClr val="tx1"/>
                </a:solidFill>
                <a:latin typeface="Consolas"/>
                <a:cs typeface="Consolas"/>
              </a:rPr>
              <a:t>dir</a:t>
            </a:r>
            <a:r>
              <a:rPr lang="en-US" sz="1800" dirty="0">
                <a:solidFill>
                  <a:schemeClr val="tx1"/>
                </a:solidFill>
                <a:latin typeface="Consolas"/>
                <a:cs typeface="Consolas"/>
              </a:rPr>
              <a:t>, ghost); </a:t>
            </a:r>
          </a:p>
          <a:p>
            <a:pPr marL="0" indent="0" defTabSz="457200">
              <a:buFont typeface="Arial"/>
              <a:buNone/>
            </a:pPr>
            <a:r>
              <a:rPr lang="en-US" sz="1800" dirty="0">
                <a:solidFill>
                  <a:schemeClr val="tx1"/>
                </a:solidFill>
                <a:latin typeface="Consolas"/>
                <a:cs typeface="Consolas"/>
              </a:rPr>
              <a:t>  </a:t>
            </a:r>
            <a:r>
              <a:rPr lang="en-US" sz="1800" b="1" dirty="0">
                <a:solidFill>
                  <a:schemeClr val="tx1"/>
                </a:solidFill>
                <a:latin typeface="Consolas"/>
                <a:cs typeface="Consolas"/>
              </a:rPr>
              <a:t>if</a:t>
            </a:r>
            <a:r>
              <a:rPr lang="en-US" sz="1800" dirty="0">
                <a:solidFill>
                  <a:schemeClr val="tx1"/>
                </a:solidFill>
                <a:latin typeface="Consolas"/>
                <a:cs typeface="Consolas"/>
              </a:rPr>
              <a:t> (++</a:t>
            </a:r>
            <a:r>
              <a:rPr lang="en-US" sz="1800" dirty="0" err="1">
                <a:solidFill>
                  <a:schemeClr val="tx1"/>
                </a:solidFill>
                <a:latin typeface="Consolas"/>
                <a:cs typeface="Consolas"/>
              </a:rPr>
              <a:t>remoteCount</a:t>
            </a:r>
            <a:r>
              <a:rPr lang="en-US" sz="1800" dirty="0">
                <a:solidFill>
                  <a:schemeClr val="tx1"/>
                </a:solidFill>
                <a:latin typeface="Consolas"/>
                <a:cs typeface="Consolas"/>
              </a:rPr>
              <a:t> == 2) {</a:t>
            </a:r>
          </a:p>
          <a:p>
            <a:pPr marL="0" indent="0" defTabSz="457200">
              <a:buFont typeface="Arial"/>
              <a:buNone/>
            </a:pPr>
            <a:r>
              <a:rPr lang="en-US" sz="1800" dirty="0">
                <a:solidFill>
                  <a:schemeClr val="tx1"/>
                </a:solidFill>
                <a:latin typeface="Consolas"/>
                <a:cs typeface="Consolas"/>
              </a:rPr>
              <a:t>      </a:t>
            </a:r>
            <a:r>
              <a:rPr lang="en-US" sz="1800" dirty="0" err="1">
                <a:solidFill>
                  <a:schemeClr val="tx1"/>
                </a:solidFill>
                <a:latin typeface="Consolas"/>
                <a:cs typeface="Consolas"/>
              </a:rPr>
              <a:t>remoteCount</a:t>
            </a:r>
            <a:r>
              <a:rPr lang="en-US" sz="1800" dirty="0">
                <a:solidFill>
                  <a:schemeClr val="tx1"/>
                </a:solidFill>
                <a:latin typeface="Consolas"/>
                <a:cs typeface="Consolas"/>
              </a:rPr>
              <a:t> = 0;</a:t>
            </a:r>
          </a:p>
          <a:p>
            <a:pPr marL="0" indent="0" defTabSz="457200">
              <a:buFont typeface="Arial"/>
              <a:buNone/>
            </a:pPr>
            <a:r>
              <a:rPr lang="en-US" sz="1800" dirty="0">
                <a:solidFill>
                  <a:schemeClr val="tx1"/>
                </a:solidFill>
                <a:latin typeface="Consolas"/>
                <a:cs typeface="Consolas"/>
              </a:rPr>
              <a:t>      </a:t>
            </a:r>
            <a:r>
              <a:rPr lang="en-US" sz="1800" dirty="0" err="1">
                <a:solidFill>
                  <a:schemeClr val="tx1"/>
                </a:solidFill>
                <a:latin typeface="Consolas"/>
                <a:cs typeface="Consolas"/>
              </a:rPr>
              <a:t>doWork</a:t>
            </a:r>
            <a:r>
              <a:rPr lang="en-US" sz="1800" dirty="0">
                <a:solidFill>
                  <a:schemeClr val="tx1"/>
                </a:solidFill>
                <a:latin typeface="Consolas"/>
                <a:cs typeface="Consolas"/>
              </a:rPr>
              <a:t>(); } }</a:t>
            </a:r>
          </a:p>
        </p:txBody>
      </p:sp>
      <p:sp>
        <p:nvSpPr>
          <p:cNvPr id="7" name="Date Placeholder 4">
            <a:extLst>
              <a:ext uri="{FF2B5EF4-FFF2-40B4-BE49-F238E27FC236}">
                <a16:creationId xmlns="" xmlns:a16="http://schemas.microsoft.com/office/drawing/2014/main" id="{3688CAC1-75DD-47CC-BA06-BC41064042A1}"/>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8" name="Slide Number Placeholder 3">
            <a:extLst>
              <a:ext uri="{FF2B5EF4-FFF2-40B4-BE49-F238E27FC236}">
                <a16:creationId xmlns="" xmlns:a16="http://schemas.microsoft.com/office/drawing/2014/main" id="{46821AC4-5ECE-41E8-A873-8144382ABE1F}"/>
              </a:ext>
            </a:extLst>
          </p:cNvPr>
          <p:cNvSpPr>
            <a:spLocks noGrp="1"/>
          </p:cNvSpPr>
          <p:nvPr>
            <p:ph type="sldNum" sz="quarter" idx="12"/>
          </p:nvPr>
        </p:nvSpPr>
        <p:spPr>
          <a:xfrm>
            <a:off x="9905998" y="6356351"/>
            <a:ext cx="1288461" cy="365125"/>
          </a:xfrm>
        </p:spPr>
        <p:txBody>
          <a:bodyPr/>
          <a:lstStyle/>
          <a:p>
            <a:fld id="{3EF9F3CA-D42A-4F16-9502-7E916E4DA7FE}" type="slidenum">
              <a:rPr lang="en-US" smtClean="0">
                <a:solidFill>
                  <a:schemeClr val="bg1">
                    <a:lumMod val="50000"/>
                  </a:schemeClr>
                </a:solidFill>
                <a:latin typeface="Calibri" panose="020F0502020204030204" pitchFamily="34" charset="0"/>
                <a:cs typeface="Calibri" panose="020F0502020204030204" pitchFamily="34" charset="0"/>
              </a:rPr>
              <a:pPr/>
              <a:t>98</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0" name="Footer Placeholder 5">
            <a:extLst>
              <a:ext uri="{FF2B5EF4-FFF2-40B4-BE49-F238E27FC236}">
                <a16:creationId xmlns="" xmlns:a16="http://schemas.microsoft.com/office/drawing/2014/main" id="{CB55DAD2-BDAD-48A0-927F-EF64E3A67191}"/>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3326652"/>
      </p:ext>
    </p:extLst>
  </p:cSld>
  <p:clrMapOvr>
    <a:masterClrMapping/>
  </p:clrMapOvr>
  <p:transition xmlns:p14="http://schemas.microsoft.com/office/powerpoint/2010/mai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Example: Stencil cont.</a:t>
            </a:r>
            <a:endParaRPr lang="en-US" dirty="0"/>
          </a:p>
        </p:txBody>
      </p:sp>
      <p:sp>
        <p:nvSpPr>
          <p:cNvPr id="8" name="Content Placeholder 2">
            <a:extLst>
              <a:ext uri="{FF2B5EF4-FFF2-40B4-BE49-F238E27FC236}">
                <a16:creationId xmlns="" xmlns:a16="http://schemas.microsoft.com/office/drawing/2014/main" id="{606C42EC-70CE-4470-8292-AEC6F884B4F6}"/>
              </a:ext>
            </a:extLst>
          </p:cNvPr>
          <p:cNvSpPr txBox="1">
            <a:spLocks/>
          </p:cNvSpPr>
          <p:nvPr/>
        </p:nvSpPr>
        <p:spPr>
          <a:xfrm>
            <a:off x="747346" y="1887782"/>
            <a:ext cx="10697308" cy="3082435"/>
          </a:xfrm>
          <a:prstGeom prst="rect">
            <a:avLst/>
          </a:prstGeom>
          <a:solidFill>
            <a:schemeClr val="bg1"/>
          </a:solidFill>
          <a:ln>
            <a:solidFill>
              <a:srgbClr val="292934"/>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latin typeface="Consolas"/>
                <a:cs typeface="Consolas"/>
              </a:rPr>
              <a:t>void</a:t>
            </a:r>
            <a:r>
              <a:rPr lang="en-US" sz="1800" dirty="0">
                <a:latin typeface="Consolas"/>
                <a:cs typeface="Consolas"/>
              </a:rPr>
              <a:t> Stencil::</a:t>
            </a:r>
            <a:r>
              <a:rPr lang="en-US" sz="1800" dirty="0" err="1">
                <a:latin typeface="Consolas"/>
                <a:cs typeface="Consolas"/>
              </a:rPr>
              <a:t>doWork</a:t>
            </a:r>
            <a:r>
              <a:rPr lang="en-US" sz="1800" dirty="0">
                <a:latin typeface="Consolas"/>
                <a:cs typeface="Consolas"/>
              </a:rPr>
              <a:t>() {</a:t>
            </a:r>
            <a:br>
              <a:rPr lang="en-US" sz="1800" dirty="0">
                <a:latin typeface="Consolas"/>
                <a:cs typeface="Consolas"/>
              </a:rPr>
            </a:br>
            <a:r>
              <a:rPr lang="en-US" sz="1800" dirty="0">
                <a:latin typeface="Consolas"/>
                <a:cs typeface="Consolas"/>
              </a:rPr>
              <a:t>  </a:t>
            </a:r>
            <a:r>
              <a:rPr lang="en-US" sz="1800" dirty="0" err="1">
                <a:latin typeface="Consolas"/>
                <a:cs typeface="Consolas"/>
              </a:rPr>
              <a:t>underThreshold</a:t>
            </a:r>
            <a:r>
              <a:rPr lang="en-US" sz="1800" dirty="0">
                <a:latin typeface="Consolas"/>
                <a:cs typeface="Consolas"/>
              </a:rPr>
              <a:t> = (</a:t>
            </a:r>
            <a:r>
              <a:rPr lang="en-US" sz="1800" dirty="0" err="1">
                <a:latin typeface="Consolas"/>
                <a:cs typeface="Consolas"/>
              </a:rPr>
              <a:t>computeKernel</a:t>
            </a:r>
            <a:r>
              <a:rPr lang="en-US" sz="1800" dirty="0">
                <a:latin typeface="Consolas"/>
                <a:cs typeface="Consolas"/>
              </a:rPr>
              <a:t>() &lt; DELTA);</a:t>
            </a:r>
            <a:endParaRPr lang="en-US" sz="1800" i="1" dirty="0">
              <a:solidFill>
                <a:srgbClr val="00B0F0"/>
              </a:solidFill>
              <a:latin typeface="Consolas"/>
            </a:endParaRPr>
          </a:p>
          <a:p>
            <a:pPr marL="0" indent="0">
              <a:buNone/>
            </a:pPr>
            <a:r>
              <a:rPr lang="en-US" sz="1800" b="1" dirty="0">
                <a:latin typeface="Consolas"/>
                <a:cs typeface="Consolas"/>
              </a:rPr>
              <a:t>  if</a:t>
            </a:r>
            <a:r>
              <a:rPr lang="en-US" sz="1800" dirty="0">
                <a:latin typeface="Consolas"/>
                <a:cs typeface="Consolas"/>
              </a:rPr>
              <a:t> (++</a:t>
            </a:r>
            <a:r>
              <a:rPr lang="en-US" sz="1800" dirty="0" err="1">
                <a:latin typeface="Consolas"/>
                <a:cs typeface="Consolas"/>
              </a:rPr>
              <a:t>i</a:t>
            </a:r>
            <a:r>
              <a:rPr lang="en-US" sz="1800" dirty="0">
                <a:latin typeface="Consolas"/>
                <a:cs typeface="Consolas"/>
              </a:rPr>
              <a:t> % 10 == 0) { </a:t>
            </a:r>
            <a:r>
              <a:rPr lang="en-US" sz="1800" b="1" dirty="0" err="1">
                <a:solidFill>
                  <a:srgbClr val="FF0000"/>
                </a:solidFill>
                <a:latin typeface="Consolas"/>
                <a:cs typeface="Consolas"/>
              </a:rPr>
              <a:t>AtSync</a:t>
            </a:r>
            <a:r>
              <a:rPr lang="en-US" sz="1800" b="1" dirty="0">
                <a:solidFill>
                  <a:srgbClr val="FF0000"/>
                </a:solidFill>
                <a:latin typeface="Consolas"/>
                <a:cs typeface="Consolas"/>
              </a:rPr>
              <a:t>(); </a:t>
            </a:r>
            <a:r>
              <a:rPr lang="en-US" sz="1800" dirty="0">
                <a:latin typeface="Consolas"/>
                <a:cs typeface="Consolas"/>
              </a:rPr>
              <a:t>} </a:t>
            </a:r>
            <a:r>
              <a:rPr lang="en-US" altLang="ko-KR" sz="1800" i="1" dirty="0">
                <a:solidFill>
                  <a:srgbClr val="00B0F0"/>
                </a:solidFill>
                <a:latin typeface="Consolas"/>
              </a:rPr>
              <a:t>// Allow load balancing every 10 iterations</a:t>
            </a:r>
            <a:endParaRPr lang="en-US" sz="1800" dirty="0">
              <a:latin typeface="Consolas"/>
              <a:cs typeface="Consolas"/>
            </a:endParaRPr>
          </a:p>
          <a:p>
            <a:pPr marL="0" indent="0">
              <a:buNone/>
            </a:pPr>
            <a:r>
              <a:rPr lang="en-US" sz="1800" b="1" dirty="0">
                <a:latin typeface="Consolas"/>
                <a:cs typeface="Consolas"/>
              </a:rPr>
              <a:t>  else</a:t>
            </a:r>
            <a:r>
              <a:rPr lang="en-US" sz="1800" dirty="0">
                <a:latin typeface="Consolas"/>
                <a:cs typeface="Consolas"/>
              </a:rPr>
              <a:t> { contribute(</a:t>
            </a:r>
            <a:r>
              <a:rPr lang="en-US" sz="1800" dirty="0" err="1">
                <a:latin typeface="Consolas"/>
                <a:cs typeface="Consolas"/>
              </a:rPr>
              <a:t>CkCallback</a:t>
            </a:r>
            <a:r>
              <a:rPr lang="en-US" sz="1800" dirty="0">
                <a:latin typeface="Consolas"/>
                <a:cs typeface="Consolas"/>
              </a:rPr>
              <a:t>(</a:t>
            </a:r>
            <a:r>
              <a:rPr lang="en-US" sz="1800" dirty="0" err="1">
                <a:latin typeface="Consolas"/>
                <a:cs typeface="Consolas"/>
              </a:rPr>
              <a:t>CkReductionTarget</a:t>
            </a:r>
            <a:r>
              <a:rPr lang="en-US" sz="1800" dirty="0">
                <a:latin typeface="Consolas"/>
                <a:cs typeface="Consolas"/>
              </a:rPr>
              <a:t>(Main, </a:t>
            </a:r>
            <a:r>
              <a:rPr lang="en-US" sz="1800" dirty="0" err="1">
                <a:latin typeface="Consolas"/>
                <a:cs typeface="Consolas"/>
              </a:rPr>
              <a:t>endIter</a:t>
            </a:r>
            <a:r>
              <a:rPr lang="en-US" sz="1800" dirty="0">
                <a:latin typeface="Consolas"/>
                <a:cs typeface="Consolas"/>
              </a:rPr>
              <a:t>), </a:t>
            </a:r>
            <a:r>
              <a:rPr lang="en-US" sz="1800" dirty="0" err="1">
                <a:latin typeface="Consolas"/>
                <a:cs typeface="Consolas"/>
              </a:rPr>
              <a:t>mainProxy</a:t>
            </a:r>
            <a:r>
              <a:rPr lang="en-US" sz="1800" dirty="0">
                <a:latin typeface="Consolas"/>
                <a:cs typeface="Consolas"/>
              </a:rPr>
              <a:t>)); }</a:t>
            </a:r>
          </a:p>
          <a:p>
            <a:pPr marL="0" indent="0">
              <a:buNone/>
            </a:pPr>
            <a:r>
              <a:rPr lang="en-US" sz="1800" dirty="0">
                <a:latin typeface="Consolas"/>
                <a:cs typeface="Consolas"/>
              </a:rPr>
              <a:t>}</a:t>
            </a:r>
          </a:p>
          <a:p>
            <a:pPr marL="0" indent="0">
              <a:buNone/>
            </a:pPr>
            <a:endParaRPr lang="en-US" sz="1800" b="1" dirty="0">
              <a:latin typeface="Consolas"/>
              <a:cs typeface="Consolas"/>
            </a:endParaRPr>
          </a:p>
          <a:p>
            <a:pPr marL="0" indent="0">
              <a:buNone/>
            </a:pPr>
            <a:r>
              <a:rPr lang="en-US" sz="1800" b="1" dirty="0">
                <a:latin typeface="Consolas"/>
                <a:cs typeface="Consolas"/>
              </a:rPr>
              <a:t>void</a:t>
            </a:r>
            <a:r>
              <a:rPr lang="en-US" sz="1800" dirty="0">
                <a:latin typeface="Consolas"/>
                <a:cs typeface="Consolas"/>
              </a:rPr>
              <a:t> Stencil::</a:t>
            </a:r>
            <a:r>
              <a:rPr lang="en-US" sz="1800" b="1" dirty="0" err="1">
                <a:solidFill>
                  <a:srgbClr val="FF0000"/>
                </a:solidFill>
                <a:latin typeface="Consolas"/>
                <a:cs typeface="Consolas"/>
              </a:rPr>
              <a:t>ResumeFromSync</a:t>
            </a:r>
            <a:r>
              <a:rPr lang="en-US" sz="1800" b="1" dirty="0">
                <a:solidFill>
                  <a:srgbClr val="FF0000"/>
                </a:solidFill>
                <a:latin typeface="Consolas"/>
                <a:cs typeface="Consolas"/>
              </a:rPr>
              <a:t>()</a:t>
            </a:r>
            <a:r>
              <a:rPr lang="en-US" sz="1800" dirty="0">
                <a:latin typeface="Consolas"/>
                <a:cs typeface="Consolas"/>
              </a:rPr>
              <a:t> {</a:t>
            </a:r>
          </a:p>
          <a:p>
            <a:pPr marL="0" indent="0">
              <a:buNone/>
            </a:pPr>
            <a:r>
              <a:rPr lang="en-US" altLang="ko-KR" sz="1800" dirty="0">
                <a:latin typeface="Consolas"/>
                <a:cs typeface="Consolas"/>
              </a:rPr>
              <a:t>  contribute(</a:t>
            </a:r>
            <a:r>
              <a:rPr lang="en-US" altLang="ko-KR" sz="1800" dirty="0" err="1">
                <a:latin typeface="Consolas"/>
                <a:cs typeface="Consolas"/>
              </a:rPr>
              <a:t>CkCallback</a:t>
            </a:r>
            <a:r>
              <a:rPr lang="en-US" altLang="ko-KR" sz="1800" dirty="0">
                <a:latin typeface="Consolas"/>
                <a:cs typeface="Consolas"/>
              </a:rPr>
              <a:t>(</a:t>
            </a:r>
            <a:r>
              <a:rPr lang="en-US" altLang="ko-KR" sz="1800" dirty="0" err="1">
                <a:latin typeface="Consolas"/>
                <a:cs typeface="Consolas"/>
              </a:rPr>
              <a:t>CkReductionTarget</a:t>
            </a:r>
            <a:r>
              <a:rPr lang="en-US" altLang="ko-KR" sz="1800" dirty="0">
                <a:latin typeface="Consolas"/>
                <a:cs typeface="Consolas"/>
              </a:rPr>
              <a:t>(Main, </a:t>
            </a:r>
            <a:r>
              <a:rPr lang="en-US" altLang="ko-KR" sz="1800" dirty="0" err="1">
                <a:latin typeface="Consolas"/>
                <a:cs typeface="Consolas"/>
              </a:rPr>
              <a:t>endIter</a:t>
            </a:r>
            <a:r>
              <a:rPr lang="en-US" altLang="ko-KR" sz="1800" dirty="0">
                <a:latin typeface="Consolas"/>
                <a:cs typeface="Consolas"/>
              </a:rPr>
              <a:t>), </a:t>
            </a:r>
            <a:r>
              <a:rPr lang="en-US" altLang="ko-KR" sz="1800" dirty="0" err="1">
                <a:latin typeface="Consolas"/>
                <a:cs typeface="Consolas"/>
              </a:rPr>
              <a:t>mainProxy</a:t>
            </a:r>
            <a:r>
              <a:rPr lang="en-US" altLang="ko-KR" sz="1800" dirty="0">
                <a:latin typeface="Consolas"/>
                <a:cs typeface="Consolas"/>
              </a:rPr>
              <a:t>));</a:t>
            </a:r>
            <a:endParaRPr lang="en-US" sz="1800" dirty="0">
              <a:latin typeface="Consolas"/>
              <a:cs typeface="Consolas"/>
            </a:endParaRPr>
          </a:p>
          <a:p>
            <a:pPr marL="0" indent="0">
              <a:buNone/>
            </a:pPr>
            <a:r>
              <a:rPr lang="en-US" sz="1800" dirty="0">
                <a:latin typeface="Consolas"/>
                <a:cs typeface="Consolas"/>
              </a:rPr>
              <a:t>}</a:t>
            </a:r>
          </a:p>
          <a:p>
            <a:pPr marL="0" indent="0">
              <a:buNone/>
            </a:pPr>
            <a:endParaRPr lang="en-US" sz="1800" b="1" dirty="0">
              <a:latin typeface="Consolas"/>
              <a:cs typeface="Consolas"/>
            </a:endParaRPr>
          </a:p>
        </p:txBody>
      </p:sp>
      <p:sp>
        <p:nvSpPr>
          <p:cNvPr id="7" name="Date Placeholder 4">
            <a:extLst>
              <a:ext uri="{FF2B5EF4-FFF2-40B4-BE49-F238E27FC236}">
                <a16:creationId xmlns="" xmlns:a16="http://schemas.microsoft.com/office/drawing/2014/main" id="{8A7D40AC-5A85-4922-9306-1E1913C1179D}"/>
              </a:ext>
            </a:extLst>
          </p:cNvPr>
          <p:cNvSpPr>
            <a:spLocks noGrp="1"/>
          </p:cNvSpPr>
          <p:nvPr>
            <p:ph type="dt" sz="half" idx="10"/>
          </p:nvPr>
        </p:nvSpPr>
        <p:spPr>
          <a:xfrm>
            <a:off x="1007275" y="6369251"/>
            <a:ext cx="1842650" cy="365125"/>
          </a:xfrm>
        </p:spPr>
        <p:txBody>
          <a:bodyPr/>
          <a:lstStyle/>
          <a:p>
            <a:r>
              <a:rPr lang="en-US" smtClean="0">
                <a:solidFill>
                  <a:schemeClr val="bg1">
                    <a:lumMod val="50000"/>
                  </a:schemeClr>
                </a:solidFill>
                <a:latin typeface="Calibri" panose="020F0502020204030204" pitchFamily="34" charset="0"/>
                <a:cs typeface="Calibri" panose="020F0502020204030204" pitchFamily="34" charset="0"/>
              </a:rPr>
              <a:t>4/10/18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9" name="Slide Number Placeholder 3">
            <a:extLst>
              <a:ext uri="{FF2B5EF4-FFF2-40B4-BE49-F238E27FC236}">
                <a16:creationId xmlns="" xmlns:a16="http://schemas.microsoft.com/office/drawing/2014/main" id="{A4F4A349-38BA-4DCC-A4A8-C91631201E36}"/>
              </a:ext>
            </a:extLst>
          </p:cNvPr>
          <p:cNvSpPr>
            <a:spLocks noGrp="1"/>
          </p:cNvSpPr>
          <p:nvPr>
            <p:ph type="sldNum" sz="quarter" idx="12"/>
          </p:nvPr>
        </p:nvSpPr>
        <p:spPr>
          <a:xfrm>
            <a:off x="9905998" y="6356351"/>
            <a:ext cx="1288461" cy="365125"/>
          </a:xfrm>
        </p:spPr>
        <p:txBody>
          <a:bodyPr/>
          <a:lstStyle/>
          <a:p>
            <a:fld id="{3EF9F3CA-D42A-4F16-9502-7E916E4DA7FE}" type="slidenum">
              <a:rPr lang="en-US" smtClean="0">
                <a:solidFill>
                  <a:schemeClr val="bg1">
                    <a:lumMod val="50000"/>
                  </a:schemeClr>
                </a:solidFill>
                <a:latin typeface="Calibri" panose="020F0502020204030204" pitchFamily="34" charset="0"/>
                <a:cs typeface="Calibri" panose="020F0502020204030204" pitchFamily="34" charset="0"/>
              </a:rPr>
              <a:pPr/>
              <a:t>99</a:t>
            </a:fld>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10" name="Footer Placeholder 5">
            <a:extLst>
              <a:ext uri="{FF2B5EF4-FFF2-40B4-BE49-F238E27FC236}">
                <a16:creationId xmlns="" xmlns:a16="http://schemas.microsoft.com/office/drawing/2014/main" id="{C9036B72-0145-46E7-9600-618A8CBD44FD}"/>
              </a:ext>
            </a:extLst>
          </p:cNvPr>
          <p:cNvSpPr>
            <a:spLocks noGrp="1"/>
          </p:cNvSpPr>
          <p:nvPr>
            <p:ph type="ftr" sz="quarter" idx="11"/>
          </p:nvPr>
        </p:nvSpPr>
        <p:spPr>
          <a:xfrm>
            <a:off x="3750212" y="6354765"/>
            <a:ext cx="4701309" cy="365125"/>
          </a:xfrm>
        </p:spPr>
        <p:txBody>
          <a:bodyPr/>
          <a:lstStyle/>
          <a:p>
            <a:r>
              <a:rPr lang="fr-FR" smtClean="0">
                <a:solidFill>
                  <a:schemeClr val="bg1">
                    <a:lumMod val="50000"/>
                  </a:schemeClr>
                </a:solidFill>
                <a:latin typeface="Calibri" panose="020F0502020204030204" pitchFamily="34" charset="0"/>
                <a:cs typeface="Calibri" panose="020F0502020204030204" pitchFamily="34" charset="0"/>
              </a:rPr>
              <a:t>Charm Workshop '18</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3" name="Rectangle 2"/>
          <p:cNvSpPr/>
          <p:nvPr/>
        </p:nvSpPr>
        <p:spPr>
          <a:xfrm>
            <a:off x="815281" y="3888617"/>
            <a:ext cx="8921071" cy="94079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718854" y="2555825"/>
            <a:ext cx="6973888" cy="32927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007275" y="2885103"/>
            <a:ext cx="905503" cy="29791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353918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2.9"/>
</p:tagLst>
</file>

<file path=ppt/theme/theme1.xml><?xml version="1.0" encoding="utf-8"?>
<a:theme xmlns:a="http://schemas.openxmlformats.org/drawingml/2006/main" name="sc17tutorial_1">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sc17tutorial_1" id="{916EA2D1-43B0-E14B-BA4A-25DABBDFE735}" vid="{E6561EC6-31E1-9342-AFB4-AA7190E7F2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sc17tutorial_1</Template>
  <TotalTime>4723</TotalTime>
  <Words>13048</Words>
  <Application>Microsoft Macintosh PowerPoint</Application>
  <PresentationFormat>Custom</PresentationFormat>
  <Paragraphs>2300</Paragraphs>
  <Slides>175</Slides>
  <Notes>52</Notes>
  <HiddenSlides>13</HiddenSlides>
  <MMClips>2</MMClips>
  <ScaleCrop>false</ScaleCrop>
  <HeadingPairs>
    <vt:vector size="4" baseType="variant">
      <vt:variant>
        <vt:lpstr>Theme</vt:lpstr>
      </vt:variant>
      <vt:variant>
        <vt:i4>1</vt:i4>
      </vt:variant>
      <vt:variant>
        <vt:lpstr>Slide Titles</vt:lpstr>
      </vt:variant>
      <vt:variant>
        <vt:i4>175</vt:i4>
      </vt:variant>
    </vt:vector>
  </HeadingPairs>
  <TitlesOfParts>
    <vt:vector size="176" baseType="lpstr">
      <vt:lpstr>sc17tutorial_1</vt:lpstr>
      <vt:lpstr>Migratable Objects and Task-Based Parallel Programming with Charm++</vt:lpstr>
      <vt:lpstr>Challenges in Parallel Programming</vt:lpstr>
      <vt:lpstr>Our View</vt:lpstr>
      <vt:lpstr>What is Charm++?</vt:lpstr>
      <vt:lpstr>Overdecomposition</vt:lpstr>
      <vt:lpstr>Migratability</vt:lpstr>
      <vt:lpstr>Asynchrony: Message-Driven Execution</vt:lpstr>
      <vt:lpstr>Realization of This Model in Charm++</vt:lpstr>
      <vt:lpstr>PowerPoint Presentation</vt:lpstr>
      <vt:lpstr>Message-driven Execution</vt:lpstr>
      <vt:lpstr>PowerPoint Presentation</vt:lpstr>
      <vt:lpstr>PowerPoint Presentation</vt:lpstr>
      <vt:lpstr>PowerPoint Presentation</vt:lpstr>
      <vt:lpstr>Empowering the RTS</vt:lpstr>
      <vt:lpstr>Charm++ and CSE Applications</vt:lpstr>
      <vt:lpstr>Summary: What is Charm++?</vt:lpstr>
      <vt:lpstr>Grainsize</vt:lpstr>
      <vt:lpstr>Crack Propagation</vt:lpstr>
      <vt:lpstr>PowerPoint Presentation</vt:lpstr>
      <vt:lpstr>Grainsize in a common setting</vt:lpstr>
      <vt:lpstr>Grainsize: Weather Forecasting in BRAMS</vt:lpstr>
      <vt:lpstr>Baseline: 64 Objects</vt:lpstr>
      <vt:lpstr>Overdecomposition: 1024 Objects </vt:lpstr>
      <vt:lpstr>With Load Balancing: 1024 objects</vt:lpstr>
      <vt:lpstr>Rules of Thumb for Grainsize</vt:lpstr>
      <vt:lpstr>Charm++ Benefits</vt:lpstr>
      <vt:lpstr>Locality and Prefetch</vt:lpstr>
      <vt:lpstr>Impact on Communication</vt:lpstr>
      <vt:lpstr>Impact on Communication</vt:lpstr>
      <vt:lpstr>Communication Data from Chombo</vt:lpstr>
      <vt:lpstr>Decomposition Challenges</vt:lpstr>
      <vt:lpstr>Decomposition Independent of numCores</vt:lpstr>
      <vt:lpstr>Compositionality</vt:lpstr>
      <vt:lpstr>PowerPoint Presentation</vt:lpstr>
      <vt:lpstr>PowerPoint Presentation</vt:lpstr>
      <vt:lpstr>PowerPoint Presentation</vt:lpstr>
      <vt:lpstr>Hello World Example</vt:lpstr>
      <vt:lpstr>Charm++ File Structure</vt:lpstr>
      <vt:lpstr>Compiling a Charm++ Program</vt:lpstr>
      <vt:lpstr>Charm Interface: Modules</vt:lpstr>
      <vt:lpstr>Charm Interface: Chares</vt:lpstr>
      <vt:lpstr>Charm Interface: Entry Methods</vt:lpstr>
      <vt:lpstr>Charm Interface: mainchare</vt:lpstr>
      <vt:lpstr>Creating a Chare</vt:lpstr>
      <vt:lpstr>Chare Proxies</vt:lpstr>
      <vt:lpstr>Hello World with Chares</vt:lpstr>
      <vt:lpstr>Charm Termination</vt:lpstr>
      <vt:lpstr>Chare Creation Example: .ci file</vt:lpstr>
      <vt:lpstr>Chare Creation Example: .cpp file</vt:lpstr>
      <vt:lpstr>Asynchronous Methods</vt:lpstr>
      <vt:lpstr>Asynchronous Methods</vt:lpstr>
      <vt:lpstr>Asynchronous Methods</vt:lpstr>
      <vt:lpstr>Asynchronous Example: .ci file</vt:lpstr>
      <vt:lpstr>Does this program execute correctly?</vt:lpstr>
      <vt:lpstr>No! Methods are Asynchronous</vt:lpstr>
      <vt:lpstr>Readonly Variables</vt:lpstr>
      <vt:lpstr>Data Types and Entry Methods</vt:lpstr>
      <vt:lpstr>Hands-On Exercise 0. Fibonacci</vt:lpstr>
      <vt:lpstr>Guidelines for Hands-On Exercises</vt:lpstr>
      <vt:lpstr>Guidelines for Hands-On Exercises</vt:lpstr>
      <vt:lpstr>Chare Arrays</vt:lpstr>
      <vt:lpstr>Collections of Objects</vt:lpstr>
      <vt:lpstr>Managing Object Placement</vt:lpstr>
      <vt:lpstr>Managing Object Placement</vt:lpstr>
      <vt:lpstr>Adaptive MPI Tutorial</vt:lpstr>
      <vt:lpstr>What is Adaptive MPI?</vt:lpstr>
      <vt:lpstr>Process Virtualization</vt:lpstr>
      <vt:lpstr>Dynamic Load Balancing</vt:lpstr>
      <vt:lpstr>Fault Tolerance</vt:lpstr>
      <vt:lpstr>Compiling &amp; Running AMPI Programs</vt:lpstr>
      <vt:lpstr>AMPI Tutorial</vt:lpstr>
      <vt:lpstr>Without Virtualization &amp; LB</vt:lpstr>
      <vt:lpstr>Without Virtualization &amp; LB</vt:lpstr>
      <vt:lpstr>With 8x Virtualization &amp; LB</vt:lpstr>
      <vt:lpstr>With 8x Virtualization &amp; LB</vt:lpstr>
      <vt:lpstr>With 8x Virtualization &amp; LB</vt:lpstr>
      <vt:lpstr>Summary</vt:lpstr>
      <vt:lpstr>Chare Arrays</vt:lpstr>
      <vt:lpstr>Chare Array Location</vt:lpstr>
      <vt:lpstr>Declaring a Chare Array </vt:lpstr>
      <vt:lpstr>Constructing a Chare Array</vt:lpstr>
      <vt:lpstr>thisIndex</vt:lpstr>
      <vt:lpstr>Chare Array: Hello Example</vt:lpstr>
      <vt:lpstr>Chare Array: Hello Example</vt:lpstr>
      <vt:lpstr>Managing Object Placement</vt:lpstr>
      <vt:lpstr>Managing Object Placement</vt:lpstr>
      <vt:lpstr>Collections of Objects</vt:lpstr>
      <vt:lpstr>Broadcast</vt:lpstr>
      <vt:lpstr>Reduction</vt:lpstr>
      <vt:lpstr>Reduction: Example</vt:lpstr>
      <vt:lpstr>Reduction: Example</vt:lpstr>
      <vt:lpstr>Exercise 2. Particles: Reductions</vt:lpstr>
      <vt:lpstr>Dynamic Load Balancing</vt:lpstr>
      <vt:lpstr>Measurement Based Load Balancing</vt:lpstr>
      <vt:lpstr>Using the Load Balancer</vt:lpstr>
      <vt:lpstr>Instrumentation</vt:lpstr>
      <vt:lpstr>Code to Use Load Balancing</vt:lpstr>
      <vt:lpstr>Example: Stencil</vt:lpstr>
      <vt:lpstr>Example: Stencil cont.</vt:lpstr>
      <vt:lpstr>Serialization in Charm++</vt:lpstr>
      <vt:lpstr>PUP</vt:lpstr>
      <vt:lpstr>Hello World with Chares</vt:lpstr>
      <vt:lpstr>Writing an Advanced PUP Routine</vt:lpstr>
      <vt:lpstr>PUP: Applicability</vt:lpstr>
      <vt:lpstr>PUP Uses</vt:lpstr>
      <vt:lpstr>Split Execution: Checkpoint Restart</vt:lpstr>
      <vt:lpstr>How to Enable Split Execution</vt:lpstr>
      <vt:lpstr>Fault Tolerance</vt:lpstr>
      <vt:lpstr>Double In-Memory Checkpointing with Automatic Restart</vt:lpstr>
      <vt:lpstr>Using Double In-Memory Checkpointing with Automatic Restart</vt:lpstr>
      <vt:lpstr>Exercise 3-1. Particles: Load Imbalance</vt:lpstr>
      <vt:lpstr>Exercise 3-2. Particles: Load Balancing</vt:lpstr>
      <vt:lpstr>Exercise 3-3. Particles: liveViz</vt:lpstr>
      <vt:lpstr>Chares Are Reactive</vt:lpstr>
      <vt:lpstr>Fibonacci Example</vt:lpstr>
      <vt:lpstr>Fibonacci Example</vt:lpstr>
      <vt:lpstr>Fibonacci Example</vt:lpstr>
      <vt:lpstr>Consider the Fibonacci Chare</vt:lpstr>
      <vt:lpstr>Structured Dagger The when construct</vt:lpstr>
      <vt:lpstr>Structured Dagger The serial construct</vt:lpstr>
      <vt:lpstr>Structured Dagger The implicit sequence construct</vt:lpstr>
      <vt:lpstr>Structured Dagger The when construct: waiting for multiple invocations</vt:lpstr>
      <vt:lpstr>Structured Dagger Boilerplate</vt:lpstr>
      <vt:lpstr>Structured Dagger Boilerplate</vt:lpstr>
      <vt:lpstr>Fibonacci with Structured Dagger</vt:lpstr>
      <vt:lpstr>Fibonacci with Structured Dagger</vt:lpstr>
      <vt:lpstr>Structured Dagger The when construct : reference number matching</vt:lpstr>
      <vt:lpstr>Structured Dagger The if-then-else construct</vt:lpstr>
      <vt:lpstr>Structured Dagger The for construct</vt:lpstr>
      <vt:lpstr>Structured Dagger The  while construct</vt:lpstr>
      <vt:lpstr>Structured Dagger The overlap construct</vt:lpstr>
      <vt:lpstr>Illustration of a Long “Overlap”</vt:lpstr>
      <vt:lpstr>Parallel Prefix with SDAG: .ci file I</vt:lpstr>
      <vt:lpstr>Parallel Prefix with SDAG: .ci file II</vt:lpstr>
      <vt:lpstr>Stencil Codes</vt:lpstr>
      <vt:lpstr>5-point Stencil</vt:lpstr>
      <vt:lpstr>5-point Stencil</vt:lpstr>
      <vt:lpstr>5-point Stencil</vt:lpstr>
      <vt:lpstr>Jacobi:  .ci file</vt:lpstr>
      <vt:lpstr>Jacobi:  .ci file</vt:lpstr>
      <vt:lpstr>Jacobi:  .ci file (with asynchronous reductions)</vt:lpstr>
      <vt:lpstr>Jacobi:  .ci file (with load balancing)</vt:lpstr>
      <vt:lpstr>Advanced Concepts</vt:lpstr>
      <vt:lpstr>More Information</vt:lpstr>
      <vt:lpstr>Charm++ Applications  as case studies</vt:lpstr>
      <vt:lpstr>NAMD: Biomolecular Simulations</vt:lpstr>
      <vt:lpstr>Parallelization using Charm++</vt:lpstr>
      <vt:lpstr>Grainsize example: NAMD</vt:lpstr>
      <vt:lpstr>NAMD strong scaling on Titan Cray XK7, Blue Waters Cray XE6, and Mira IBM Blue Gene/Q for 21M and 224M atom benchmarks</vt:lpstr>
      <vt:lpstr>ChaNGa: Parallel Gravity</vt:lpstr>
      <vt:lpstr>ChaNGa : a recent result</vt:lpstr>
      <vt:lpstr>Episimdemics</vt:lpstr>
      <vt:lpstr>PowerPoint Presentation</vt:lpstr>
      <vt:lpstr>PowerPoint Presentation</vt:lpstr>
      <vt:lpstr>PowerPoint Presentation</vt:lpstr>
      <vt:lpstr>OpenAtom: On the fly ab initio molecular dynamics on the ground state surface with instantaneous GW-BSE level spectra</vt:lpstr>
      <vt:lpstr>PowerPoint Presentation</vt:lpstr>
      <vt:lpstr>Decomposition and Computation Flow</vt:lpstr>
      <vt:lpstr>Topology Aware Mapping of Objects</vt:lpstr>
      <vt:lpstr>Improvements by topological aware mapping of computation to processors</vt:lpstr>
      <vt:lpstr>OpenAtom Performance Sampler</vt:lpstr>
      <vt:lpstr>Impact of mapping on Blue Waters: up to 32% improvement</vt:lpstr>
      <vt:lpstr>MiniApps</vt:lpstr>
      <vt:lpstr>More MiniApps</vt:lpstr>
      <vt:lpstr>PowerPoint Presentation</vt:lpstr>
      <vt:lpstr>Where are Exascale Issues?</vt:lpstr>
      <vt:lpstr>Relevance to Exascale</vt:lpstr>
      <vt:lpstr>Path Integral Performance</vt:lpstr>
      <vt:lpstr>Fault Tolerance in Charm++/AMPI</vt:lpstr>
      <vt:lpstr>PowerPoint Presentation</vt:lpstr>
      <vt:lpstr>PowerPoint Presentation</vt:lpstr>
      <vt:lpstr>Saving Cooling Energy</vt:lpstr>
      <vt:lpstr>PARM:Power Aware Resource Manager</vt:lpstr>
      <vt:lpstr>Charm++ interoperates with MPI</vt:lpstr>
      <vt:lpstr>Summary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Charm++  Motivations and Basic Ideas</dc:title>
  <dc:creator>Michael Robson</dc:creator>
  <cp:lastModifiedBy>Michael Robson</cp:lastModifiedBy>
  <cp:revision>79</cp:revision>
  <dcterms:created xsi:type="dcterms:W3CDTF">2016-08-22T20:19:20Z</dcterms:created>
  <dcterms:modified xsi:type="dcterms:W3CDTF">2018-04-12T15:12:14Z</dcterms:modified>
</cp:coreProperties>
</file>