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51" r:id="rId2"/>
    <p:sldId id="441" r:id="rId3"/>
    <p:sldId id="263" r:id="rId4"/>
    <p:sldId id="442" r:id="rId5"/>
    <p:sldId id="304" r:id="rId6"/>
    <p:sldId id="445" r:id="rId7"/>
    <p:sldId id="446" r:id="rId8"/>
    <p:sldId id="447" r:id="rId9"/>
    <p:sldId id="448" r:id="rId10"/>
    <p:sldId id="454" r:id="rId11"/>
    <p:sldId id="443" r:id="rId12"/>
    <p:sldId id="323" r:id="rId13"/>
    <p:sldId id="435" r:id="rId14"/>
    <p:sldId id="339" r:id="rId15"/>
    <p:sldId id="326" r:id="rId16"/>
    <p:sldId id="272" r:id="rId17"/>
    <p:sldId id="450" r:id="rId18"/>
    <p:sldId id="322" r:id="rId19"/>
    <p:sldId id="451" r:id="rId20"/>
    <p:sldId id="444" r:id="rId21"/>
    <p:sldId id="457" r:id="rId22"/>
    <p:sldId id="348" r:id="rId23"/>
    <p:sldId id="455" r:id="rId24"/>
    <p:sldId id="456" r:id="rId25"/>
    <p:sldId id="452" r:id="rId26"/>
    <p:sldId id="453" r:id="rId27"/>
    <p:sldId id="292" r:id="rId28"/>
    <p:sldId id="338" r:id="rId29"/>
    <p:sldId id="325" r:id="rId30"/>
    <p:sldId id="259" r:id="rId31"/>
    <p:sldId id="368" r:id="rId32"/>
    <p:sldId id="329" r:id="rId33"/>
    <p:sldId id="449" r:id="rId34"/>
    <p:sldId id="362" r:id="rId35"/>
    <p:sldId id="337" r:id="rId36"/>
    <p:sldId id="270" r:id="rId37"/>
    <p:sldId id="265" r:id="rId38"/>
    <p:sldId id="264" r:id="rId39"/>
    <p:sldId id="315" r:id="rId40"/>
    <p:sldId id="287" r:id="rId41"/>
    <p:sldId id="288" r:id="rId42"/>
    <p:sldId id="289" r:id="rId43"/>
    <p:sldId id="290" r:id="rId44"/>
    <p:sldId id="347" r:id="rId45"/>
    <p:sldId id="34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45"/>
    <p:restoredTop sz="94643"/>
  </p:normalViewPr>
  <p:slideViewPr>
    <p:cSldViewPr snapToGrid="0" snapToObjects="1" showGuides="1">
      <p:cViewPr varScale="1">
        <p:scale>
          <a:sx n="120" d="100"/>
          <a:sy n="120" d="100"/>
        </p:scale>
        <p:origin x="432" y="17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27725-E428-0F49-A53B-B14015BFE3B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47870-8B89-9D4A-B8D4-CFC4007AB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5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1D948-E61D-6540-843D-06ABEE44C9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 Logical Node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981D2-D469-FB4F-A778-98FF6ECD16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9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estimate performance and split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56F1C-4242-534C-8BC2-BD7C080628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2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tab: </a:t>
            </a:r>
            <a:r>
              <a:rPr lang="en-US" dirty="0" err="1"/>
              <a:t>smp</a:t>
            </a:r>
            <a:r>
              <a:rPr lang="en-US" dirty="0"/>
              <a:t>(</a:t>
            </a:r>
            <a:r>
              <a:rPr lang="en-US" dirty="0" err="1"/>
              <a:t>d+g+c+m+gm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7870-8B89-9D4A-B8D4-CFC4007AB8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6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ORNL: Antti-</a:t>
            </a:r>
            <a:r>
              <a:rPr lang="en-US" dirty="0" err="1">
                <a:solidFill>
                  <a:srgbClr val="000000"/>
                </a:solidFill>
              </a:rPr>
              <a:t>Pekka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Hynninen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LLNL: Abhinav </a:t>
            </a:r>
            <a:r>
              <a:rPr lang="en-US" dirty="0" err="1">
                <a:solidFill>
                  <a:srgbClr val="000000"/>
                </a:solidFill>
              </a:rPr>
              <a:t>Bhatele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NVIDIA: Nikhil Jain</a:t>
            </a:r>
          </a:p>
          <a:p>
            <a:r>
              <a:rPr lang="en-US" dirty="0">
                <a:solidFill>
                  <a:srgbClr val="000000"/>
                </a:solidFill>
              </a:rPr>
              <a:t>UIUC: Atul Jain, Rahul </a:t>
            </a:r>
            <a:r>
              <a:rPr lang="en-US" dirty="0" err="1">
                <a:solidFill>
                  <a:srgbClr val="000000"/>
                </a:solidFill>
              </a:rPr>
              <a:t>Barhman</a:t>
            </a:r>
            <a:r>
              <a:rPr lang="en-US" dirty="0">
                <a:solidFill>
                  <a:srgbClr val="000000"/>
                </a:solidFill>
              </a:rPr>
              <a:t>, Phil Miller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7870-8B89-9D4A-B8D4-CFC4007AB8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0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Activity!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blogs</a:t>
            </a:r>
            <a:r>
              <a:rPr lang="en-US" dirty="0" err="1"/>
              <a:t>.nvidia.com</a:t>
            </a:r>
            <a:r>
              <a:rPr lang="en-US" dirty="0"/>
              <a:t>/blog/2015/12/23/deep-learning-cancer/ </a:t>
            </a:r>
          </a:p>
          <a:p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=15411063</a:t>
            </a:r>
          </a:p>
          <a:p>
            <a:r>
              <a:rPr lang="en-US" dirty="0" err="1"/>
              <a:t>blogs.nvidia.com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-content/uploads/2018/10/auto-sr-launch-blog-header-1280x720-1280x720.jpg</a:t>
            </a:r>
          </a:p>
          <a:p>
            <a:r>
              <a:rPr lang="en-US" dirty="0" err="1"/>
              <a:t>blogs.nvidia.com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-content/uploads/2018/10/2HighresScreenshot00011-1280x693.jpg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7870-8B89-9D4A-B8D4-CFC4007AB8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64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PEZY-SC JP</a:t>
            </a:r>
          </a:p>
          <a:p>
            <a:r>
              <a:rPr lang="en-US" dirty="0"/>
              <a:t>https://</a:t>
            </a:r>
            <a:r>
              <a:rPr lang="en-US" dirty="0" err="1"/>
              <a:t>www.hpcwire.com</a:t>
            </a:r>
            <a:r>
              <a:rPr lang="en-US" dirty="0"/>
              <a:t>/2017/06/19/49th-top500-list-announced-isc/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627F5-2DEF-9746-B961-BAA5D6F1CB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44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build overlap threshold</a:t>
            </a:r>
          </a:p>
          <a:p>
            <a:r>
              <a:rPr lang="en-US" dirty="0"/>
              <a:t>Single walk on GPU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7870-8B89-9D4A-B8D4-CFC4007AB8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9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Orthonormalization</a:t>
            </a:r>
            <a:r>
              <a:rPr lang="en-US" dirty="0"/>
              <a:t> (Ortho)</a:t>
            </a:r>
            <a:r>
              <a:rPr lang="en-US" baseline="0" dirty="0"/>
              <a:t> - </a:t>
            </a:r>
            <a:r>
              <a:rPr lang="en-US" dirty="0"/>
              <a:t>Inverse Square Root of Matrix; work from last time</a:t>
            </a:r>
          </a:p>
          <a:p>
            <a:r>
              <a:rPr lang="en-US" dirty="0"/>
              <a:t>Pair Calculator (PC)</a:t>
            </a:r>
            <a:r>
              <a:rPr lang="en-US" baseline="0" dirty="0"/>
              <a:t> - </a:t>
            </a:r>
            <a:r>
              <a:rPr lang="en-US" dirty="0"/>
              <a:t>Matrix Matrix Multiplication; current work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Offloads forward and backwards path of pair calculator</a:t>
            </a:r>
          </a:p>
          <a:p>
            <a:r>
              <a:rPr lang="en-US" dirty="0"/>
              <a:t>Both make good GPU targets</a:t>
            </a:r>
          </a:p>
          <a:p>
            <a:r>
              <a:rPr lang="en-US" dirty="0"/>
              <a:t>Future/current</a:t>
            </a:r>
            <a:r>
              <a:rPr lang="en-US" baseline="0" dirty="0"/>
              <a:t> work: FFTs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3F0D-20CF-6A42-9056-630245B699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0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Time in microseconds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Water 256</a:t>
            </a:r>
            <a:r>
              <a:rPr lang="en-US" baseline="0" dirty="0"/>
              <a:t> 7ry cutoff</a:t>
            </a:r>
            <a:endParaRPr lang="en-US" dirty="0"/>
          </a:p>
          <a:p>
            <a:r>
              <a:rPr lang="en-US" dirty="0"/>
              <a:t>Baseline -&gt;</a:t>
            </a:r>
            <a:r>
              <a:rPr lang="en-US" baseline="0" dirty="0"/>
              <a:t> CUDA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Backward and forwards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GPU manager callbacks/suspend resume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Ongoing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981D2-D469-FB4F-A778-98FF6ECD16E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77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 Logical Node Example</a:t>
            </a:r>
          </a:p>
          <a:p>
            <a:r>
              <a:rPr lang="en-US" dirty="0"/>
              <a:t>First cut baseline CUBLAS implementation</a:t>
            </a:r>
          </a:p>
          <a:p>
            <a:r>
              <a:rPr lang="en-US" dirty="0"/>
              <a:t>-</a:t>
            </a:r>
            <a:r>
              <a:rPr lang="en-US" baseline="0" dirty="0"/>
              <a:t>   Use </a:t>
            </a:r>
            <a:r>
              <a:rPr lang="en-US" dirty="0"/>
              <a:t>CUDA Streams</a:t>
            </a:r>
          </a:p>
          <a:p>
            <a:pPr marL="171450" indent="-171450">
              <a:buFontTx/>
              <a:buChar char="-"/>
            </a:pPr>
            <a:r>
              <a:rPr lang="en-US" dirty="0"/>
              <a:t>Directly allocate memory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Offload only forward multiply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Synchronize on data 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981D2-D469-FB4F-A778-98FF6ECD16E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69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Charm++ GPU Frameworks</a:t>
            </a:r>
          </a:p>
          <a:p>
            <a:r>
              <a:rPr lang="en-US" dirty="0"/>
              <a:t>GPU-enabled Applications</a:t>
            </a:r>
          </a:p>
          <a:p>
            <a:r>
              <a:rPr lang="en-US" dirty="0"/>
              <a:t>Future Work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(Brief) Accelerator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1D948-E61D-6540-843D-06ABEE44C9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63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Extend this to Xeon Phi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1D948-E61D-6540-843D-06ABEE44C9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estimate performance and split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56F1C-4242-534C-8BC2-BD7C080628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1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56F1C-4242-534C-8BC2-BD7C080628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98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Why discontinuities? (batching?)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56F1C-4242-534C-8BC2-BD7C0806286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2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tab: </a:t>
            </a:r>
            <a:r>
              <a:rPr lang="en-US" dirty="0" err="1"/>
              <a:t>nodesFix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7870-8B89-9D4A-B8D4-CFC4007AB8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7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tab: </a:t>
            </a:r>
            <a:r>
              <a:rPr lang="en-US" dirty="0" err="1"/>
              <a:t>nodesFixUp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7870-8B89-9D4A-B8D4-CFC4007AB8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67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Cosmological N-body simulations</a:t>
            </a:r>
          </a:p>
          <a:p>
            <a:r>
              <a:rPr lang="en-US" dirty="0"/>
              <a:t>Leverages GPUs</a:t>
            </a:r>
          </a:p>
          <a:p>
            <a:r>
              <a:rPr lang="en-US" dirty="0"/>
              <a:t>Offloads gravity kernels</a:t>
            </a:r>
          </a:p>
          <a:p>
            <a:r>
              <a:rPr lang="en-US" dirty="0"/>
              <a:t>Active work in optimization</a:t>
            </a:r>
          </a:p>
          <a:p>
            <a:r>
              <a:rPr lang="en-US" dirty="0"/>
              <a:t>https://</a:t>
            </a:r>
            <a:r>
              <a:rPr lang="en-US" dirty="0" err="1"/>
              <a:t>www.nas.nasa.gov</a:t>
            </a:r>
            <a:r>
              <a:rPr lang="en-US" dirty="0"/>
              <a:t>/SC14/demos/demo27.html#prettyPhoto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7C47C-A377-9B4A-BCE7-6BB62AF599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1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 of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F4D5E-EC34-BC40-81FA-0B854D990F5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0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7870-8B89-9D4A-B8D4-CFC4007AB8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27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ts val="1860"/>
              </a:lnSpc>
            </a:pPr>
            <a:r>
              <a:rPr lang="en-US" sz="1200" dirty="0">
                <a:latin typeface="Arial"/>
                <a:cs typeface="Arial"/>
              </a:rPr>
              <a:t>NAMD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2</a:t>
            </a:r>
            <a:r>
              <a:rPr lang="en-US" sz="1200" spc="-5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12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(Dec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2016) provides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order-o</a:t>
            </a:r>
            <a:r>
              <a:rPr lang="en-US" sz="1200" spc="-5" dirty="0">
                <a:latin typeface="Arial"/>
                <a:cs typeface="Arial"/>
              </a:rPr>
              <a:t>f</a:t>
            </a:r>
            <a:r>
              <a:rPr lang="en-US" sz="1200" dirty="0">
                <a:latin typeface="Arial"/>
                <a:cs typeface="Arial"/>
              </a:rPr>
              <a:t>-magni</a:t>
            </a:r>
            <a:r>
              <a:rPr lang="en-US" sz="1200" spc="-5" dirty="0">
                <a:latin typeface="Arial"/>
                <a:cs typeface="Arial"/>
              </a:rPr>
              <a:t>t</a:t>
            </a:r>
            <a:r>
              <a:rPr lang="en-US" sz="1200" dirty="0">
                <a:latin typeface="Arial"/>
                <a:cs typeface="Arial"/>
              </a:rPr>
              <a:t>ude pe</a:t>
            </a:r>
            <a:r>
              <a:rPr lang="en-US" sz="1200" spc="-5" dirty="0">
                <a:latin typeface="Arial"/>
                <a:cs typeface="Arial"/>
              </a:rPr>
              <a:t>rf</a:t>
            </a:r>
            <a:r>
              <a:rPr lang="en-US" sz="1200" dirty="0">
                <a:latin typeface="Arial"/>
                <a:cs typeface="Arial"/>
              </a:rPr>
              <a:t>ormance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increase</a:t>
            </a:r>
            <a:r>
              <a:rPr lang="en-US" sz="1200" spc="-5" dirty="0">
                <a:latin typeface="Arial"/>
                <a:cs typeface="Arial"/>
              </a:rPr>
              <a:t> f</a:t>
            </a:r>
            <a:r>
              <a:rPr lang="en-US" sz="1200" dirty="0">
                <a:latin typeface="Arial"/>
                <a:cs typeface="Arial"/>
              </a:rPr>
              <a:t>or 5</a:t>
            </a:r>
            <a:r>
              <a:rPr lang="en-US" sz="1200" spc="-5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7M-a</a:t>
            </a:r>
            <a:r>
              <a:rPr lang="en-US" sz="1200" spc="-5" dirty="0">
                <a:latin typeface="Arial"/>
                <a:cs typeface="Arial"/>
              </a:rPr>
              <a:t>t</a:t>
            </a:r>
            <a:r>
              <a:rPr lang="en-US" sz="1200" dirty="0">
                <a:latin typeface="Arial"/>
                <a:cs typeface="Arial"/>
              </a:rPr>
              <a:t>om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implici</a:t>
            </a:r>
            <a:r>
              <a:rPr lang="en-US" sz="1200" spc="-5" dirty="0">
                <a:latin typeface="Arial"/>
                <a:cs typeface="Arial"/>
              </a:rPr>
              <a:t>t </a:t>
            </a:r>
            <a:r>
              <a:rPr lang="en-US" sz="1200" dirty="0">
                <a:latin typeface="Arial"/>
                <a:cs typeface="Arial"/>
              </a:rPr>
              <a:t>solven</a:t>
            </a:r>
            <a:r>
              <a:rPr lang="en-US" sz="1200" spc="-5" dirty="0">
                <a:latin typeface="Arial"/>
                <a:cs typeface="Arial"/>
              </a:rPr>
              <a:t>t </a:t>
            </a:r>
            <a:r>
              <a:rPr lang="en-US" sz="1200" dirty="0">
                <a:latin typeface="Arial"/>
                <a:cs typeface="Arial"/>
              </a:rPr>
              <a:t>H</a:t>
            </a:r>
            <a:r>
              <a:rPr lang="en-US" sz="1200" spc="-10" dirty="0">
                <a:latin typeface="Arial"/>
                <a:cs typeface="Arial"/>
              </a:rPr>
              <a:t>IV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capsid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simula</a:t>
            </a:r>
            <a:r>
              <a:rPr lang="en-US" sz="1200" spc="-5" dirty="0">
                <a:latin typeface="Arial"/>
                <a:cs typeface="Arial"/>
              </a:rPr>
              <a:t>t</a:t>
            </a:r>
            <a:r>
              <a:rPr lang="en-US" sz="1200" dirty="0">
                <a:latin typeface="Arial"/>
                <a:cs typeface="Arial"/>
              </a:rPr>
              <a:t>ion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on </a:t>
            </a:r>
            <a:r>
              <a:rPr lang="en-US" sz="1200" spc="-15" dirty="0">
                <a:latin typeface="Arial"/>
                <a:cs typeface="Arial"/>
              </a:rPr>
              <a:t>G</a:t>
            </a:r>
            <a:r>
              <a:rPr lang="en-US" sz="1200" dirty="0">
                <a:latin typeface="Arial"/>
                <a:cs typeface="Arial"/>
              </a:rPr>
              <a:t>PU-accelera</a:t>
            </a:r>
            <a:r>
              <a:rPr lang="en-US" sz="1200" spc="-5" dirty="0">
                <a:latin typeface="Arial"/>
                <a:cs typeface="Arial"/>
              </a:rPr>
              <a:t>t</a:t>
            </a:r>
            <a:r>
              <a:rPr lang="en-US" sz="1200" dirty="0">
                <a:latin typeface="Arial"/>
                <a:cs typeface="Arial"/>
              </a:rPr>
              <a:t>ed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spc="-15" dirty="0">
                <a:latin typeface="Arial"/>
                <a:cs typeface="Arial"/>
              </a:rPr>
              <a:t>XK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node</a:t>
            </a:r>
            <a:r>
              <a:rPr lang="en-US" sz="1200" spc="-10" dirty="0">
                <a:latin typeface="Arial"/>
                <a:cs typeface="Arial"/>
              </a:rPr>
              <a:t>s.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7C47C-A377-9B4A-BCE7-6BB62AF599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9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2fs </a:t>
            </a:r>
            <a:r>
              <a:rPr lang="en-US" dirty="0" err="1"/>
              <a:t>timestep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7C47C-A377-9B4A-BCE7-6BB62AF599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2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F924-B1B3-7A4D-8894-38C4E84AF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49C9F-0E13-D543-85C9-FDDC26B47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7B9EA-51C1-8046-B5FB-61B3730C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6D098-C9DF-5F4E-BAED-368D5D8A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E1A96-636E-6642-B66F-F483F9F9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3DB1F-2D6B-6F4C-A7E7-4536A3D64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5" y="6123560"/>
            <a:ext cx="3528016" cy="585216"/>
          </a:xfrm>
          <a:prstGeom prst="rect">
            <a:avLst/>
          </a:prstGeom>
        </p:spPr>
      </p:pic>
      <p:pic>
        <p:nvPicPr>
          <p:cNvPr id="8" name="Picture 7" descr="ppl-logo.png">
            <a:extLst>
              <a:ext uri="{FF2B5EF4-FFF2-40B4-BE49-F238E27FC236}">
                <a16:creationId xmlns:a16="http://schemas.microsoft.com/office/drawing/2014/main" id="{F675E4E4-CF56-7447-BABF-DE494A672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7" y="6109324"/>
            <a:ext cx="2065551" cy="6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3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AE94-793B-2942-9829-546FFD40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039B0-B01F-5B43-A506-6982AB8AC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6703F-4D5C-EE44-83DC-C57A36F8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8F7C-3005-2841-BC99-EC8895DC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8F0ED-A37A-E747-BDC2-B732206A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BE17C-2698-F346-9260-C7DEDFFED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F1AB3-037D-B24F-B2D5-94D22F19A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66DEB-E4A5-F248-8662-5905B133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1E787-FCF1-8D41-BB9D-7D5D9CFC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04E58-D42B-7F46-BCE5-29751B41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5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53F7-EE04-884D-AB62-4A073222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FB6F8-7D38-C448-8118-4C177960D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110E5-712E-FD40-82FF-6C235B097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416AC-1894-5F40-B620-E6CCB776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23485-509C-B14B-9B4B-24C17AA1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1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6542-4EB9-D84B-8588-80EAAF4B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2EC70-3096-D646-9E73-D1E302707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6A1E1-8A16-B14C-A797-803A6FA2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803CC-6E64-5C40-AB25-DDEC2E8E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1E309-21B6-E24E-B105-F9063AA0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4735A-2380-DF43-B9B5-94DD50D0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95F6-3B49-1645-AB91-643603A32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8CAAA-64B5-9747-8846-54C4A3223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68B96-A0BC-F943-93DD-A6C621A5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33D18-F11D-2447-8434-A2649C41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19045-793A-FC41-AD52-9BC3699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7568-3E2E-4E4F-8FD4-A73506AE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7D72A-70A5-7E47-B856-27DAF04EB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F17B4-3BB2-044F-BA7A-A2AEE00DE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F1865-2CD3-064D-817C-E8B3162B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C30CB3-91B0-104E-A4C4-4238AC666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B954D-E6EF-2A4F-9A05-673F8933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3EDCAF-5E67-AF44-AA2A-57F03CC02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F2FB8E-D2B3-9A4D-B289-6E35C895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9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42E5-182B-3F49-917E-7D45B74C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F820-C59F-4A4B-84A0-8996F4DD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19BB1-BA16-0445-9427-B954B03B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DCBE6-23AF-624C-8B83-E5CBA1C9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7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64146F-367A-F241-8120-9AD5BDAD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BD7DD-647B-7046-A538-CDB18CD6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EF101-2656-AA4B-AC45-706CE8B2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8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F835-E638-0F4C-A3CE-373B2D8A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41E82-8A51-904F-BC1B-B5A15261B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D1B5C-B5F1-6C4C-B1A8-3D83996E0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2AA60-693C-6B45-AF07-2C88B346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2797D-2DCA-4A4B-BD5C-B20C0B9F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1EC74-E6FE-CF43-9B91-464AA31C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5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7848-B1EB-D24B-A747-7F990A4C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46005-EAA6-3D48-B15C-F14393539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234C2-67A6-D947-8F86-74BA5054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ACFC2-A671-454C-B978-71C0B40C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13A1F-35AE-5345-A04B-F0122AFD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6423F-3774-364F-BFB5-05CE5F7F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7DD106-D410-2D40-98D8-3D6F017A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86C7D-6B0E-A248-BBC1-8448295F2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409FA-72F9-DF4C-B237-797A3B272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4AFDE-03E5-C64E-9AC5-1D065BA3AA0F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9A5E3-563F-2947-AADC-2A56627E3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AA597-0B17-DB44-BEB7-38F425BC5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3AE77-8C62-9246-8B1D-56C7E753FB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mark_bold.tif">
            <a:extLst>
              <a:ext uri="{FF2B5EF4-FFF2-40B4-BE49-F238E27FC236}">
                <a16:creationId xmlns:a16="http://schemas.microsoft.com/office/drawing/2014/main" id="{33403037-F16F-7744-BF93-2F36DD8763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6126164"/>
            <a:ext cx="451104" cy="585216"/>
          </a:xfrm>
          <a:prstGeom prst="rect">
            <a:avLst/>
          </a:prstGeom>
        </p:spPr>
      </p:pic>
      <p:pic>
        <p:nvPicPr>
          <p:cNvPr id="8" name="Picture 7" descr="ppl-logo-s.png">
            <a:extLst>
              <a:ext uri="{FF2B5EF4-FFF2-40B4-BE49-F238E27FC236}">
                <a16:creationId xmlns:a16="http://schemas.microsoft.com/office/drawing/2014/main" id="{779576F5-3C63-6B4C-A72D-D685D6375A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6105252"/>
            <a:ext cx="528624" cy="6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mprobson@illinois.edu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6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C59A06-4893-2D47-98A4-FC3550284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8761" y="0"/>
            <a:ext cx="18540761" cy="12413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51674-8B0F-1244-A534-53001F63B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549837"/>
            <a:ext cx="10515600" cy="238760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Charm++ and the Future of GPUs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67F64-6B45-E946-836B-250A90270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8123" y="3020162"/>
            <a:ext cx="9144000" cy="1655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Michael Robson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University of Illinois Urbana-Champaign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48D46F-EE38-1B42-94F4-96BDD0033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5" y="6123560"/>
            <a:ext cx="3528016" cy="585216"/>
          </a:xfrm>
          <a:prstGeom prst="rect">
            <a:avLst/>
          </a:prstGeom>
        </p:spPr>
      </p:pic>
      <p:pic>
        <p:nvPicPr>
          <p:cNvPr id="11" name="Picture 10" descr="ppl-logo.png">
            <a:extLst>
              <a:ext uri="{FF2B5EF4-FFF2-40B4-BE49-F238E27FC236}">
                <a16:creationId xmlns:a16="http://schemas.microsoft.com/office/drawing/2014/main" id="{167993E6-6DB3-CE4D-BEFE-37F366482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7" y="6109324"/>
            <a:ext cx="2065551" cy="6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F292-AF97-4948-BE9C-26361381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Multi-GPU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99A92-1BD9-A042-959D-F5550815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7A24221-20A0-BA46-A56E-BC096546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0"/>
            <a:ext cx="11106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9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321FF2-D215-0842-A81A-53AE44B8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AA256-A76C-D34F-BAED-A91AB0F63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8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7_Teyssier_M_Cosmo25gold_SC14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A80DD1E-07A4-A048-85E4-8C90CE36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ChaNGa</a:t>
            </a:r>
            <a:r>
              <a:rPr lang="en-US" dirty="0">
                <a:solidFill>
                  <a:srgbClr val="FFFFFF"/>
                </a:solidFill>
              </a:rPr>
              <a:t>: Charm N-Body Gravity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9F2D6E-CC8A-EC44-9A67-1B0B8F454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B1DA-2090-B048-95F2-510957A90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4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Content Placeholder 7" descr="disk_sph_new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7177"/>
          <a:stretch/>
        </p:blipFill>
        <p:spPr>
          <a:xfrm>
            <a:off x="2017486" y="1962"/>
            <a:ext cx="8157027" cy="6878553"/>
          </a:xfrm>
        </p:spPr>
      </p:pic>
      <p:grpSp>
        <p:nvGrpSpPr>
          <p:cNvPr id="25" name="Group 24"/>
          <p:cNvGrpSpPr/>
          <p:nvPr/>
        </p:nvGrpSpPr>
        <p:grpSpPr>
          <a:xfrm>
            <a:off x="3254110" y="2881834"/>
            <a:ext cx="5306950" cy="3165920"/>
            <a:chOff x="5005607" y="2416709"/>
            <a:chExt cx="3158121" cy="1884012"/>
          </a:xfrm>
          <a:solidFill>
            <a:schemeClr val="bg1"/>
          </a:solidFill>
        </p:grpSpPr>
        <p:sp>
          <p:nvSpPr>
            <p:cNvPr id="12" name="Rectangle 11"/>
            <p:cNvSpPr/>
            <p:nvPr/>
          </p:nvSpPr>
          <p:spPr>
            <a:xfrm rot="7940991">
              <a:off x="6492641" y="929675"/>
              <a:ext cx="184054" cy="315812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 rot="235400">
              <a:off x="7662961" y="3355755"/>
              <a:ext cx="443289" cy="35293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ight Triangle 15"/>
            <p:cNvSpPr/>
            <p:nvPr/>
          </p:nvSpPr>
          <p:spPr>
            <a:xfrm rot="11084908">
              <a:off x="7751643" y="3680635"/>
              <a:ext cx="220866" cy="214381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41419" y="3738660"/>
              <a:ext cx="175393" cy="16513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 rot="18584809">
              <a:off x="6445980" y="1546084"/>
              <a:ext cx="270705" cy="308613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 rot="17997522">
              <a:off x="7781431" y="3921730"/>
              <a:ext cx="158750" cy="4138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7949457" y="4148667"/>
              <a:ext cx="138281" cy="15205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/>
            <p:cNvSpPr/>
            <p:nvPr/>
          </p:nvSpPr>
          <p:spPr>
            <a:xfrm rot="18151880">
              <a:off x="7261552" y="3255500"/>
              <a:ext cx="62265" cy="46657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626634" y="3626142"/>
              <a:ext cx="70494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/>
            <p:cNvSpPr/>
            <p:nvPr/>
          </p:nvSpPr>
          <p:spPr>
            <a:xfrm rot="1662256">
              <a:off x="7424067" y="3585435"/>
              <a:ext cx="131267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4" name="Dodecagon 23"/>
          <p:cNvSpPr/>
          <p:nvPr/>
        </p:nvSpPr>
        <p:spPr>
          <a:xfrm>
            <a:off x="7518988" y="4905199"/>
            <a:ext cx="100788" cy="100788"/>
          </a:xfrm>
          <a:prstGeom prst="dodecagon">
            <a:avLst/>
          </a:prstGeom>
          <a:solidFill>
            <a:srgbClr val="0000FF"/>
          </a:soli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/>
          <p:cNvSpPr/>
          <p:nvPr/>
        </p:nvSpPr>
        <p:spPr>
          <a:xfrm>
            <a:off x="6876764" y="1473850"/>
            <a:ext cx="2818728" cy="1006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6" name="Group 35"/>
          <p:cNvGrpSpPr/>
          <p:nvPr/>
        </p:nvGrpSpPr>
        <p:grpSpPr>
          <a:xfrm>
            <a:off x="3418334" y="3448483"/>
            <a:ext cx="5858423" cy="2523300"/>
            <a:chOff x="5120671" y="2759152"/>
            <a:chExt cx="3486298" cy="1501595"/>
          </a:xfrm>
          <a:solidFill>
            <a:schemeClr val="bg1"/>
          </a:solidFill>
        </p:grpSpPr>
        <p:sp>
          <p:nvSpPr>
            <p:cNvPr id="3" name="Rectangle 2"/>
            <p:cNvSpPr/>
            <p:nvPr/>
          </p:nvSpPr>
          <p:spPr>
            <a:xfrm rot="18544382">
              <a:off x="6361301" y="2078468"/>
              <a:ext cx="208878" cy="269013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Rectangle 8"/>
            <p:cNvSpPr/>
            <p:nvPr/>
          </p:nvSpPr>
          <p:spPr>
            <a:xfrm rot="17428510">
              <a:off x="7631846" y="3899684"/>
              <a:ext cx="86352" cy="6357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2" name="Rectangle 31"/>
            <p:cNvSpPr/>
            <p:nvPr/>
          </p:nvSpPr>
          <p:spPr>
            <a:xfrm rot="18594746">
              <a:off x="6550999" y="1837592"/>
              <a:ext cx="104548" cy="194766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Rectangle 32"/>
            <p:cNvSpPr/>
            <p:nvPr/>
          </p:nvSpPr>
          <p:spPr>
            <a:xfrm rot="18073651" flipH="1">
              <a:off x="7384283" y="3291406"/>
              <a:ext cx="82792" cy="38704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Rectangle 33"/>
            <p:cNvSpPr/>
            <p:nvPr/>
          </p:nvSpPr>
          <p:spPr>
            <a:xfrm rot="18249935">
              <a:off x="8021356" y="3512550"/>
              <a:ext cx="147658" cy="102356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/>
            <p:cNvSpPr/>
            <p:nvPr/>
          </p:nvSpPr>
          <p:spPr>
            <a:xfrm rot="18249935">
              <a:off x="7652055" y="3651770"/>
              <a:ext cx="45934" cy="1198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63076" y="5786481"/>
            <a:ext cx="970289" cy="376692"/>
            <a:chOff x="7510327" y="4148667"/>
            <a:chExt cx="607478" cy="224166"/>
          </a:xfrm>
          <a:solidFill>
            <a:schemeClr val="bg1"/>
          </a:solidFill>
        </p:grpSpPr>
        <p:sp>
          <p:nvSpPr>
            <p:cNvPr id="37" name="Rectangle 36"/>
            <p:cNvSpPr/>
            <p:nvPr/>
          </p:nvSpPr>
          <p:spPr>
            <a:xfrm>
              <a:off x="7913212" y="4300721"/>
              <a:ext cx="204593" cy="7211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10327" y="4148667"/>
              <a:ext cx="204593" cy="12057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76764" y="898385"/>
            <a:ext cx="2818728" cy="597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372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E6511CA-89A2-8248-8C30-66AC4F90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GPU Tree Walks in </a:t>
            </a:r>
            <a:r>
              <a:rPr lang="en-US" dirty="0" err="1"/>
              <a:t>ChaNGa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CA9FA7-15DA-984C-B5E0-490EB05426A9}"/>
              </a:ext>
            </a:extLst>
          </p:cNvPr>
          <p:cNvGrpSpPr/>
          <p:nvPr/>
        </p:nvGrpSpPr>
        <p:grpSpPr>
          <a:xfrm>
            <a:off x="216227" y="2398815"/>
            <a:ext cx="11759545" cy="2060369"/>
            <a:chOff x="216227" y="0"/>
            <a:chExt cx="11759545" cy="20603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2E0634-3C3D-504A-A32B-474C8F587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558"/>
            <a:stretch/>
          </p:blipFill>
          <p:spPr>
            <a:xfrm>
              <a:off x="216227" y="795647"/>
              <a:ext cx="11759545" cy="126472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CC4859-09D5-8D4E-B0D6-9BC7BEDD5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8398"/>
            <a:stretch/>
          </p:blipFill>
          <p:spPr>
            <a:xfrm>
              <a:off x="216227" y="0"/>
              <a:ext cx="11759545" cy="795647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11F9B-E646-864D-A626-B8486AF6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Table from Jianqiao Liu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FE81F-3269-AD40-8010-6431C506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35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2720F1-65AB-E245-A298-ED8584BB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B1DA-2090-B048-95F2-510957A90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hape 235"/>
          <p:cNvSpPr txBox="1">
            <a:spLocks/>
          </p:cNvSpPr>
          <p:nvPr/>
        </p:nvSpPr>
        <p:spPr>
          <a:xfrm>
            <a:off x="2099575" y="5161751"/>
            <a:ext cx="5444225" cy="1380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rgbClr val="3796BF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NAMD: Molecular Dynamics</a:t>
            </a:r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4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NAMD Runs Large Simulations Well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83248"/>
            <a:ext cx="8229600" cy="572192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B1DA-2090-B048-95F2-510957A90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82A541D-16BF-424A-919A-0AD31BBF3902}"/>
              </a:ext>
            </a:extLst>
          </p:cNvPr>
          <p:cNvSpPr txBox="1"/>
          <p:nvPr/>
        </p:nvSpPr>
        <p:spPr>
          <a:xfrm>
            <a:off x="838200" y="6424612"/>
            <a:ext cx="12566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(2</a:t>
            </a:r>
            <a:r>
              <a:rPr sz="1600" spc="-5" dirty="0">
                <a:latin typeface="Arial"/>
                <a:cs typeface="Arial"/>
              </a:rPr>
              <a:t>fs t</a:t>
            </a:r>
            <a:r>
              <a:rPr sz="1600" dirty="0">
                <a:latin typeface="Arial"/>
                <a:cs typeface="Arial"/>
              </a:rPr>
              <a:t>ime</a:t>
            </a:r>
            <a:r>
              <a:rPr sz="1600" spc="-10" dirty="0">
                <a:latin typeface="Arial"/>
                <a:cs typeface="Arial"/>
              </a:rPr>
              <a:t>st</a:t>
            </a:r>
            <a:r>
              <a:rPr sz="1600" dirty="0">
                <a:latin typeface="Arial"/>
                <a:cs typeface="Arial"/>
              </a:rPr>
              <a:t>ep)</a:t>
            </a:r>
          </a:p>
        </p:txBody>
      </p:sp>
    </p:spTree>
    <p:extLst>
      <p:ext uri="{BB962C8B-B14F-4D97-AF65-F5344CB8AC3E}">
        <p14:creationId xmlns:p14="http://schemas.microsoft.com/office/powerpoint/2010/main" val="1547077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EA56D8-AAE3-4F4E-90FA-230780CF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OpenAtom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A48A7-8528-1344-B56B-AE9265563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hca">
            <a:extLst>
              <a:ext uri="{FF2B5EF4-FFF2-40B4-BE49-F238E27FC236}">
                <a16:creationId xmlns:a16="http://schemas.microsoft.com/office/drawing/2014/main" id="{27539604-A744-094B-AA48-6CD114485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7439780" y="1122363"/>
            <a:ext cx="390767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84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Results for 256 Water Molecules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/>
          <a:stretch/>
        </p:blipFill>
        <p:spPr>
          <a:xfrm>
            <a:off x="1524000" y="2323299"/>
            <a:ext cx="9143136" cy="820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/>
          <a:stretch/>
        </p:blipFill>
        <p:spPr>
          <a:xfrm>
            <a:off x="1524001" y="3522186"/>
            <a:ext cx="9143137" cy="820378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133600" y="8461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800" dirty="0"/>
              <a:t>1 iterations, 1 PE, 64 XK Nodes of Blue Waters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182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0" y="1799495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sz="1800" dirty="0"/>
              <a:t>Baseline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482533" y="3045671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sz="1800" dirty="0"/>
              <a:t>CUBLAS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3011" y="2554221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164 </a:t>
            </a:r>
            <a:r>
              <a:rPr lang="en-US" sz="1000" dirty="0" err="1"/>
              <a:t>ms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853810" y="4042251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47 </a:t>
            </a:r>
            <a:r>
              <a:rPr lang="en-US" sz="1000" dirty="0" err="1"/>
              <a:t>ms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05600" y="2554221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205 </a:t>
            </a:r>
            <a:r>
              <a:rPr lang="en-US" sz="1000" dirty="0" err="1"/>
              <a:t>ms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317060" y="4047628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113 </a:t>
            </a:r>
            <a:r>
              <a:rPr lang="en-US" sz="1000" dirty="0" err="1"/>
              <a:t>ms</a:t>
            </a:r>
            <a:endParaRPr lang="en-US" sz="10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170984" y="2844084"/>
            <a:ext cx="109536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17060" y="2844084"/>
            <a:ext cx="464886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645843" y="2844085"/>
            <a:ext cx="239201" cy="1227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011713" y="2849461"/>
            <a:ext cx="511811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523524" y="2845185"/>
            <a:ext cx="411849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841035" y="2844084"/>
            <a:ext cx="626690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467725" y="2845185"/>
            <a:ext cx="597524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003218" y="2845186"/>
            <a:ext cx="740424" cy="11970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307661" y="4071540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90 </a:t>
            </a:r>
            <a:r>
              <a:rPr lang="en-US" sz="1000" dirty="0" err="1"/>
              <a:t>ms</a:t>
            </a:r>
            <a:endParaRPr lang="en-US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8232104" y="4071540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142 </a:t>
            </a:r>
            <a:r>
              <a:rPr lang="en-US" sz="1000" dirty="0" err="1"/>
              <a:t>ms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7829000" y="2554221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163 </a:t>
            </a:r>
            <a:r>
              <a:rPr lang="en-US" sz="1000" dirty="0" err="1"/>
              <a:t>ms</a:t>
            </a:r>
            <a:endParaRPr 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8884231" y="2554221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216 </a:t>
            </a:r>
            <a:r>
              <a:rPr lang="en-US" sz="1000" dirty="0" err="1"/>
              <a:t>ms</a:t>
            </a:r>
            <a:endParaRPr lang="en-US" sz="1000" dirty="0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1981200" y="4675029"/>
          <a:ext cx="36576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Speedup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327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CUBLAS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2.39x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5638800" y="4675029"/>
          <a:ext cx="2438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Speedup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421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255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8077200" y="4675029"/>
          <a:ext cx="2438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 </a:t>
                      </a:r>
                      <a:r>
                        <a:rPr lang="en-US" dirty="0" err="1"/>
                        <a:t>Iter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Speedup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2.582796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2.346571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6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6" grpId="0"/>
      <p:bldP spid="27" grpId="0"/>
      <p:bldP spid="29" grpId="0"/>
      <p:bldP spid="30" grpId="0"/>
      <p:bldP spid="42" grpId="0"/>
      <p:bldP spid="43" grpId="0"/>
      <p:bldP spid="44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7827-4FCC-434E-B67A-8309C4530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Xiaoyang</a:t>
            </a:r>
            <a:r>
              <a:rPr lang="en-US" dirty="0"/>
              <a:t> Results - Placeholder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E12BDE-1E18-D043-BE3A-CD076533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CDE4851-DD9C-F14D-9781-4EDACC68E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" t="14849" r="1709" b="15870"/>
          <a:stretch/>
        </p:blipFill>
        <p:spPr>
          <a:xfrm>
            <a:off x="541866" y="25141"/>
            <a:ext cx="11108267" cy="615182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A0BD9D-E291-6649-8638-FCC45B921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Slide from </a:t>
            </a:r>
            <a:r>
              <a:rPr lang="en-US" dirty="0" err="1"/>
              <a:t>Xioayang</a:t>
            </a:r>
            <a:r>
              <a:rPr lang="en-US" dirty="0"/>
              <a:t> Wang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F350F-CDBB-2449-90D6-2D5C44EA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1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D7AA-95DD-694C-9C1E-9634EF1F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D3A1B-77E3-3244-91CF-2BE48A007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Future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AFEE5-C7F0-7646-8BE4-EAA86AC1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8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07FEE-6CD3-7149-A267-B93BAEEE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D6299-B943-884E-B804-5325B0371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5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Motivation</a:t>
            </a:r>
          </a:p>
          <a:p>
            <a:r>
              <a:rPr lang="en-US" dirty="0"/>
              <a:t>Exploit runtime information for dynamic execution</a:t>
            </a:r>
          </a:p>
          <a:p>
            <a:r>
              <a:rPr lang="en-US" dirty="0"/>
              <a:t>Runtime (RTS) can map to various platforms</a:t>
            </a:r>
          </a:p>
          <a:p>
            <a:r>
              <a:rPr lang="en-US" dirty="0"/>
              <a:t>RTS can proactively move needed data</a:t>
            </a:r>
          </a:p>
          <a:p>
            <a:endParaRPr lang="en-US" dirty="0"/>
          </a:p>
          <a:p>
            <a:r>
              <a:rPr lang="en-US" dirty="0"/>
              <a:t>Don’t leave hardware sitting idle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3D950-8275-334E-BEBB-93A830B336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Framework</a:t>
            </a:r>
          </a:p>
          <a:p>
            <a:r>
              <a:rPr lang="en-US" dirty="0"/>
              <a:t>Generate code from tagged entry methods</a:t>
            </a:r>
          </a:p>
          <a:p>
            <a:pPr lvl="1"/>
            <a:r>
              <a:rPr lang="en-US" dirty="0"/>
              <a:t>Host (CPU) and device (CUDA)</a:t>
            </a:r>
          </a:p>
          <a:p>
            <a:pPr lvl="1"/>
            <a:r>
              <a:rPr lang="en-US" dirty="0"/>
              <a:t>Extend with tuning keywords</a:t>
            </a:r>
          </a:p>
          <a:p>
            <a:pPr lvl="1"/>
            <a:r>
              <a:rPr lang="en-US" dirty="0"/>
              <a:t>Annotate object data access</a:t>
            </a:r>
          </a:p>
          <a:p>
            <a:r>
              <a:rPr lang="en-US" dirty="0"/>
              <a:t>Batch fine grained kernel launches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 Analysis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Using hardware improves performance</a:t>
            </a:r>
          </a:p>
          <a:p>
            <a:r>
              <a:rPr lang="en-US" dirty="0"/>
              <a:t>Even when it’s not ideal</a:t>
            </a:r>
          </a:p>
        </p:txBody>
      </p:sp>
      <p:graphicFrame>
        <p:nvGraphicFramePr>
          <p:cNvPr id="13" name="Content Placeholder 9"/>
          <p:cNvGraphicFramePr>
            <a:graphicFrameLocks/>
          </p:cNvGraphicFramePr>
          <p:nvPr>
            <p:extLst/>
          </p:nvPr>
        </p:nvGraphicFramePr>
        <p:xfrm>
          <a:off x="609600" y="1600201"/>
          <a:ext cx="10972800" cy="2342073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0691">
                <a:tc>
                  <a:txBody>
                    <a:bodyPr/>
                    <a:lstStyle/>
                    <a:p>
                      <a:r>
                        <a:rPr lang="en-US" sz="3900" dirty="0"/>
                        <a:t>Code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% Dev.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Host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Device</a:t>
                      </a:r>
                    </a:p>
                  </a:txBody>
                  <a:tcPr marL="248441" marR="248441" marT="93165" marB="931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691">
                <a:tc>
                  <a:txBody>
                    <a:bodyPr/>
                    <a:lstStyle/>
                    <a:p>
                      <a:r>
                        <a:rPr lang="en-US" sz="3900" dirty="0"/>
                        <a:t>stencil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30%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1.58x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3.09x</a:t>
                      </a:r>
                    </a:p>
                  </a:txBody>
                  <a:tcPr marL="248441" marR="248441" marT="93165" marB="9316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691">
                <a:tc>
                  <a:txBody>
                    <a:bodyPr/>
                    <a:lstStyle/>
                    <a:p>
                      <a:r>
                        <a:rPr lang="en-US" sz="3900" dirty="0"/>
                        <a:t>md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65%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3.02x</a:t>
                      </a:r>
                    </a:p>
                  </a:txBody>
                  <a:tcPr marL="248441" marR="248441" marT="93165" marB="93165"/>
                </a:tc>
                <a:tc>
                  <a:txBody>
                    <a:bodyPr/>
                    <a:lstStyle/>
                    <a:p>
                      <a:r>
                        <a:rPr lang="en-US" sz="3900" dirty="0"/>
                        <a:t>1.46x</a:t>
                      </a:r>
                    </a:p>
                  </a:txBody>
                  <a:tcPr marL="248441" marR="248441" marT="93165" marB="9316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2"/>
    </mc:Choice>
    <mc:Fallback xmlns="">
      <p:transition xmlns:p14="http://schemas.microsoft.com/office/powerpoint/2010/main" spd="slow" advTm="4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0C98AA-E321-1840-9F19-F0E6FECC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Interoperation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302F20-E3D5-614F-8092-3558D0B9E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Charm + X Model</a:t>
            </a:r>
          </a:p>
          <a:p>
            <a:r>
              <a:rPr lang="en-US" dirty="0"/>
              <a:t>Similar approach to HAPI/CUDA</a:t>
            </a:r>
          </a:p>
          <a:p>
            <a:r>
              <a:rPr lang="en-US" dirty="0"/>
              <a:t>Targets: Raja, </a:t>
            </a:r>
            <a:r>
              <a:rPr lang="en-US" dirty="0" err="1"/>
              <a:t>Kokkos</a:t>
            </a:r>
            <a:r>
              <a:rPr lang="en-US" dirty="0"/>
              <a:t>, </a:t>
            </a:r>
            <a:r>
              <a:rPr lang="en-US" dirty="0" err="1"/>
              <a:t>StarPU</a:t>
            </a:r>
            <a:r>
              <a:rPr lang="en-US" dirty="0"/>
              <a:t>, OpenMP (target directive)</a:t>
            </a:r>
          </a:p>
          <a:p>
            <a:r>
              <a:rPr lang="en-US" dirty="0"/>
              <a:t>Examples and docs in repo for </a:t>
            </a:r>
            <a:r>
              <a:rPr lang="en-US" dirty="0" err="1"/>
              <a:t>Kokkos</a:t>
            </a:r>
            <a:r>
              <a:rPr lang="en-US" dirty="0"/>
              <a:t>, others coming</a:t>
            </a:r>
          </a:p>
          <a:p>
            <a:endParaRPr lang="en-US" dirty="0"/>
          </a:p>
          <a:p>
            <a:r>
              <a:rPr lang="en-US" dirty="0"/>
              <a:t>Other targets?</a:t>
            </a:r>
          </a:p>
        </p:txBody>
      </p:sp>
    </p:spTree>
    <p:extLst>
      <p:ext uri="{BB962C8B-B14F-4D97-AF65-F5344CB8AC3E}">
        <p14:creationId xmlns:p14="http://schemas.microsoft.com/office/powerpoint/2010/main" val="3726463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0643-4FE1-0140-A394-E13BD885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Multi-GPU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D7A6F-9947-2C48-9E72-6ECCA20CA0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Previously round robin PEs to GPUs</a:t>
            </a:r>
          </a:p>
          <a:p>
            <a:r>
              <a:rPr lang="en-US" dirty="0"/>
              <a:t>Currently map PEs in node/process to shared GPU</a:t>
            </a:r>
          </a:p>
          <a:p>
            <a:r>
              <a:rPr lang="en-US" dirty="0"/>
              <a:t>Non-SMP often outperforms SMP</a:t>
            </a:r>
          </a:p>
          <a:p>
            <a:r>
              <a:rPr lang="en-US" dirty="0"/>
              <a:t>Oversubscribing processes to GPUs, CUDA MPS</a:t>
            </a:r>
          </a:p>
          <a:p>
            <a:r>
              <a:rPr lang="en-US" dirty="0"/>
              <a:t>Coarse grained control, use SMP; one process per GPU</a:t>
            </a:r>
          </a:p>
          <a:p>
            <a:r>
              <a:rPr lang="en-US" dirty="0"/>
              <a:t>But this ties to </a:t>
            </a:r>
            <a:r>
              <a:rPr lang="en-US" dirty="0" err="1"/>
              <a:t>comm</a:t>
            </a:r>
            <a:r>
              <a:rPr lang="en-US" dirty="0"/>
              <a:t> thread,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B9D7B-7998-654F-ACFB-F44F3C2BE5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Proposed design:</a:t>
            </a:r>
          </a:p>
          <a:p>
            <a:r>
              <a:rPr lang="en-US" dirty="0"/>
              <a:t>++</a:t>
            </a:r>
            <a:r>
              <a:rPr lang="en-US" dirty="0" err="1"/>
              <a:t>gpupernode</a:t>
            </a:r>
            <a:r>
              <a:rPr lang="en-US" dirty="0"/>
              <a:t> 4</a:t>
            </a:r>
          </a:p>
          <a:p>
            <a:r>
              <a:rPr lang="en-US" dirty="0"/>
              <a:t>++</a:t>
            </a:r>
            <a:r>
              <a:rPr lang="en-US" dirty="0" err="1"/>
              <a:t>gpumap</a:t>
            </a:r>
            <a:r>
              <a:rPr lang="en-US" dirty="0"/>
              <a:t> 0:1</a:t>
            </a:r>
          </a:p>
          <a:p>
            <a:endParaRPr lang="en-US" dirty="0"/>
          </a:p>
          <a:p>
            <a:r>
              <a:rPr lang="en-US" dirty="0" err="1"/>
              <a:t>hwloc</a:t>
            </a:r>
            <a:r>
              <a:rPr lang="en-US" dirty="0"/>
              <a:t>:</a:t>
            </a:r>
          </a:p>
          <a:p>
            <a:r>
              <a:rPr lang="en-US" dirty="0"/>
              <a:t>++</a:t>
            </a:r>
            <a:r>
              <a:rPr lang="en-US" dirty="0" err="1"/>
              <a:t>gpuauto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47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CC293F-EEDB-5843-83F9-967CA98CE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Messages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092D0A-ADBF-2743-814C-277665875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 GPU resident data</a:t>
            </a:r>
          </a:p>
          <a:p>
            <a:r>
              <a:rPr lang="en-US" dirty="0"/>
              <a:t>Based on zero copy API</a:t>
            </a:r>
          </a:p>
          <a:p>
            <a:r>
              <a:rPr lang="en-US" dirty="0"/>
              <a:t>Invoke correct CUDA API call</a:t>
            </a:r>
          </a:p>
          <a:p>
            <a:pPr lvl="1"/>
            <a:r>
              <a:rPr lang="en-US" dirty="0"/>
              <a:t>based on size, stride, sender, destination,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IPC, </a:t>
            </a:r>
            <a:r>
              <a:rPr lang="en-US" dirty="0" err="1"/>
              <a:t>GPUDirect</a:t>
            </a:r>
            <a:r>
              <a:rPr lang="en-US" dirty="0"/>
              <a:t>, UM, ZC,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Notification via callback</a:t>
            </a:r>
          </a:p>
          <a:p>
            <a:r>
              <a:rPr lang="en-US" dirty="0"/>
              <a:t>Future: Potentially callable inside CUDA kernels</a:t>
            </a:r>
          </a:p>
          <a:p>
            <a:endParaRPr lang="en-US" dirty="0"/>
          </a:p>
          <a:p>
            <a:r>
              <a:rPr lang="en-US" dirty="0"/>
              <a:t>Feedback?</a:t>
            </a:r>
          </a:p>
        </p:txBody>
      </p:sp>
    </p:spTree>
    <p:extLst>
      <p:ext uri="{BB962C8B-B14F-4D97-AF65-F5344CB8AC3E}">
        <p14:creationId xmlns:p14="http://schemas.microsoft.com/office/powerpoint/2010/main" val="1922570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EF39E63-8B6E-C840-9F8D-8EF9A0F0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0"/>
            <a:ext cx="1109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02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cap="none" dirty="0"/>
              <a:t>Collaborators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PPL: Ronak Buch, </a:t>
            </a:r>
            <a:r>
              <a:rPr lang="en-US" dirty="0" err="1">
                <a:solidFill>
                  <a:srgbClr val="000000"/>
                </a:solidFill>
              </a:rPr>
              <a:t>Jaemin</a:t>
            </a:r>
            <a:r>
              <a:rPr lang="en-US" dirty="0">
                <a:solidFill>
                  <a:srgbClr val="000000"/>
                </a:solidFill>
              </a:rPr>
              <a:t> Choi, </a:t>
            </a:r>
            <a:r>
              <a:rPr lang="en-US" dirty="0" err="1">
                <a:solidFill>
                  <a:srgbClr val="000000"/>
                </a:solidFill>
              </a:rPr>
              <a:t>Xiaoyang</a:t>
            </a:r>
            <a:r>
              <a:rPr lang="en-US" dirty="0">
                <a:solidFill>
                  <a:srgbClr val="000000"/>
                </a:solidFill>
              </a:rPr>
              <a:t> Wang, Eric Bohm, Sanjay Kale </a:t>
            </a:r>
          </a:p>
          <a:p>
            <a:r>
              <a:rPr lang="en-US" dirty="0">
                <a:solidFill>
                  <a:srgbClr val="000000"/>
                </a:solidFill>
              </a:rPr>
              <a:t>UIUC: Jim Phillips</a:t>
            </a:r>
          </a:p>
          <a:p>
            <a:r>
              <a:rPr lang="en-US" dirty="0" err="1">
                <a:solidFill>
                  <a:srgbClr val="000000"/>
                </a:solidFill>
              </a:rPr>
              <a:t>UWash</a:t>
            </a:r>
            <a:r>
              <a:rPr lang="en-US" dirty="0">
                <a:solidFill>
                  <a:srgbClr val="000000"/>
                </a:solidFill>
              </a:rPr>
              <a:t>: Tom Quinn</a:t>
            </a:r>
          </a:p>
          <a:p>
            <a:r>
              <a:rPr lang="en-US" dirty="0" err="1">
                <a:solidFill>
                  <a:srgbClr val="000000"/>
                </a:solidFill>
              </a:rPr>
              <a:t>UWisc</a:t>
            </a:r>
            <a:r>
              <a:rPr lang="en-US" dirty="0">
                <a:solidFill>
                  <a:srgbClr val="000000"/>
                </a:solidFill>
              </a:rPr>
              <a:t>: Tim Haines</a:t>
            </a:r>
          </a:p>
          <a:p>
            <a:r>
              <a:rPr lang="en-US" dirty="0">
                <a:solidFill>
                  <a:srgbClr val="000000"/>
                </a:solidFill>
              </a:rPr>
              <a:t>Purdue: </a:t>
            </a:r>
            <a:r>
              <a:rPr lang="en-US" dirty="0" err="1">
                <a:solidFill>
                  <a:srgbClr val="000000"/>
                </a:solidFill>
              </a:rPr>
              <a:t>Jianqiao</a:t>
            </a:r>
            <a:r>
              <a:rPr lang="en-US" dirty="0">
                <a:solidFill>
                  <a:srgbClr val="000000"/>
                </a:solidFill>
              </a:rPr>
              <a:t> Liu, Milind Kulkarni</a:t>
            </a:r>
          </a:p>
          <a:p>
            <a:r>
              <a:rPr lang="en-US" dirty="0">
                <a:solidFill>
                  <a:srgbClr val="000000"/>
                </a:solidFill>
              </a:rPr>
              <a:t>Yale: Sohrab Ismail-</a:t>
            </a:r>
            <a:r>
              <a:rPr lang="en-US" dirty="0" err="1">
                <a:solidFill>
                  <a:srgbClr val="000000"/>
                </a:solidFill>
              </a:rPr>
              <a:t>Beigi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IBM: Glenn </a:t>
            </a:r>
            <a:r>
              <a:rPr lang="en-US" dirty="0" err="1">
                <a:solidFill>
                  <a:srgbClr val="000000"/>
                </a:solidFill>
              </a:rPr>
              <a:t>Martyna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And many more!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B1DA-2090-B048-95F2-510957A90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308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A298-AE53-5D4A-A2F3-08062622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16F90-ABB0-3F49-950A-C8DDAD37E1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Interfaces</a:t>
            </a:r>
          </a:p>
          <a:p>
            <a:pPr lvl="1"/>
            <a:r>
              <a:rPr lang="en-US" dirty="0"/>
              <a:t>HAPI</a:t>
            </a:r>
          </a:p>
          <a:p>
            <a:pPr lvl="1"/>
            <a:r>
              <a:rPr lang="en-US" dirty="0"/>
              <a:t>GPU Manager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NAMD</a:t>
            </a:r>
          </a:p>
          <a:p>
            <a:pPr lvl="1"/>
            <a:r>
              <a:rPr lang="en-US" dirty="0" err="1"/>
              <a:t>ChaNGa</a:t>
            </a:r>
            <a:endParaRPr lang="en-US" dirty="0"/>
          </a:p>
          <a:p>
            <a:pPr lvl="1"/>
            <a:r>
              <a:rPr lang="en-US" dirty="0" err="1"/>
              <a:t>OpenAtom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E61233-55BC-0042-9CCD-0B55462088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  <a:p>
            <a:pPr lvl="1"/>
            <a:r>
              <a:rPr lang="en-US" dirty="0"/>
              <a:t>Accel</a:t>
            </a:r>
          </a:p>
          <a:p>
            <a:pPr lvl="1"/>
            <a:r>
              <a:rPr lang="en-US" dirty="0"/>
              <a:t>Runtime Interoperation</a:t>
            </a:r>
          </a:p>
          <a:p>
            <a:pPr lvl="1"/>
            <a:r>
              <a:rPr lang="en-US" dirty="0"/>
              <a:t>Multi-GPU</a:t>
            </a:r>
          </a:p>
          <a:p>
            <a:pPr lvl="1"/>
            <a:r>
              <a:rPr lang="en-US" dirty="0"/>
              <a:t>GPU Messages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Michael Robson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mprobson@illinois.edu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C558C-0A83-924B-81EC-67E4D73F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35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652530-18A4-0A47-B5EB-CBBC8534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70309-6E37-6945-B07A-81E447D51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BA706-CCB3-8442-8462-8243D638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07A68-89A9-2D41-A444-78F707CD34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0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484164" cy="4525963"/>
          </a:xfrm>
        </p:spPr>
        <p:txBody>
          <a:bodyPr>
            <a:normAutofit/>
          </a:bodyPr>
          <a:lstStyle/>
          <a:p>
            <a:r>
              <a:rPr lang="en-US" dirty="0"/>
              <a:t>Programmed with CUDA</a:t>
            </a:r>
          </a:p>
          <a:p>
            <a:r>
              <a:rPr lang="en-US" dirty="0"/>
              <a:t>1,000s of threads</a:t>
            </a:r>
          </a:p>
          <a:p>
            <a:r>
              <a:rPr lang="en-US" dirty="0"/>
              <a:t>100s GB/s bandwidth</a:t>
            </a:r>
          </a:p>
          <a:p>
            <a:r>
              <a:rPr lang="en-US" dirty="0"/>
              <a:t>~16 GB of memory</a:t>
            </a:r>
          </a:p>
          <a:p>
            <a:r>
              <a:rPr lang="en-US" dirty="0" err="1"/>
              <a:t>TeraFLOPS</a:t>
            </a:r>
            <a:r>
              <a:rPr lang="en-US" dirty="0"/>
              <a:t> double precision performance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590D-5081-344A-9167-2134B9A5BA5B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nvidia.com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-us/data-center/tesla-v100/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C7826-79EE-E344-BF19-0E4E75235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0" t="21495" r="30802" b="20172"/>
          <a:stretch/>
        </p:blipFill>
        <p:spPr>
          <a:xfrm>
            <a:off x="6710877" y="1920874"/>
            <a:ext cx="4358246" cy="34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3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D7AA-95DD-694C-9C1E-9634EF1F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D3A1B-77E3-3244-91CF-2BE48A007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(Charm) GPU Intro</a:t>
            </a:r>
          </a:p>
          <a:p>
            <a:r>
              <a:rPr lang="en-US" dirty="0"/>
              <a:t>Charm GPU Interfaces</a:t>
            </a:r>
          </a:p>
          <a:p>
            <a:pPr lvl="1"/>
            <a:r>
              <a:rPr lang="en-US" dirty="0"/>
              <a:t>HAPI</a:t>
            </a:r>
          </a:p>
          <a:p>
            <a:pPr lvl="1"/>
            <a:r>
              <a:rPr lang="en-US" dirty="0"/>
              <a:t>GPU Manager</a:t>
            </a:r>
          </a:p>
          <a:p>
            <a:r>
              <a:rPr lang="en-US" dirty="0"/>
              <a:t>Charm GPU Applications</a:t>
            </a:r>
          </a:p>
          <a:p>
            <a:pPr lvl="1"/>
            <a:r>
              <a:rPr lang="en-US" dirty="0" err="1"/>
              <a:t>ChaNGa</a:t>
            </a:r>
            <a:endParaRPr lang="en-US" dirty="0"/>
          </a:p>
          <a:p>
            <a:pPr lvl="1"/>
            <a:r>
              <a:rPr lang="en-US" dirty="0"/>
              <a:t>NAMD</a:t>
            </a:r>
          </a:p>
          <a:p>
            <a:pPr lvl="1"/>
            <a:r>
              <a:rPr lang="en-US" dirty="0" err="1"/>
              <a:t>OpenAtom</a:t>
            </a:r>
            <a:endParaRPr lang="en-US" dirty="0"/>
          </a:p>
          <a:p>
            <a:r>
              <a:rPr lang="en-US" dirty="0"/>
              <a:t>Charm GPU Future</a:t>
            </a:r>
          </a:p>
          <a:p>
            <a:pPr lvl="1"/>
            <a:r>
              <a:rPr lang="en-US" dirty="0"/>
              <a:t>Runtime Interoperation</a:t>
            </a:r>
          </a:p>
          <a:p>
            <a:pPr lvl="1"/>
            <a:r>
              <a:rPr lang="en-US" dirty="0"/>
              <a:t>Accel</a:t>
            </a:r>
          </a:p>
          <a:p>
            <a:pPr lvl="1"/>
            <a:r>
              <a:rPr lang="en-US" dirty="0"/>
              <a:t>Proposed Multi-GPU Interface Design</a:t>
            </a:r>
          </a:p>
          <a:p>
            <a:pPr lvl="1"/>
            <a:r>
              <a:rPr lang="en-US" dirty="0"/>
              <a:t>GPU Messages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AFEE5-C7F0-7646-8BE4-EAA86AC1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16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1B3C85-E4EB-B946-BB45-88F238D5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GPU – Graphics Processing Unit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8B14E-EE47-4645-BAF8-67A5E04E2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0" t="21495" r="30802" b="20172"/>
          <a:stretch/>
        </p:blipFill>
        <p:spPr>
          <a:xfrm>
            <a:off x="3916877" y="2255621"/>
            <a:ext cx="4358246" cy="3491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550A2F-0E52-7B4A-A4A1-B01E05602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12" y="4203474"/>
            <a:ext cx="3074788" cy="2108426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802D9BD-7532-5349-8D5D-E80E0EF6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B77FB7F-4786-AF49-97FC-EA13080F4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5906" y="1690688"/>
            <a:ext cx="29210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4194D7-C21D-5C4E-87E3-A4E428962D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" t="28730" r="27500"/>
          <a:stretch/>
        </p:blipFill>
        <p:spPr>
          <a:xfrm>
            <a:off x="838200" y="4485462"/>
            <a:ext cx="2819400" cy="16526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B7BA4F-A270-634A-9EA9-33A9628F4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1428750"/>
            <a:ext cx="3478394" cy="1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13F24-709C-BB4A-9915-C39F1162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07A68-89A9-2D41-A444-78F707CD3494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06668-BAF1-D44F-8C7B-53F3FFBD6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40" y="69274"/>
            <a:ext cx="1042847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6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CAB8-622F-9948-AFBA-67F7D84C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Post-6.9 numbers (remade graph?)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C4D1-CE96-9D48-AD60-5A0138A6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74EA13-B2FD-334A-B8E9-14DC8FC5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0"/>
            <a:ext cx="11082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58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53189-2D97-5A4F-AC96-1C8472B7B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092"/>
            <a:ext cx="12192000" cy="43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59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GPUs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multiBaselineOn1No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095"/>
            <a:ext cx="12197962" cy="492725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218618" y="1606894"/>
            <a:ext cx="1219796" cy="4690073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39812" y="1596210"/>
            <a:ext cx="1219796" cy="4690073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83974" y="1606894"/>
            <a:ext cx="1219796" cy="4690073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172860" y="6135863"/>
            <a:ext cx="1173463" cy="72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</a:rPr>
              <a:t>PC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283725" y="6135863"/>
            <a:ext cx="1173463" cy="72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</a:rPr>
              <a:t>PC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036945" y="6156676"/>
            <a:ext cx="1287998" cy="72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</a:rPr>
              <a:t>ORTHO</a:t>
            </a:r>
          </a:p>
        </p:txBody>
      </p:sp>
    </p:spTree>
    <p:extLst>
      <p:ext uri="{BB962C8B-B14F-4D97-AF65-F5344CB8AC3E}">
        <p14:creationId xmlns:p14="http://schemas.microsoft.com/office/powerpoint/2010/main" val="17553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5" grpId="0"/>
      <p:bldP spid="15" grpId="1"/>
      <p:bldP spid="15" grpId="2"/>
      <p:bldP spid="17" grpId="0"/>
      <p:bldP spid="17" grpId="1"/>
      <p:bldP spid="17" grpId="2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Results for 256 Water Molecules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04353" y="560051"/>
            <a:ext cx="10383293" cy="144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</a:rPr>
              <a:t>1 iteration, 16 PEs, 64 XK Nodes of Blue Waters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182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Content Placeholder 6" descr="TimelineScreenshot_4486369_base_whit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6614" r="5800" b="16796"/>
          <a:stretch/>
        </p:blipFill>
        <p:spPr>
          <a:xfrm>
            <a:off x="512340" y="1417638"/>
            <a:ext cx="10383289" cy="32801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2338" y="4048502"/>
            <a:ext cx="10383290" cy="2809498"/>
            <a:chOff x="457200" y="2347630"/>
            <a:chExt cx="8229600" cy="2226755"/>
          </a:xfrm>
        </p:grpSpPr>
        <p:pic>
          <p:nvPicPr>
            <p:cNvPr id="31" name="Content Placeholder 6" descr="TimelineScreenshot_4486369_cublas_whit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" t="17341" r="5800" b="17060"/>
            <a:stretch/>
          </p:blipFill>
          <p:spPr>
            <a:xfrm>
              <a:off x="457200" y="2347630"/>
              <a:ext cx="8229600" cy="2226755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968998" y="2347630"/>
              <a:ext cx="717802" cy="2226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091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Results for 256 Water Molecules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/>
          <a:stretch/>
        </p:blipFill>
        <p:spPr>
          <a:xfrm>
            <a:off x="1524000" y="2295498"/>
            <a:ext cx="9143136" cy="821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/>
          <a:stretch/>
        </p:blipFill>
        <p:spPr>
          <a:xfrm>
            <a:off x="1524001" y="3495153"/>
            <a:ext cx="9143137" cy="81974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133600" y="8461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</a:rPr>
              <a:t>2 iterations, 1 PE, 64 XK Nodes of Blue Waters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182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0" y="1799495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sz="1800" dirty="0">
                <a:solidFill>
                  <a:prstClr val="black"/>
                </a:solidFill>
              </a:rPr>
              <a:t>Baseline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482533" y="3045671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sz="1800" dirty="0">
                <a:solidFill>
                  <a:prstClr val="black"/>
                </a:solidFill>
              </a:rPr>
              <a:t>CUBLAS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37276" y="2554221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161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276" y="4042251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67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76750" y="2554221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161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16389" y="4042251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78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054476" y="2815896"/>
            <a:ext cx="34925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00526" y="2815896"/>
            <a:ext cx="117475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51401" y="2815896"/>
            <a:ext cx="60289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972050" y="2844084"/>
            <a:ext cx="203200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077201" y="2815896"/>
            <a:ext cx="123825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201025" y="2815896"/>
            <a:ext cx="266700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820150" y="2815896"/>
            <a:ext cx="381000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959850" y="2815896"/>
            <a:ext cx="501650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731851" y="4071540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86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10964" y="4071540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93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35372" y="2554221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161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20150" y="2554221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167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3048000" y="4812332"/>
          <a:ext cx="36576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Speedup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650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CUBLAS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324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6705600" y="4812332"/>
          <a:ext cx="2438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 </a:t>
                      </a:r>
                      <a:r>
                        <a:rPr lang="en-US" dirty="0" err="1"/>
                        <a:t>Iter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Speedup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2.58526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2.46871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1.047x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8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6" grpId="0"/>
      <p:bldP spid="27" grpId="0"/>
      <p:bldP spid="29" grpId="0"/>
      <p:bldP spid="30" grpId="0"/>
      <p:bldP spid="42" grpId="0"/>
      <p:bldP spid="43" grpId="0"/>
      <p:bldP spid="44" grpId="0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Load Balancing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Automatically overlap useful work between CPU and GPU</a:t>
            </a:r>
          </a:p>
          <a:p>
            <a:r>
              <a:rPr lang="en-US" dirty="0"/>
              <a:t>Based on various parameters:</a:t>
            </a:r>
          </a:p>
          <a:p>
            <a:pPr lvl="1"/>
            <a:r>
              <a:rPr lang="en-US" dirty="0"/>
              <a:t>Idle time, latency, load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8" descr="Screen Shot 2016-04-15 at 1.09.1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66" b="15710"/>
          <a:stretch/>
        </p:blipFill>
        <p:spPr>
          <a:xfrm>
            <a:off x="6891197" y="1600204"/>
            <a:ext cx="2593080" cy="2126095"/>
          </a:xfrm>
          <a:prstGeom prst="rect">
            <a:avLst/>
          </a:prstGeom>
        </p:spPr>
      </p:pic>
      <p:pic>
        <p:nvPicPr>
          <p:cNvPr id="10" name="Picture 9" descr="Screen Shot 2016-04-15 at 1.09.1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3" b="18155"/>
          <a:stretch/>
        </p:blipFill>
        <p:spPr>
          <a:xfrm>
            <a:off x="6172205" y="3802993"/>
            <a:ext cx="4031219" cy="20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2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Exploit runtime information for dynamic execution</a:t>
            </a:r>
          </a:p>
          <a:p>
            <a:r>
              <a:rPr lang="en-US" dirty="0"/>
              <a:t>Runtime (RTS) can map to various platforms</a:t>
            </a:r>
          </a:p>
          <a:p>
            <a:r>
              <a:rPr lang="en-US" dirty="0"/>
              <a:t>RTS can proactively move needed data</a:t>
            </a:r>
          </a:p>
          <a:p>
            <a:endParaRPr lang="en-US" dirty="0"/>
          </a:p>
          <a:p>
            <a:r>
              <a:rPr lang="en-US" dirty="0"/>
              <a:t>Don’t leave hardware sitting idle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696301-C009-594D-8BD9-8C790993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24B0AB-C6D6-2746-8781-83F6EC602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77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Accel</a:t>
            </a:r>
            <a:r>
              <a:rPr lang="en-US" dirty="0"/>
              <a:t>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Generate code from tagged entry methods</a:t>
            </a:r>
          </a:p>
          <a:p>
            <a:pPr lvl="1"/>
            <a:r>
              <a:rPr lang="en-US" dirty="0"/>
              <a:t>Host (CPU) and device (CUDA)</a:t>
            </a:r>
          </a:p>
          <a:p>
            <a:pPr lvl="1"/>
            <a:r>
              <a:rPr lang="en-US" dirty="0"/>
              <a:t>Extend with tuning keywords</a:t>
            </a:r>
          </a:p>
          <a:p>
            <a:pPr lvl="1"/>
            <a:r>
              <a:rPr lang="en-US" dirty="0"/>
              <a:t>Annotate object data access</a:t>
            </a:r>
          </a:p>
          <a:p>
            <a:r>
              <a:rPr lang="en-US" dirty="0"/>
              <a:t>Batch fine grained kernel launches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40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2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95"/>
    </mc:Choice>
    <mc:Fallback xmlns="">
      <p:transition xmlns:p14="http://schemas.microsoft.com/office/powerpoint/2010/main" spd="slow" advTm="7959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 Example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entry [triggered </a:t>
            </a:r>
            <a:r>
              <a:rPr lang="en-US" dirty="0" err="1">
                <a:latin typeface="Consolas"/>
                <a:cs typeface="Consolas"/>
              </a:rPr>
              <a:t>accel</a:t>
            </a:r>
            <a:r>
              <a:rPr lang="en-US" dirty="0">
                <a:latin typeface="Consolas"/>
                <a:cs typeface="Consolas"/>
              </a:rPr>
              <a:t>] </a:t>
            </a:r>
            <a:r>
              <a:rPr lang="en-US" b="1" dirty="0">
                <a:latin typeface="Consolas"/>
                <a:cs typeface="Consolas"/>
              </a:rPr>
              <a:t>void</a:t>
            </a:r>
            <a:r>
              <a:rPr lang="en-US" dirty="0">
                <a:latin typeface="Consolas"/>
                <a:cs typeface="Consolas"/>
              </a:rPr>
              <a:t> foo() [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</a:t>
            </a:r>
            <a:r>
              <a:rPr lang="en-US" dirty="0" err="1">
                <a:latin typeface="Consolas"/>
                <a:cs typeface="Consolas"/>
              </a:rPr>
              <a:t>readonly</a:t>
            </a:r>
            <a:r>
              <a:rPr lang="en-US" dirty="0">
                <a:latin typeface="Consolas"/>
                <a:cs typeface="Consolas"/>
              </a:rPr>
              <a:t>  : </a:t>
            </a:r>
            <a:r>
              <a:rPr lang="en-US" b="1" dirty="0">
                <a:latin typeface="Consolas"/>
                <a:cs typeface="Consolas"/>
              </a:rPr>
              <a:t>float</a:t>
            </a:r>
            <a:r>
              <a:rPr lang="en-US" dirty="0">
                <a:latin typeface="Consolas"/>
                <a:cs typeface="Consolas"/>
              </a:rPr>
              <a:t> matrix [SIZE]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	&lt;</a:t>
            </a:r>
            <a:r>
              <a:rPr lang="en-US" dirty="0" err="1">
                <a:latin typeface="Consolas"/>
                <a:cs typeface="Consolas"/>
              </a:rPr>
              <a:t>implobj</a:t>
            </a:r>
            <a:r>
              <a:rPr lang="en-US" dirty="0">
                <a:latin typeface="Consolas"/>
                <a:cs typeface="Consolas"/>
              </a:rPr>
              <a:t>-&gt;matrix&gt;,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</a:t>
            </a:r>
            <a:r>
              <a:rPr lang="en-US" dirty="0" err="1">
                <a:latin typeface="Consolas"/>
                <a:cs typeface="Consolas"/>
              </a:rPr>
              <a:t>writeonly</a:t>
            </a:r>
            <a:r>
              <a:rPr lang="en-US" dirty="0">
                <a:latin typeface="Consolas"/>
                <a:cs typeface="Consolas"/>
              </a:rPr>
              <a:t> : </a:t>
            </a:r>
            <a:r>
              <a:rPr lang="en-US" b="1" dirty="0">
                <a:latin typeface="Consolas"/>
                <a:cs typeface="Consolas"/>
              </a:rPr>
              <a:t>float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err="1">
                <a:latin typeface="Consolas"/>
                <a:cs typeface="Consolas"/>
              </a:rPr>
              <a:t>matTmp</a:t>
            </a:r>
            <a:r>
              <a:rPr lang="en-US" dirty="0">
                <a:latin typeface="Consolas"/>
                <a:cs typeface="Consolas"/>
              </a:rPr>
              <a:t> [SIZE]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	&lt;</a:t>
            </a:r>
            <a:r>
              <a:rPr lang="en-US" dirty="0" err="1">
                <a:latin typeface="Consolas"/>
                <a:cs typeface="Consolas"/>
              </a:rPr>
              <a:t>implobj</a:t>
            </a:r>
            <a:r>
              <a:rPr lang="en-US" dirty="0">
                <a:latin typeface="Consolas"/>
                <a:cs typeface="Consolas"/>
              </a:rPr>
              <a:t>-&gt;</a:t>
            </a:r>
            <a:r>
              <a:rPr lang="en-US" dirty="0" err="1">
                <a:latin typeface="Consolas"/>
                <a:cs typeface="Consolas"/>
              </a:rPr>
              <a:t>matrixTmp</a:t>
            </a:r>
            <a:r>
              <a:rPr lang="en-US" dirty="0">
                <a:latin typeface="Consolas"/>
                <a:cs typeface="Consolas"/>
              </a:rPr>
              <a:t>&gt; ] {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			// implementation here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} </a:t>
            </a:r>
            <a:r>
              <a:rPr lang="en-US" dirty="0" err="1">
                <a:latin typeface="Consolas"/>
                <a:cs typeface="Consolas"/>
              </a:rPr>
              <a:t>fooPost</a:t>
            </a:r>
            <a:r>
              <a:rPr lang="en-US" dirty="0">
                <a:latin typeface="Consolas"/>
                <a:cs typeface="Consolas"/>
              </a:rPr>
              <a:t>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18278" y="1586923"/>
            <a:ext cx="1283114" cy="524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1037107" y="4677139"/>
            <a:ext cx="2544293" cy="562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7552336" y="1586922"/>
            <a:ext cx="1058264" cy="524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79902" y="3659226"/>
            <a:ext cx="6804771" cy="547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2041194" y="1594346"/>
            <a:ext cx="1877084" cy="524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 flipH="1">
            <a:off x="1714100" y="1586924"/>
            <a:ext cx="351424" cy="524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 flipH="1">
            <a:off x="3229976" y="4868758"/>
            <a:ext cx="351424" cy="524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3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68"/>
    </mc:Choice>
    <mc:Fallback xmlns="">
      <p:transition xmlns:p14="http://schemas.microsoft.com/office/powerpoint/2010/main" spd="slow" advTm="107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stencil2d (aka </a:t>
            </a:r>
            <a:r>
              <a:rPr lang="en-US" dirty="0" err="1"/>
              <a:t>jacobi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weighted five point stencil</a:t>
            </a:r>
          </a:p>
          <a:p>
            <a:pPr lvl="1"/>
            <a:r>
              <a:rPr lang="en-US" dirty="0"/>
              <a:t>CPU friendly</a:t>
            </a:r>
          </a:p>
          <a:p>
            <a:r>
              <a:rPr lang="en-US" dirty="0"/>
              <a:t>md </a:t>
            </a:r>
          </a:p>
          <a:p>
            <a:pPr lvl="1"/>
            <a:r>
              <a:rPr lang="en-US" dirty="0"/>
              <a:t>molecular dynamics</a:t>
            </a:r>
          </a:p>
          <a:p>
            <a:pPr lvl="1"/>
            <a:r>
              <a:rPr lang="en-US" dirty="0"/>
              <a:t>GPU friendly</a:t>
            </a:r>
          </a:p>
          <a:p>
            <a:r>
              <a:rPr lang="en-US" dirty="0"/>
              <a:t>Stampede</a:t>
            </a:r>
          </a:p>
          <a:p>
            <a:pPr lvl="1"/>
            <a:r>
              <a:rPr lang="en-US" dirty="0"/>
              <a:t>1 GPU node (K20 + </a:t>
            </a:r>
            <a:r>
              <a:rPr lang="fr-FR" dirty="0"/>
              <a:t>Xeon E5-2680)</a:t>
            </a:r>
          </a:p>
          <a:p>
            <a:pPr lvl="1"/>
            <a:r>
              <a:rPr lang="en-US" dirty="0"/>
              <a:t>16 cores/processing elements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8"/>
    </mc:Choice>
    <mc:Fallback xmlns="">
      <p:transition xmlns:p14="http://schemas.microsoft.com/office/powerpoint/2010/main" spd="slow" advTm="3481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Stencil 2D</a:t>
            </a:r>
          </a:p>
        </p:txBody>
      </p:sp>
      <p:pic>
        <p:nvPicPr>
          <p:cNvPr id="9" name="Picture 8" descr="jacobi-256x254x24-0005--1-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9753600" cy="54864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"/>
    </mc:Choice>
    <mc:Fallback xmlns="">
      <p:transition xmlns:p14="http://schemas.microsoft.com/office/powerpoint/2010/main" spd="slow" advTm="38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Dynamics</a:t>
            </a:r>
          </a:p>
        </p:txBody>
      </p:sp>
      <p:pic>
        <p:nvPicPr>
          <p:cNvPr id="6" name="Picture 5" descr="md-256-5-5-5--1-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9753600" cy="54864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D151-91B9-4E4B-A47C-8AF3EF8C196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7"/>
    </mc:Choice>
    <mc:Fallback xmlns="">
      <p:transition xmlns:p14="http://schemas.microsoft.com/office/powerpoint/2010/main" spd="slow" advTm="1961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Production Applications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285109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7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2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Previous</a:t>
                      </a:r>
                      <a:r>
                        <a:rPr lang="en-US" baseline="0"/>
                        <a:t> parallelization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Classical 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ChaNGa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N-body gravity &amp; SPH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EpiSimdemics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Agent-based epidemiology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OpenAtom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Electronic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128k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Spectre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Relativistic</a:t>
                      </a:r>
                      <a:r>
                        <a:rPr lang="en-US" baseline="0"/>
                        <a:t> MHD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FreeON</a:t>
                      </a:r>
                      <a:r>
                        <a:rPr lang="en-US" dirty="0"/>
                        <a:t>/</a:t>
                      </a:r>
                      <a:r>
                        <a:rPr lang="en-US"/>
                        <a:t>SpAMM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Quantum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OpenMP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Enzo-P/Cello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Astrophysics/Cosmology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SDG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Elastodynamic fracture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ADHydro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Systems</a:t>
                      </a:r>
                      <a:r>
                        <a:rPr lang="en-US" baseline="0"/>
                        <a:t> </a:t>
                      </a:r>
                      <a:r>
                        <a:rPr lang="en-US"/>
                        <a:t>Hydrology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Disney ClothSim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Textile</a:t>
                      </a:r>
                      <a:r>
                        <a:rPr lang="en-US" baseline="0"/>
                        <a:t> &amp; rigid body dynamics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Particle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Velocimetry reconstruction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JetAlloc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Stochastic MIP</a:t>
                      </a:r>
                      <a:r>
                        <a:rPr lang="en-US" baseline="0"/>
                        <a:t> </a:t>
                      </a:r>
                      <a:r>
                        <a:rPr lang="en-US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B1DA-2090-B048-95F2-510957A90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14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Charm++ GPU Frameworks</a:t>
            </a:r>
          </a:p>
        </p:txBody>
      </p:sp>
      <p:pic>
        <p:nvPicPr>
          <p:cNvPr id="10" name="Content Placeholder 9" descr="Screen Shot 2016-04-15 at 1.11.52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16" r="-24716"/>
          <a:stretch>
            <a:fillRect/>
          </a:stretch>
        </p:blipFill>
        <p:spPr>
          <a:xfrm>
            <a:off x="1239341" y="1417639"/>
            <a:ext cx="9697834" cy="4938712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5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9A8D-224E-0746-AFBC-890D481A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HAPI – Hybrid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08D8-743C-B049-8BE3-AF78B587D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 in replacement for CUDA</a:t>
            </a:r>
          </a:p>
          <a:p>
            <a:r>
              <a:rPr lang="en-US" dirty="0"/>
              <a:t>Enables tools (projections, load balance,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Adds useful extensions</a:t>
            </a:r>
          </a:p>
          <a:p>
            <a:pPr lvl="1"/>
            <a:r>
              <a:rPr lang="en-US" dirty="0"/>
              <a:t>Automatic stream management</a:t>
            </a:r>
          </a:p>
          <a:p>
            <a:pPr lvl="1"/>
            <a:r>
              <a:rPr lang="en-US" dirty="0"/>
              <a:t>Optional pinned memory pool</a:t>
            </a:r>
          </a:p>
          <a:p>
            <a:pPr lvl="1"/>
            <a:r>
              <a:rPr lang="en-US" dirty="0"/>
              <a:t>Charm Callbacks</a:t>
            </a:r>
          </a:p>
          <a:p>
            <a:r>
              <a:rPr lang="en-US" dirty="0"/>
              <a:t>User still responsible for kernels, memory,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“Don’t get in the way”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CE9F2-A104-1242-B297-23DFF796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9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F0B2-CDD1-E446-90FA-118E0C88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Manager – Legacy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04A8A-456B-1C41-8587-BE4A5BDBE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Asynchronous task offload and management library</a:t>
            </a:r>
          </a:p>
          <a:p>
            <a:r>
              <a:rPr lang="en-US" dirty="0"/>
              <a:t>Fill struct describing both data dependency and work</a:t>
            </a:r>
          </a:p>
          <a:p>
            <a:r>
              <a:rPr lang="en-US" dirty="0"/>
              <a:t>Runtime responsible for launching kernels</a:t>
            </a:r>
          </a:p>
          <a:p>
            <a:r>
              <a:rPr lang="en-US" dirty="0"/>
              <a:t>Runtime responsible for moving data</a:t>
            </a:r>
          </a:p>
          <a:p>
            <a:r>
              <a:rPr lang="en-US" dirty="0"/>
              <a:t>Automatically overlaps data movement and execution</a:t>
            </a:r>
          </a:p>
          <a:p>
            <a:r>
              <a:rPr lang="en-US" dirty="0"/>
              <a:t>Utilizes callbacks for notifications at various phases</a:t>
            </a:r>
          </a:p>
          <a:p>
            <a:r>
              <a:rPr lang="en-US" dirty="0"/>
              <a:t>“Set it and forget it”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D1534-92EA-F844-935E-3C44EDE6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1246F-D54E-3E4E-B61B-52997E0B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GPU API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EF5D-4C80-6748-9732-F332A649B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callbacks – event pooling</a:t>
            </a:r>
          </a:p>
          <a:p>
            <a:r>
              <a:rPr lang="en-US" dirty="0"/>
              <a:t>Alternate polling methods</a:t>
            </a:r>
          </a:p>
          <a:p>
            <a:r>
              <a:rPr lang="en-US" dirty="0"/>
              <a:t>Broader stream support</a:t>
            </a:r>
          </a:p>
          <a:p>
            <a:r>
              <a:rPr lang="en-US" dirty="0"/>
              <a:t>Better QD integration</a:t>
            </a:r>
          </a:p>
          <a:p>
            <a:r>
              <a:rPr lang="en-US" dirty="0"/>
              <a:t>AMPI Interoperation</a:t>
            </a:r>
          </a:p>
          <a:p>
            <a:r>
              <a:rPr lang="en-US" dirty="0"/>
              <a:t>Optional </a:t>
            </a:r>
            <a:r>
              <a:rPr lang="en-US" dirty="0" err="1"/>
              <a:t>mempool</a:t>
            </a:r>
            <a:endParaRPr lang="en-US" dirty="0"/>
          </a:p>
          <a:p>
            <a:r>
              <a:rPr lang="en-US" dirty="0"/>
              <a:t>Multi-GPU support</a:t>
            </a:r>
          </a:p>
          <a:p>
            <a:r>
              <a:rPr lang="en-US" dirty="0"/>
              <a:t>General cleanup – e.g. </a:t>
            </a:r>
            <a:r>
              <a:rPr lang="en-US" dirty="0" err="1"/>
              <a:t>smartbuild</a:t>
            </a:r>
            <a:r>
              <a:rPr lang="en-US" dirty="0"/>
              <a:t> prompt, examples,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E68C5-D7CC-ED49-915C-9AEBED7B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AE77-8C62-9246-8B1D-56C7E753FB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7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F292-AF97-4948-BE9C-26361381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Multi-GPU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99A92-1BD9-A042-959D-F5550815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B54EDF8C-F9C4-CD45-B91D-CA781E325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0"/>
            <a:ext cx="11098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864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|14.9|10|1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1280</Words>
  <Application>Microsoft Macintosh PowerPoint</Application>
  <PresentationFormat>Widescreen</PresentationFormat>
  <Paragraphs>413</Paragraphs>
  <Slides>45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Consolas</vt:lpstr>
      <vt:lpstr>Georgia</vt:lpstr>
      <vt:lpstr>Office Theme</vt:lpstr>
      <vt:lpstr>Charm++ and the Future of GPUs</vt:lpstr>
      <vt:lpstr>Outline</vt:lpstr>
      <vt:lpstr>GPU Overview</vt:lpstr>
      <vt:lpstr>Interfaces</vt:lpstr>
      <vt:lpstr>Charm++ GPU Frameworks</vt:lpstr>
      <vt:lpstr>HAPI – Hybrid API</vt:lpstr>
      <vt:lpstr>GPU Manager – Legacy API</vt:lpstr>
      <vt:lpstr>Recent GPU API Updates</vt:lpstr>
      <vt:lpstr>Multi-GPU Performance</vt:lpstr>
      <vt:lpstr>Multi-GPU Performance</vt:lpstr>
      <vt:lpstr>Applications</vt:lpstr>
      <vt:lpstr>ChaNGa: Charm N-Body Gravity</vt:lpstr>
      <vt:lpstr>PowerPoint Presentation</vt:lpstr>
      <vt:lpstr>Efficient GPU Tree Walks in ChaNGa</vt:lpstr>
      <vt:lpstr>PowerPoint Presentation</vt:lpstr>
      <vt:lpstr>NAMD Runs Large Simulations Well </vt:lpstr>
      <vt:lpstr>OpenAtom</vt:lpstr>
      <vt:lpstr>Results for 256 Water Molecules</vt:lpstr>
      <vt:lpstr>Xiaoyang Results - Placeholder</vt:lpstr>
      <vt:lpstr>Future</vt:lpstr>
      <vt:lpstr>Accel</vt:lpstr>
      <vt:lpstr>Accel Analysis</vt:lpstr>
      <vt:lpstr>Runtime Interoperation</vt:lpstr>
      <vt:lpstr>Proposed Multi-GPU Interface</vt:lpstr>
      <vt:lpstr>GPU Messages</vt:lpstr>
      <vt:lpstr>PowerPoint Presentation</vt:lpstr>
      <vt:lpstr>Collaborators</vt:lpstr>
      <vt:lpstr>Outline</vt:lpstr>
      <vt:lpstr>Backup Slides</vt:lpstr>
      <vt:lpstr>Outline</vt:lpstr>
      <vt:lpstr>GPU – Graphics Processing Unit</vt:lpstr>
      <vt:lpstr>PowerPoint Presentation</vt:lpstr>
      <vt:lpstr>Post-6.9 numbers (remade graph?)</vt:lpstr>
      <vt:lpstr>PowerPoint Presentation</vt:lpstr>
      <vt:lpstr>Opportunities for GPUs</vt:lpstr>
      <vt:lpstr>Results for 256 Water Molecules</vt:lpstr>
      <vt:lpstr>Results for 256 Water Molecules</vt:lpstr>
      <vt:lpstr>Heterogeneous Load Balancing</vt:lpstr>
      <vt:lpstr>Accel Motivation</vt:lpstr>
      <vt:lpstr>Accel Framework</vt:lpstr>
      <vt:lpstr>Accel Example Code</vt:lpstr>
      <vt:lpstr>Benchmarks</vt:lpstr>
      <vt:lpstr>Stencil 2D</vt:lpstr>
      <vt:lpstr>Molecular Dynamics</vt:lpstr>
      <vt:lpstr>Some Production Applications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224</cp:revision>
  <dcterms:created xsi:type="dcterms:W3CDTF">2018-11-13T00:28:12Z</dcterms:created>
  <dcterms:modified xsi:type="dcterms:W3CDTF">2019-05-01T15:28:45Z</dcterms:modified>
</cp:coreProperties>
</file>