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tif" ContentType="image/tif"/>
  <Default Extension="wdp" ContentType="image/vnd.ms-photo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9" r:id="rId2"/>
    <p:sldId id="258" r:id="rId3"/>
    <p:sldId id="302" r:id="rId4"/>
    <p:sldId id="303" r:id="rId5"/>
    <p:sldId id="260" r:id="rId6"/>
    <p:sldId id="290" r:id="rId7"/>
    <p:sldId id="291" r:id="rId8"/>
    <p:sldId id="293" r:id="rId9"/>
    <p:sldId id="301" r:id="rId10"/>
    <p:sldId id="295" r:id="rId11"/>
    <p:sldId id="296" r:id="rId12"/>
    <p:sldId id="288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299" r:id="rId29"/>
    <p:sldId id="298" r:id="rId30"/>
    <p:sldId id="304" r:id="rId31"/>
    <p:sldId id="30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3"/>
    <p:restoredTop sz="84649"/>
  </p:normalViewPr>
  <p:slideViewPr>
    <p:cSldViewPr snapToGrid="0" snapToObjects="1">
      <p:cViewPr varScale="1">
        <p:scale>
          <a:sx n="95" d="100"/>
          <a:sy n="95" d="100"/>
        </p:scale>
        <p:origin x="11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7" Type="http://schemas.openxmlformats.org/officeDocument/2006/relationships/image" Target="../media/image46.emf"/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9925E-B223-6242-94A9-72D24F3900E9}" type="datetimeFigureOut">
              <a:rPr lang="en-US" smtClean="0"/>
              <a:t>5/2/19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86CFF-CD24-FC44-B43A-97B0134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8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86CFF-CD24-FC44-B43A-97B013498A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86CFF-CD24-FC44-B43A-97B013498AD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68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86CFF-CD24-FC44-B43A-97B013498AD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3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98331-455F-984C-A15E-691C172569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50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999AA-357A-4B47-B1CE-99F0D27741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36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98331-455F-984C-A15E-691C172569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8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86CFF-CD24-FC44-B43A-97B013498A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86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4CBCD-D7CA-8843-834D-98781F2D46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66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8A2D3-1564-7640-A8EB-43B4D5D83A4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4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999AA-357A-4B47-B1CE-99F0D277412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16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86CFF-CD24-FC44-B43A-97B013498AD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22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FEA4-8F09-9147-9C27-F02BA7E44BA2}" type="datetimeFigureOut">
              <a:rPr lang="en-US" smtClean="0"/>
              <a:t>5/2/19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4059-2A6C-4C4C-A03E-786D97CB5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3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FEA4-8F09-9147-9C27-F02BA7E44BA2}" type="datetimeFigureOut">
              <a:rPr lang="en-US" smtClean="0"/>
              <a:t>5/2/19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4059-2A6C-4C4C-A03E-786D97CB5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7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FEA4-8F09-9147-9C27-F02BA7E44BA2}" type="datetimeFigureOut">
              <a:rPr lang="en-US" smtClean="0"/>
              <a:t>5/2/19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4059-2A6C-4C4C-A03E-786D97CB5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1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FEA4-8F09-9147-9C27-F02BA7E44BA2}" type="datetimeFigureOut">
              <a:rPr lang="en-US" smtClean="0"/>
              <a:t>5/2/19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4059-2A6C-4C4C-A03E-786D97CB5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6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FEA4-8F09-9147-9C27-F02BA7E44BA2}" type="datetimeFigureOut">
              <a:rPr lang="en-US" smtClean="0"/>
              <a:t>5/2/19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4059-2A6C-4C4C-A03E-786D97CB5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1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FEA4-8F09-9147-9C27-F02BA7E44BA2}" type="datetimeFigureOut">
              <a:rPr lang="en-US" smtClean="0"/>
              <a:t>5/2/19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4059-2A6C-4C4C-A03E-786D97CB5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7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FEA4-8F09-9147-9C27-F02BA7E44BA2}" type="datetimeFigureOut">
              <a:rPr lang="en-US" smtClean="0"/>
              <a:t>5/2/19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4059-2A6C-4C4C-A03E-786D97CB5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FEA4-8F09-9147-9C27-F02BA7E44BA2}" type="datetimeFigureOut">
              <a:rPr lang="en-US" smtClean="0"/>
              <a:t>5/2/19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4059-2A6C-4C4C-A03E-786D97CB5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0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FEA4-8F09-9147-9C27-F02BA7E44BA2}" type="datetimeFigureOut">
              <a:rPr lang="en-US" smtClean="0"/>
              <a:t>5/2/19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4059-2A6C-4C4C-A03E-786D97CB5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28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FEA4-8F09-9147-9C27-F02BA7E44BA2}" type="datetimeFigureOut">
              <a:rPr lang="en-US" smtClean="0"/>
              <a:t>5/2/19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4059-2A6C-4C4C-A03E-786D97CB5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5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FEA4-8F09-9147-9C27-F02BA7E44BA2}" type="datetimeFigureOut">
              <a:rPr lang="en-US" smtClean="0"/>
              <a:t>5/2/19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4059-2A6C-4C4C-A03E-786D97CB5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4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4FEA4-8F09-9147-9C27-F02BA7E44BA2}" type="datetimeFigureOut">
              <a:rPr lang="en-US" smtClean="0"/>
              <a:t>5/2/19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B4059-2A6C-4C4C-A03E-786D97CB5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5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3.png"/><Relationship Id="rId6" Type="http://schemas.openxmlformats.org/officeDocument/2006/relationships/image" Target="../media/image26.png"/><Relationship Id="rId11" Type="http://schemas.openxmlformats.org/officeDocument/2006/relationships/image" Target="NULL"/><Relationship Id="rId12" Type="http://schemas.openxmlformats.org/officeDocument/2006/relationships/image" Target="NULL"/><Relationship Id="rId13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charm.cs.illinois.edu/gerrit/openatom.git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6.jpeg"/><Relationship Id="rId6" Type="http://schemas.microsoft.com/office/2007/relationships/hdphoto" Target="../media/hdphoto1.wdp"/><Relationship Id="rId7" Type="http://schemas.openxmlformats.org/officeDocument/2006/relationships/image" Target="../media/image7.tif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5" Type="http://schemas.openxmlformats.org/officeDocument/2006/relationships/image" Target="../media/image5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29.png"/><Relationship Id="rId10" Type="http://schemas.openxmlformats.org/officeDocument/2006/relationships/image" Target="../media/image46.png"/><Relationship Id="rId11" Type="http://schemas.openxmlformats.org/officeDocument/2006/relationships/image" Target="../media/image47.png"/><Relationship Id="rId1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8.png"/><Relationship Id="rId7" Type="http://schemas.openxmlformats.org/officeDocument/2006/relationships/image" Target="../media/image39.t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44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45.e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4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0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1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42.emf"/><Relationship Id="rId10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94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97.png"/><Relationship Id="rId8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4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6" Type="http://schemas.openxmlformats.org/officeDocument/2006/relationships/image" Target="../media/image42.png"/><Relationship Id="rId7" Type="http://schemas.openxmlformats.org/officeDocument/2006/relationships/image" Target="../media/image170.png"/><Relationship Id="rId8" Type="http://schemas.openxmlformats.org/officeDocument/2006/relationships/image" Target="../media/image20.png"/><Relationship Id="rId9" Type="http://schemas.openxmlformats.org/officeDocument/2006/relationships/image" Target="NULL"/><Relationship Id="rId10" Type="http://schemas.openxmlformats.org/officeDocument/2006/relationships/image" Target="NUL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2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5257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80"/>
                </a:solidFill>
                <a:latin typeface="Seravek" charset="0"/>
                <a:ea typeface="Seravek" charset="0"/>
                <a:cs typeface="Seravek" charset="0"/>
              </a:rPr>
              <a:t>OpenAtom</a:t>
            </a:r>
            <a:r>
              <a:rPr lang="en-US" sz="3200" b="1" dirty="0">
                <a:solidFill>
                  <a:srgbClr val="FF0080"/>
                </a:solidFill>
                <a:latin typeface="Seravek" charset="0"/>
                <a:ea typeface="Seravek" charset="0"/>
                <a:cs typeface="Seravek" charset="0"/>
              </a:rPr>
              <a:t>: </a:t>
            </a:r>
          </a:p>
          <a:p>
            <a:pPr algn="ctr"/>
            <a:r>
              <a:rPr lang="en-US" sz="3200" b="1" dirty="0">
                <a:solidFill>
                  <a:srgbClr val="FF0080"/>
                </a:solidFill>
                <a:latin typeface="Seravek" charset="0"/>
                <a:ea typeface="Seravek" charset="0"/>
                <a:cs typeface="Seravek" charset="0"/>
              </a:rPr>
              <a:t>First Principles GW method for electronic excitation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491" y="5399159"/>
            <a:ext cx="1862178" cy="8004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683" y="5171141"/>
            <a:ext cx="940042" cy="11985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3109" y="5158561"/>
            <a:ext cx="1211134" cy="121113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162969" y="1869518"/>
            <a:ext cx="10031504" cy="2654079"/>
            <a:chOff x="0" y="2689656"/>
            <a:chExt cx="9144000" cy="3538761"/>
          </a:xfrm>
        </p:grpSpPr>
        <p:sp>
          <p:nvSpPr>
            <p:cNvPr id="10" name="TextBox 9"/>
            <p:cNvSpPr txBox="1"/>
            <p:nvPr/>
          </p:nvSpPr>
          <p:spPr>
            <a:xfrm>
              <a:off x="0" y="2689656"/>
              <a:ext cx="9144000" cy="943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ravek" charset="0"/>
                  <a:ea typeface="Seravek" charset="0"/>
                  <a:cs typeface="Seravek" charset="0"/>
                </a:rPr>
                <a:t>Minjung Kim, </a:t>
              </a:r>
              <a:r>
                <a:rPr lang="en-US" sz="2000" b="1" dirty="0" err="1">
                  <a:latin typeface="Seravek" charset="0"/>
                  <a:ea typeface="Seravek" charset="0"/>
                  <a:cs typeface="Seravek" charset="0"/>
                </a:rPr>
                <a:t>Subhasish</a:t>
              </a:r>
              <a:r>
                <a:rPr lang="en-US" sz="2000" b="1" dirty="0">
                  <a:latin typeface="Seravek" charset="0"/>
                  <a:ea typeface="Seravek" charset="0"/>
                  <a:cs typeface="Seravek" charset="0"/>
                </a:rPr>
                <a:t> Mandal, and </a:t>
              </a:r>
              <a:r>
                <a:rPr lang="en-US" sz="2000" b="1" dirty="0" err="1">
                  <a:latin typeface="Seravek" charset="0"/>
                  <a:ea typeface="Seravek" charset="0"/>
                  <a:cs typeface="Seravek" charset="0"/>
                </a:rPr>
                <a:t>Sohrab</a:t>
              </a:r>
              <a:r>
                <a:rPr lang="en-US" sz="2000" b="1" dirty="0">
                  <a:latin typeface="Seravek" charset="0"/>
                  <a:ea typeface="Seravek" charset="0"/>
                  <a:cs typeface="Seravek" charset="0"/>
                </a:rPr>
                <a:t> Ismail-</a:t>
              </a:r>
              <a:r>
                <a:rPr lang="en-US" sz="2000" b="1" dirty="0" err="1">
                  <a:latin typeface="Seravek" charset="0"/>
                  <a:ea typeface="Seravek" charset="0"/>
                  <a:cs typeface="Seravek" charset="0"/>
                </a:rPr>
                <a:t>Beigi</a:t>
              </a:r>
              <a:endParaRPr lang="en-US" sz="2000" b="1" dirty="0">
                <a:latin typeface="Seravek" charset="0"/>
                <a:ea typeface="Seravek" charset="0"/>
                <a:cs typeface="Seravek" charset="0"/>
              </a:endParaRPr>
            </a:p>
            <a:p>
              <a:pPr algn="ctr"/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ravek" charset="0"/>
                  <a:ea typeface="Seravek" charset="0"/>
                  <a:cs typeface="Seravek" charset="0"/>
                </a:rPr>
                <a:t>Yale University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0" y="3766810"/>
              <a:ext cx="9144000" cy="1354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latin typeface="Seravek" charset="0"/>
                  <a:ea typeface="Seravek" charset="0"/>
                  <a:cs typeface="Seravek" charset="0"/>
                </a:rPr>
                <a:t>Kavitha</a:t>
              </a:r>
              <a:r>
                <a:rPr lang="en-US" sz="2000" b="1" dirty="0" smtClean="0">
                  <a:latin typeface="Seravek" charset="0"/>
                  <a:ea typeface="Seravek" charset="0"/>
                  <a:cs typeface="Seravek" charset="0"/>
                </a:rPr>
                <a:t> </a:t>
              </a:r>
              <a:r>
                <a:rPr lang="en-US" sz="2000" b="1" dirty="0" err="1">
                  <a:latin typeface="Seravek" charset="0"/>
                  <a:ea typeface="Seravek" charset="0"/>
                  <a:cs typeface="Seravek" charset="0"/>
                </a:rPr>
                <a:t>Chandrasekar</a:t>
              </a:r>
              <a:r>
                <a:rPr lang="en-US" sz="2000" b="1" dirty="0">
                  <a:latin typeface="Seravek" charset="0"/>
                  <a:ea typeface="Seravek" charset="0"/>
                  <a:cs typeface="Seravek" charset="0"/>
                </a:rPr>
                <a:t>, Eric </a:t>
              </a:r>
              <a:r>
                <a:rPr lang="en-US" sz="2000" b="1" dirty="0" err="1">
                  <a:latin typeface="Seravek" charset="0"/>
                  <a:ea typeface="Seravek" charset="0"/>
                  <a:cs typeface="Seravek" charset="0"/>
                </a:rPr>
                <a:t>Mikida</a:t>
              </a:r>
              <a:r>
                <a:rPr lang="en-US" sz="2000" b="1" dirty="0">
                  <a:latin typeface="Seravek" charset="0"/>
                  <a:ea typeface="Seravek" charset="0"/>
                  <a:cs typeface="Seravek" charset="0"/>
                </a:rPr>
                <a:t>, Eric Bohm, </a:t>
              </a:r>
              <a:r>
                <a:rPr lang="en-US" sz="2000" b="1" dirty="0" err="1" smtClean="0">
                  <a:latin typeface="Seravek" charset="0"/>
                  <a:ea typeface="Seravek" charset="0"/>
                  <a:cs typeface="Seravek" charset="0"/>
                </a:rPr>
                <a:t>Raghavendra</a:t>
              </a:r>
              <a:r>
                <a:rPr lang="en-US" sz="2000" b="1" dirty="0" smtClean="0">
                  <a:latin typeface="Seravek" charset="0"/>
                  <a:ea typeface="Seravek" charset="0"/>
                  <a:cs typeface="Seravek" charset="0"/>
                </a:rPr>
                <a:t> </a:t>
              </a:r>
              <a:r>
                <a:rPr lang="en-US" sz="2000" b="1" dirty="0" err="1" smtClean="0">
                  <a:latin typeface="Seravek" charset="0"/>
                  <a:ea typeface="Seravek" charset="0"/>
                  <a:cs typeface="Seravek" charset="0"/>
                </a:rPr>
                <a:t>Kanakagiri</a:t>
              </a:r>
              <a:r>
                <a:rPr lang="en-US" sz="2000" b="1" dirty="0" smtClean="0">
                  <a:latin typeface="Seravek" charset="0"/>
                  <a:ea typeface="Seravek" charset="0"/>
                  <a:cs typeface="Seravek" charset="0"/>
                </a:rPr>
                <a:t>, </a:t>
              </a:r>
            </a:p>
            <a:p>
              <a:pPr algn="ctr"/>
              <a:r>
                <a:rPr lang="en-US" sz="2000" b="1" dirty="0" smtClean="0">
                  <a:latin typeface="Seravek" charset="0"/>
                  <a:ea typeface="Seravek" charset="0"/>
                  <a:cs typeface="Seravek" charset="0"/>
                </a:rPr>
                <a:t>Nikhil </a:t>
              </a:r>
              <a:r>
                <a:rPr lang="en-US" sz="2000" b="1" dirty="0">
                  <a:latin typeface="Seravek" charset="0"/>
                  <a:ea typeface="Seravek" charset="0"/>
                  <a:cs typeface="Seravek" charset="0"/>
                </a:rPr>
                <a:t>Jain</a:t>
              </a:r>
              <a:r>
                <a:rPr lang="en-US" sz="2000" b="1" dirty="0" smtClean="0">
                  <a:latin typeface="Seravek" charset="0"/>
                  <a:ea typeface="Seravek" charset="0"/>
                  <a:cs typeface="Seravek" charset="0"/>
                </a:rPr>
                <a:t>, Qi Li, </a:t>
              </a:r>
              <a:r>
                <a:rPr lang="en-US" sz="2000" b="1" dirty="0">
                  <a:latin typeface="Seravek" charset="0"/>
                  <a:ea typeface="Seravek" charset="0"/>
                  <a:cs typeface="Seravek" charset="0"/>
                </a:rPr>
                <a:t>and </a:t>
              </a:r>
              <a:r>
                <a:rPr lang="en-US" sz="2000" b="1" dirty="0" err="1">
                  <a:latin typeface="Seravek" charset="0"/>
                  <a:ea typeface="Seravek" charset="0"/>
                  <a:cs typeface="Seravek" charset="0"/>
                </a:rPr>
                <a:t>Laxmikant</a:t>
              </a:r>
              <a:r>
                <a:rPr lang="en-US" sz="2000" b="1" dirty="0">
                  <a:latin typeface="Seravek" charset="0"/>
                  <a:ea typeface="Seravek" charset="0"/>
                  <a:cs typeface="Seravek" charset="0"/>
                </a:rPr>
                <a:t> Kale</a:t>
              </a:r>
            </a:p>
            <a:p>
              <a:pPr algn="ctr"/>
              <a:r>
                <a:rPr lang="en-US" sz="2000" b="1" dirty="0">
                  <a:solidFill>
                    <a:srgbClr val="7F7F7F"/>
                  </a:solidFill>
                  <a:latin typeface="Seravek" charset="0"/>
                  <a:ea typeface="Seravek" charset="0"/>
                  <a:cs typeface="Seravek" charset="0"/>
                </a:rPr>
                <a:t>University of Illinois at Urbana-Champaign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5284572"/>
              <a:ext cx="9144000" cy="943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Seravek" charset="0"/>
                  <a:ea typeface="Seravek" charset="0"/>
                  <a:cs typeface="Seravek" charset="0"/>
                </a:rPr>
                <a:t>Glenn </a:t>
              </a:r>
              <a:r>
                <a:rPr lang="en-US" sz="2000" b="1" dirty="0" err="1">
                  <a:latin typeface="Seravek" charset="0"/>
                  <a:ea typeface="Seravek" charset="0"/>
                  <a:cs typeface="Seravek" charset="0"/>
                </a:rPr>
                <a:t>Martyna</a:t>
              </a:r>
              <a:endParaRPr lang="en-US" sz="2000" b="1" dirty="0">
                <a:latin typeface="Seravek" charset="0"/>
                <a:ea typeface="Seravek" charset="0"/>
                <a:cs typeface="Seravek" charset="0"/>
              </a:endParaRPr>
            </a:p>
            <a:p>
              <a:pPr algn="ctr"/>
              <a:r>
                <a:rPr lang="en-US" sz="2000" b="1" dirty="0" smtClean="0">
                  <a:solidFill>
                    <a:srgbClr val="7F7F7F"/>
                  </a:solidFill>
                  <a:latin typeface="Seravek" charset="0"/>
                  <a:ea typeface="Seravek" charset="0"/>
                  <a:cs typeface="Seravek" charset="0"/>
                </a:rPr>
                <a:t>Pimpernel Science, Software and Information Technology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3050" y="4980667"/>
            <a:ext cx="1619250" cy="154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1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80" y="990982"/>
            <a:ext cx="5467668" cy="58133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6393" y="2964606"/>
            <a:ext cx="256429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432FF"/>
                </a:solidFill>
                <a:latin typeface="Seravek Medium" charset="0"/>
                <a:ea typeface="Seravek Medium" charset="0"/>
                <a:cs typeface="Seravek Medium" charset="0"/>
              </a:rPr>
              <a:t>Most expensive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rgbClr val="0432FF"/>
                </a:solidFill>
                <a:latin typeface="Seravek" charset="0"/>
                <a:ea typeface="Seravek" charset="0"/>
                <a:cs typeface="Seravek" charset="0"/>
              </a:rPr>
              <a:t>Real-space P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rgbClr val="0432FF"/>
                </a:solidFill>
                <a:latin typeface="Seravek" charset="0"/>
                <a:ea typeface="Seravek" charset="0"/>
                <a:cs typeface="Seravek" charset="0"/>
              </a:rPr>
              <a:t>O(N</a:t>
            </a:r>
            <a:r>
              <a:rPr lang="en-US" sz="2000" baseline="30000" dirty="0" smtClean="0">
                <a:solidFill>
                  <a:srgbClr val="0432FF"/>
                </a:solidFill>
                <a:latin typeface="Seravek" charset="0"/>
                <a:ea typeface="Seravek" charset="0"/>
                <a:cs typeface="Seravek" charset="0"/>
              </a:rPr>
              <a:t>3</a:t>
            </a:r>
            <a:r>
              <a:rPr lang="en-US" sz="2000" dirty="0" smtClean="0">
                <a:solidFill>
                  <a:srgbClr val="0432FF"/>
                </a:solidFill>
                <a:latin typeface="Seravek" charset="0"/>
                <a:ea typeface="Seravek" charset="0"/>
                <a:cs typeface="Seravek" charset="0"/>
              </a:rPr>
              <a:t>) method</a:t>
            </a:r>
            <a:endParaRPr lang="en-US" sz="2000" dirty="0">
              <a:solidFill>
                <a:srgbClr val="0432FF"/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86680" y="2559719"/>
            <a:ext cx="5467668" cy="1246040"/>
          </a:xfrm>
          <a:prstGeom prst="roundRect">
            <a:avLst/>
          </a:prstGeom>
          <a:noFill/>
          <a:ln w="571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00568" y="5843016"/>
            <a:ext cx="2478640" cy="896112"/>
          </a:xfrm>
          <a:prstGeom prst="roundRect">
            <a:avLst/>
          </a:prstGeom>
          <a:noFill/>
          <a:ln w="57150">
            <a:solidFill>
              <a:srgbClr val="FF2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6392" y="6057699"/>
            <a:ext cx="368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2600"/>
                </a:solidFill>
                <a:latin typeface="Seravek Medium" charset="0"/>
                <a:ea typeface="Seravek Medium" charset="0"/>
                <a:cs typeface="Seravek Medium" charset="0"/>
              </a:rPr>
              <a:t>Also expensive - O(N</a:t>
            </a:r>
            <a:r>
              <a:rPr lang="en-US" sz="2400" baseline="30000" dirty="0" smtClean="0">
                <a:solidFill>
                  <a:srgbClr val="FF2600"/>
                </a:solidFill>
                <a:latin typeface="Seravek Medium" charset="0"/>
                <a:ea typeface="Seravek Medium" charset="0"/>
                <a:cs typeface="Seravek Medium" charset="0"/>
              </a:rPr>
              <a:t>4</a:t>
            </a:r>
            <a:r>
              <a:rPr lang="en-US" sz="2400" dirty="0" smtClean="0">
                <a:solidFill>
                  <a:srgbClr val="FF2600"/>
                </a:solidFill>
                <a:latin typeface="Seravek Medium" charset="0"/>
                <a:ea typeface="Seravek Medium" charset="0"/>
                <a:cs typeface="Seravek Medium" charset="0"/>
              </a:rPr>
              <a:t>)</a:t>
            </a:r>
            <a:endParaRPr lang="en-US" sz="2400" dirty="0">
              <a:solidFill>
                <a:srgbClr val="FF2600"/>
              </a:solidFill>
              <a:latin typeface="Seravek Medium" charset="0"/>
              <a:ea typeface="Seravek Medium" charset="0"/>
              <a:cs typeface="Seravek Medium" charset="0"/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0" y="-1739"/>
            <a:ext cx="12192000" cy="8519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342900">
              <a:lnSpc>
                <a:spcPct val="150000"/>
              </a:lnSpc>
            </a:pPr>
            <a:r>
              <a:rPr lang="en-US" sz="3600" spc="200" dirty="0" smtClean="0">
                <a:solidFill>
                  <a:schemeClr val="accent4"/>
                </a:solidFill>
                <a:latin typeface="Seravek Medium" charset="0"/>
                <a:ea typeface="Seravek Medium" charset="0"/>
                <a:cs typeface="Seravek Medium" charset="0"/>
              </a:rPr>
              <a:t>Steps for typical GW calculations</a:t>
            </a:r>
          </a:p>
        </p:txBody>
      </p:sp>
    </p:spTree>
    <p:extLst>
      <p:ext uri="{BB962C8B-B14F-4D97-AF65-F5344CB8AC3E}">
        <p14:creationId xmlns:p14="http://schemas.microsoft.com/office/powerpoint/2010/main" val="84791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1586" y="1169316"/>
                <a:ext cx="5455429" cy="10406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Σ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𝜔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𝑑𝑦𝑛</m:t>
                          </m:r>
                        </m:sup>
                      </m:sSubSup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𝑛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mr-IN" sz="24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𝑟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𝑝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𝑟𝑛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𝜓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mr-IN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𝜔</m:t>
                              </m:r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2400" i="1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86" y="1169316"/>
                <a:ext cx="5455429" cy="10406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83369" y="1318559"/>
                <a:ext cx="3139440" cy="5775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𝑟</m:t>
                        </m:r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: residues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𝜔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: energies of the </a:t>
                </a:r>
                <a:r>
                  <a:rPr lang="en-US" sz="1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poles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𝑊</m:t>
                        </m:r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𝑟</m:t>
                        </m:r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)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𝑟</m:t>
                        </m:r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𝑟</m:t>
                        </m:r>
                        <m:r>
                          <a:rPr lang="en-US" sz="16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′</m:t>
                        </m:r>
                      </m:sub>
                    </m:sSub>
                  </m:oMath>
                </a14:m>
                <a:endPara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369" y="1318559"/>
                <a:ext cx="3139440" cy="577594"/>
              </a:xfrm>
              <a:prstGeom prst="rect">
                <a:avLst/>
              </a:prstGeom>
              <a:blipFill rotWithShape="0">
                <a:blip r:embed="rId4"/>
                <a:stretch>
                  <a:fillRect l="-2330" t="-7368" b="-1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68938" y="2375545"/>
                <a:ext cx="11416662" cy="859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charset="2"/>
                  <a:buChar char="§"/>
                </a:pPr>
                <a:r>
                  <a:rPr lang="en-US" sz="2400" dirty="0" smtClean="0">
                    <a:latin typeface="Seravek" charset="0"/>
                    <a:ea typeface="Seravek" charset="0"/>
                    <a:cs typeface="Seravek" charset="0"/>
                  </a:rPr>
                  <a:t>The denominator </a:t>
                </a:r>
                <a:r>
                  <a:rPr lang="en-US" sz="2400" dirty="0" smtClean="0">
                    <a:latin typeface="Cambria Math" charset="0"/>
                    <a:ea typeface="Cambria Math" charset="0"/>
                    <a:cs typeface="Cambria Math" charset="0"/>
                  </a:rPr>
                  <a:t>(</a:t>
                </a:r>
                <a14:m>
                  <m:oMath xmlns:m="http://schemas.openxmlformats.org/officeDocument/2006/math">
                    <m:r>
                      <a:rPr lang="mr-IN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±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Cambria Math" charset="0"/>
                    <a:ea typeface="Cambria Math" charset="0"/>
                    <a:cs typeface="Cambria Math" charset="0"/>
                  </a:rPr>
                  <a:t>) </a:t>
                </a:r>
                <a:r>
                  <a:rPr lang="en-US" sz="2400" dirty="0" smtClean="0">
                    <a:latin typeface="Seravek" charset="0"/>
                    <a:ea typeface="Seravek" charset="0"/>
                    <a:cs typeface="Seravek" charset="0"/>
                  </a:rPr>
                  <a:t>can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Seravek" charset="0"/>
                    <a:ea typeface="Seravek" charset="0"/>
                    <a:cs typeface="Seravek" charset="0"/>
                  </a:rPr>
                  <a:t>change sign</a:t>
                </a:r>
                <a:r>
                  <a:rPr lang="en-US" sz="2400" dirty="0" smtClean="0">
                    <a:latin typeface="Seravek" charset="0"/>
                    <a:ea typeface="Seravek" charset="0"/>
                    <a:cs typeface="Seravek" charset="0"/>
                  </a:rPr>
                  <a:t>: Gauss-Laguerre quadrature not applicable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38" y="2375545"/>
                <a:ext cx="11416662" cy="859531"/>
              </a:xfrm>
              <a:prstGeom prst="rect">
                <a:avLst/>
              </a:prstGeom>
              <a:blipFill rotWithShape="0">
                <a:blip r:embed="rId5"/>
                <a:stretch>
                  <a:fillRect l="-748" t="-6383" b="-15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0" y="-1739"/>
            <a:ext cx="12192000" cy="8519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342900">
              <a:lnSpc>
                <a:spcPct val="150000"/>
              </a:lnSpc>
            </a:pPr>
            <a:r>
              <a:rPr lang="en-US" sz="3600" spc="200" dirty="0" smtClean="0">
                <a:solidFill>
                  <a:schemeClr val="accent4"/>
                </a:solidFill>
                <a:latin typeface="Seravek Medium" charset="0"/>
                <a:ea typeface="Seravek Medium" charset="0"/>
                <a:cs typeface="Seravek Medium" charset="0"/>
              </a:rPr>
              <a:t>O(N</a:t>
            </a:r>
            <a:r>
              <a:rPr lang="en-US" sz="3600" spc="200" baseline="30000" dirty="0" smtClean="0">
                <a:solidFill>
                  <a:schemeClr val="accent4"/>
                </a:solidFill>
                <a:latin typeface="Seravek Medium" charset="0"/>
                <a:ea typeface="Seravek Medium" charset="0"/>
                <a:cs typeface="Seravek Medium" charset="0"/>
              </a:rPr>
              <a:t>3</a:t>
            </a:r>
            <a:r>
              <a:rPr lang="en-US" sz="3600" spc="200" dirty="0" smtClean="0">
                <a:solidFill>
                  <a:schemeClr val="accent4"/>
                </a:solidFill>
                <a:latin typeface="Seravek Medium" charset="0"/>
                <a:ea typeface="Seravek Medium" charset="0"/>
                <a:cs typeface="Seravek Medium" charset="0"/>
              </a:rPr>
              <a:t>) method for self-energy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8938" y="3286024"/>
            <a:ext cx="11416662" cy="598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latin typeface="Seravek" charset="0"/>
                <a:ea typeface="Seravek" charset="0"/>
                <a:cs typeface="Seravek" charset="0"/>
              </a:rPr>
              <a:t>New quadrature is needed </a:t>
            </a:r>
            <a:r>
              <a:rPr lang="en-US" sz="2400" dirty="0">
                <a:latin typeface="Seravek" charset="0"/>
                <a:ea typeface="Seravek" charset="0"/>
                <a:cs typeface="Seravek" charset="0"/>
              </a:rPr>
              <a:t>and </a:t>
            </a:r>
            <a:r>
              <a:rPr lang="en-US" sz="2400" dirty="0" smtClean="0">
                <a:latin typeface="Seravek" charset="0"/>
                <a:ea typeface="Seravek" charset="0"/>
                <a:cs typeface="Seravek" charset="0"/>
              </a:rPr>
              <a:t>was developed: </a:t>
            </a:r>
            <a:r>
              <a:rPr lang="en-US" sz="2400" dirty="0" err="1">
                <a:solidFill>
                  <a:srgbClr val="0432FF"/>
                </a:solidFill>
                <a:latin typeface="Seravek" charset="0"/>
                <a:ea typeface="Seravek" charset="0"/>
                <a:cs typeface="Seravek" charset="0"/>
              </a:rPr>
              <a:t>Hermite</a:t>
            </a:r>
            <a:r>
              <a:rPr lang="en-US" sz="2400" dirty="0">
                <a:solidFill>
                  <a:srgbClr val="0432FF"/>
                </a:solidFill>
                <a:latin typeface="Seravek" charset="0"/>
                <a:ea typeface="Seravek" charset="0"/>
                <a:cs typeface="Seravek" charset="0"/>
              </a:rPr>
              <a:t>-Gauss-Laguerre quadrature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08415" y="3996454"/>
                <a:ext cx="9803020" cy="909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4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mr-IN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𝜔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𝐼𝑚</m:t>
                      </m:r>
                      <m:nary>
                        <m:naryPr>
                          <m:ctrlPr>
                            <a:rPr lang="is-IS" sz="24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is-I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i="1">
                              <a:latin typeface="Cambria Math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𝜏</m:t>
                          </m:r>
                          <m:sSup>
                            <m:sSupPr>
                              <m:ctrlPr>
                                <a:rPr lang="mr-IN" sz="2400" i="1" dirty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mr-IN" sz="2400" i="1" dirty="0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mr-IN" sz="2400" i="1" dirty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mr-IN" sz="24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𝜏</m:t>
                              </m:r>
                              <m:r>
                                <a:rPr lang="en-US" sz="24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mr-IN" sz="24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/2</m:t>
                              </m:r>
                            </m:sup>
                          </m:sSup>
                          <m:sSup>
                            <m:sSupPr>
                              <m:ctrlPr>
                                <a:rPr lang="mr-IN" sz="2400" i="1" dirty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mr-IN" sz="2400" i="1" dirty="0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24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r>
                                <a:rPr lang="mr-IN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𝜔</m:t>
                              </m:r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  <m:r>
                                <a:rPr lang="mr-IN" sz="24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𝜏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15" y="3996454"/>
                <a:ext cx="9803020" cy="9092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4060034" y="6069805"/>
            <a:ext cx="2993055" cy="636687"/>
            <a:chOff x="1465388" y="4426466"/>
            <a:chExt cx="3990740" cy="8489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465388" y="4454645"/>
                  <a:ext cx="1975347" cy="82073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i="1" smtClean="0">
                                <a:solidFill>
                                  <a:srgbClr val="FF26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FF2600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FF260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en-US" sz="4000" dirty="0">
                    <a:solidFill>
                      <a:srgbClr val="FF2600"/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TextBox 1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5388" y="4454645"/>
                  <a:ext cx="1975347" cy="820736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ight Arrow 22"/>
            <p:cNvSpPr/>
            <p:nvPr/>
          </p:nvSpPr>
          <p:spPr>
            <a:xfrm>
              <a:off x="3127056" y="4605414"/>
              <a:ext cx="914755" cy="462843"/>
            </a:xfrm>
            <a:prstGeom prst="rightArrow">
              <a:avLst>
                <a:gd name="adj1" fmla="val 50000"/>
                <a:gd name="adj2" fmla="val 52634"/>
              </a:avLst>
            </a:prstGeom>
            <a:noFill/>
            <a:ln w="28575">
              <a:solidFill>
                <a:srgbClr val="FF2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26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965608" y="4426466"/>
                  <a:ext cx="1490520" cy="82073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i="1" smtClean="0">
                                <a:solidFill>
                                  <a:srgbClr val="FF26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FF2600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FF26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4000" dirty="0">
                    <a:solidFill>
                      <a:srgbClr val="FF2600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TextBox 1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5608" y="4426466"/>
                  <a:ext cx="1490520" cy="82073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51166" y="4905742"/>
                <a:ext cx="4950842" cy="8914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charset="0"/>
                        </a:rPr>
                        <m:t>𝐼𝑚</m:t>
                      </m:r>
                      <m:nary>
                        <m:naryPr>
                          <m:ctrlPr>
                            <a:rPr lang="is-IS" sz="24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is-I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i="1">
                              <a:latin typeface="Cambria Math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𝜏</m:t>
                          </m:r>
                          <m:sSup>
                            <m:sSupPr>
                              <m:ctrlPr>
                                <a:rPr lang="mr-IN" sz="2400" i="1" dirty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mr-IN" sz="2400" i="1" dirty="0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mr-IN" sz="2400" i="1" dirty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mr-IN" sz="24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𝜏</m:t>
                              </m:r>
                              <m:r>
                                <a:rPr lang="en-US" sz="24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mr-IN" sz="24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/2</m:t>
                              </m:r>
                            </m:sup>
                          </m:sSup>
                          <m:sSup>
                            <m:sSupPr>
                              <m:ctrlPr>
                                <a:rPr lang="mr-IN" sz="2400" i="1" dirty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mr-IN" sz="2400" i="1" dirty="0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24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r>
                                <a:rPr lang="mr-IN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𝜔</m:t>
                              </m:r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  <m:r>
                                <a:rPr lang="mr-IN" sz="24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𝜏</m:t>
                              </m:r>
                            </m:sup>
                          </m:sSup>
                          <m:sSup>
                            <m:sSupPr>
                              <m:ctrlPr>
                                <a:rPr lang="mr-IN" sz="2400" i="1" dirty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mr-IN" sz="2400" i="1" dirty="0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mr-IN" sz="24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𝜏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166" y="4905742"/>
                <a:ext cx="4950842" cy="89146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495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162129"/>
            <a:ext cx="5801989" cy="43514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8000" y="1088483"/>
                <a:ext cx="5689600" cy="1228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80990" indent="-380990">
                  <a:buFont typeface="Wingdings" charset="2"/>
                  <a:buChar char="§"/>
                </a:pPr>
                <a:r>
                  <a:rPr lang="en-US" sz="2400" dirty="0"/>
                  <a:t>Si crystal (16 atoms)</a:t>
                </a:r>
              </a:p>
              <a:p>
                <a:pPr marL="380990" indent="-380990">
                  <a:buFont typeface="Wingdings" charset="2"/>
                  <a:buChar char="§"/>
                </a:pPr>
                <a:r>
                  <a:rPr lang="en-US" sz="2400" dirty="0"/>
                  <a:t>Number of bands: 399</a:t>
                </a:r>
              </a:p>
              <a:p>
                <a:pPr marL="380990" indent="-380990">
                  <a:buFont typeface="Wingdings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𝑝𝑤</m:t>
                        </m:r>
                      </m:sub>
                    </m:sSub>
                  </m:oMath>
                </a14:m>
                <a:r>
                  <a:rPr lang="en-US" sz="2400" dirty="0"/>
                  <a:t>=15,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𝑛𝑤</m:t>
                        </m:r>
                      </m:sub>
                    </m:sSub>
                  </m:oMath>
                </a14:m>
                <a:r>
                  <a:rPr lang="en-US" sz="2400" dirty="0"/>
                  <a:t>=30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1088483"/>
                <a:ext cx="5689600" cy="1228863"/>
              </a:xfrm>
              <a:prstGeom prst="rect">
                <a:avLst/>
              </a:prstGeom>
              <a:blipFill rotWithShape="0">
                <a:blip r:embed="rId4"/>
                <a:stretch>
                  <a:fillRect l="-1392" t="-3980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0" y="-1739"/>
            <a:ext cx="12192000" cy="8519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342900">
              <a:lnSpc>
                <a:spcPct val="150000"/>
              </a:lnSpc>
            </a:pPr>
            <a:r>
              <a:rPr lang="en-US" sz="3600" spc="200" smtClean="0">
                <a:solidFill>
                  <a:schemeClr val="accent4"/>
                </a:solidFill>
                <a:latin typeface="Seravek Medium" charset="0"/>
                <a:ea typeface="Seravek Medium" charset="0"/>
                <a:cs typeface="Seravek Medium" charset="0"/>
              </a:rPr>
              <a:t>Results</a:t>
            </a:r>
            <a:r>
              <a:rPr lang="en-US" altLang="ko-KR" sz="3600" spc="200" smtClean="0">
                <a:solidFill>
                  <a:schemeClr val="accent4"/>
                </a:solidFill>
                <a:latin typeface="Seravek Medium" charset="0"/>
                <a:ea typeface="Seravek Medium" charset="0"/>
                <a:cs typeface="Seravek Medium" charset="0"/>
              </a:rPr>
              <a:t>:</a:t>
            </a:r>
            <a:r>
              <a:rPr lang="en-US" altLang="ko-KR" sz="3600" spc="200">
                <a:solidFill>
                  <a:schemeClr val="accent4"/>
                </a:solidFill>
                <a:latin typeface="Seravek Medium" charset="0"/>
                <a:ea typeface="Seravek Medium" charset="0"/>
                <a:cs typeface="Seravek Medium" charset="0"/>
              </a:rPr>
              <a:t> </a:t>
            </a:r>
            <a:r>
              <a:rPr lang="en-US" altLang="ko-KR" sz="3600" spc="200" smtClean="0">
                <a:solidFill>
                  <a:schemeClr val="accent4"/>
                </a:solidFill>
                <a:latin typeface="Seravek Medium" charset="0"/>
                <a:ea typeface="Seravek Medium" charset="0"/>
                <a:cs typeface="Seravek Medium" charset="0"/>
              </a:rPr>
              <a:t>Energy gap</a:t>
            </a:r>
            <a:endParaRPr lang="en-US" sz="3600" spc="200" dirty="0" smtClean="0">
              <a:solidFill>
                <a:schemeClr val="accent4"/>
              </a:solidFill>
              <a:latin typeface="Seravek Medium" charset="0"/>
              <a:ea typeface="Seravek Medium" charset="0"/>
              <a:cs typeface="Seravek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23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30EB8E-AD3E-B04B-BD6E-80E0A000C9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OpenAtom GW</a:t>
            </a:r>
            <a:br>
              <a:rPr lang="en-US" dirty="0"/>
            </a:br>
            <a:r>
              <a:rPr lang="en-US" dirty="0"/>
              <a:t>Parallel Scaling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EB7D22-F9FD-2F42-862C-CB22F84BFE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OpenAtom Team</a:t>
            </a:r>
          </a:p>
        </p:txBody>
      </p:sp>
    </p:spTree>
    <p:extLst>
      <p:ext uri="{BB962C8B-B14F-4D97-AF65-F5344CB8AC3E}">
        <p14:creationId xmlns:p14="http://schemas.microsoft.com/office/powerpoint/2010/main" val="2047125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GW-BSE Parallelization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4175" y="60694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030444" y="1426025"/>
          <a:ext cx="8153401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7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066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60400">
                <a:tc gridSpan="2">
                  <a:txBody>
                    <a:bodyPr/>
                    <a:lstStyle/>
                    <a:p>
                      <a:r>
                        <a:rPr lang="en-US" sz="2800" dirty="0"/>
                        <a:t>Phase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Parallel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/>
                        <a:t>Compute P in </a:t>
                      </a:r>
                      <a:r>
                        <a:rPr lang="en-US" sz="2800" baseline="0" dirty="0" err="1"/>
                        <a:t>RSpace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Complete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Complete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FFT P to </a:t>
                      </a:r>
                      <a:r>
                        <a:rPr lang="en-US" sz="2800" dirty="0" err="1"/>
                        <a:t>GSpace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Complete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Complete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Invert epsilon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Complete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Complete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Plasmon pole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Complete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Future Work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COHSEX Self-energy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Complete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Complete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2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Dynamic</a:t>
                      </a:r>
                      <a:r>
                        <a:rPr lang="en-US" sz="2800" baseline="0" dirty="0"/>
                        <a:t> Self-energy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Complete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Future Work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D2F3375-C6C7-B84A-A75C-27D9F4F0F03C}"/>
              </a:ext>
            </a:extLst>
          </p:cNvPr>
          <p:cNvSpPr txBox="1"/>
          <p:nvPr/>
        </p:nvSpPr>
        <p:spPr>
          <a:xfrm>
            <a:off x="1292071" y="6076859"/>
            <a:ext cx="10061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OpenAtom GW 1.0 has been released and is available at </a:t>
            </a:r>
            <a:r>
              <a:rPr lang="en-US" dirty="0">
                <a:hlinkClick r:id="rId3"/>
              </a:rPr>
              <a:t>https://charm.cs.illinois.edu/gerrit/openatom.git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442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D41121-88A2-CB4D-883B-936CAF38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GW Phase-I</a:t>
            </a:r>
            <a:br>
              <a:rPr lang="en-US" dirty="0"/>
            </a:br>
            <a:r>
              <a:rPr lang="en-US" dirty="0"/>
              <a:t>P Matrix Computation (N</a:t>
            </a:r>
            <a:r>
              <a:rPr lang="en-US" baseline="30000" dirty="0"/>
              <a:t>4</a:t>
            </a:r>
            <a:r>
              <a:rPr lang="en-US" dirty="0"/>
              <a:t> method)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1303375-A735-5947-BA64-DE0C955C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5D81-86DD-DC4D-AC4E-9AC139D5E7C7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9F9E85F-B685-2846-8ED4-CF064C5EBA20}"/>
              </a:ext>
            </a:extLst>
          </p:cNvPr>
          <p:cNvSpPr/>
          <p:nvPr/>
        </p:nvSpPr>
        <p:spPr>
          <a:xfrm>
            <a:off x="2362207" y="4049317"/>
            <a:ext cx="1371600" cy="1371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5E07FF9-DFC3-A247-BC5F-1D1610FD9AEF}"/>
              </a:ext>
            </a:extLst>
          </p:cNvPr>
          <p:cNvSpPr txBox="1"/>
          <p:nvPr/>
        </p:nvSpPr>
        <p:spPr>
          <a:xfrm>
            <a:off x="2362201" y="367688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P Matrix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xmlns="" id="{4ED1F7DA-7F7B-3446-BCED-2B9CEA2E14AC}"/>
              </a:ext>
            </a:extLst>
          </p:cNvPr>
          <p:cNvSpPr/>
          <p:nvPr/>
        </p:nvSpPr>
        <p:spPr>
          <a:xfrm rot="5400000">
            <a:off x="2979419" y="4869180"/>
            <a:ext cx="137160" cy="13716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xmlns="" id="{88579CA6-66D2-6B46-BEF3-1698208B4D05}"/>
              </a:ext>
            </a:extLst>
          </p:cNvPr>
          <p:cNvSpPr/>
          <p:nvPr/>
        </p:nvSpPr>
        <p:spPr>
          <a:xfrm>
            <a:off x="3810000" y="4043294"/>
            <a:ext cx="137160" cy="13716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C1AE168-C648-A44D-BA82-CE1D9D72FFA4}"/>
              </a:ext>
            </a:extLst>
          </p:cNvPr>
          <p:cNvSpPr txBox="1"/>
          <p:nvPr/>
        </p:nvSpPr>
        <p:spPr>
          <a:xfrm>
            <a:off x="3886200" y="452989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99F2B22-E4F3-A943-8625-787193BD53F8}"/>
              </a:ext>
            </a:extLst>
          </p:cNvPr>
          <p:cNvSpPr txBox="1"/>
          <p:nvPr/>
        </p:nvSpPr>
        <p:spPr>
          <a:xfrm>
            <a:off x="2887494" y="55435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xmlns="" id="{B5BCAA78-679D-D644-A40B-C3159A4FE557}"/>
              </a:ext>
            </a:extLst>
          </p:cNvPr>
          <p:cNvSpPr/>
          <p:nvPr/>
        </p:nvSpPr>
        <p:spPr>
          <a:xfrm>
            <a:off x="5824742" y="2596538"/>
            <a:ext cx="542516" cy="36800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322E37-B470-F840-8E8F-E503AE8E8D85}"/>
              </a:ext>
            </a:extLst>
          </p:cNvPr>
          <p:cNvSpPr txBox="1"/>
          <p:nvPr/>
        </p:nvSpPr>
        <p:spPr>
          <a:xfrm>
            <a:off x="3880595" y="2709360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M unoccupied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80A3B93-4A16-6A46-99EE-2DC63A7210E0}"/>
              </a:ext>
            </a:extLst>
          </p:cNvPr>
          <p:cNvSpPr txBox="1"/>
          <p:nvPr/>
        </p:nvSpPr>
        <p:spPr>
          <a:xfrm>
            <a:off x="2895600" y="3352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3B29186-F1C9-F54E-93CE-3C66A48E5DE7}"/>
              </a:ext>
            </a:extLst>
          </p:cNvPr>
          <p:cNvSpPr txBox="1"/>
          <p:nvPr/>
        </p:nvSpPr>
        <p:spPr>
          <a:xfrm>
            <a:off x="2362200" y="1877947"/>
            <a:ext cx="112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Ψ Vectors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xmlns="" id="{C97F6C8D-C22E-0E41-8B1F-F6FE0A851395}"/>
              </a:ext>
            </a:extLst>
          </p:cNvPr>
          <p:cNvSpPr/>
          <p:nvPr/>
        </p:nvSpPr>
        <p:spPr>
          <a:xfrm>
            <a:off x="3783713" y="2265764"/>
            <a:ext cx="137160" cy="28915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xmlns="" id="{B055A558-8458-CD47-9BC5-4F4A4B20BD48}"/>
              </a:ext>
            </a:extLst>
          </p:cNvPr>
          <p:cNvSpPr/>
          <p:nvPr/>
        </p:nvSpPr>
        <p:spPr>
          <a:xfrm>
            <a:off x="3783713" y="2595650"/>
            <a:ext cx="137160" cy="62865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3D9ADA8-FDCD-3C47-BF0E-A17D10B7813B}"/>
              </a:ext>
            </a:extLst>
          </p:cNvPr>
          <p:cNvSpPr txBox="1"/>
          <p:nvPr/>
        </p:nvSpPr>
        <p:spPr>
          <a:xfrm>
            <a:off x="3880593" y="2225448"/>
            <a:ext cx="118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L occupied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xmlns="" id="{5BD625AB-97E8-104B-90D2-FEA29AEE7D28}"/>
              </a:ext>
            </a:extLst>
          </p:cNvPr>
          <p:cNvSpPr/>
          <p:nvPr/>
        </p:nvSpPr>
        <p:spPr>
          <a:xfrm rot="5400000">
            <a:off x="2979419" y="2673898"/>
            <a:ext cx="137160" cy="13716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D9C2A4C9-693D-AF4A-A05C-F254CF68F3D8}"/>
              </a:ext>
            </a:extLst>
          </p:cNvPr>
          <p:cNvGrpSpPr/>
          <p:nvPr/>
        </p:nvGrpSpPr>
        <p:grpSpPr>
          <a:xfrm>
            <a:off x="2362201" y="2262942"/>
            <a:ext cx="1371601" cy="961558"/>
            <a:chOff x="838199" y="1405692"/>
            <a:chExt cx="1371601" cy="96155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7512FD68-0866-204C-BF9F-A8CCEE2CA493}"/>
                </a:ext>
              </a:extLst>
            </p:cNvPr>
            <p:cNvSpPr/>
            <p:nvPr/>
          </p:nvSpPr>
          <p:spPr>
            <a:xfrm>
              <a:off x="838199" y="1405692"/>
              <a:ext cx="1371600" cy="457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8FAF4105-A950-4C47-9B1F-3CD8B70DC14E}"/>
                </a:ext>
              </a:extLst>
            </p:cNvPr>
            <p:cNvSpPr/>
            <p:nvPr/>
          </p:nvSpPr>
          <p:spPr>
            <a:xfrm>
              <a:off x="838199" y="1519992"/>
              <a:ext cx="1371600" cy="457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200B5D4-C619-904B-B313-CC1B3257794E}"/>
                </a:ext>
              </a:extLst>
            </p:cNvPr>
            <p:cNvSpPr txBox="1"/>
            <p:nvPr/>
          </p:nvSpPr>
          <p:spPr>
            <a:xfrm>
              <a:off x="1329496" y="1991186"/>
              <a:ext cx="677108" cy="376064"/>
            </a:xfrm>
            <a:prstGeom prst="rect">
              <a:avLst/>
            </a:prstGeom>
            <a:noFill/>
          </p:spPr>
          <p:txBody>
            <a:bodyPr vert="vert" wrap="none" rtlCol="0" anchor="ctr">
              <a:spAutoFit/>
            </a:bodyPr>
            <a:lstStyle/>
            <a:p>
              <a:pPr algn="ctr" defTabSz="457200"/>
              <a:r>
                <a:rPr lang="en-US" sz="3200" dirty="0">
                  <a:solidFill>
                    <a:prstClr val="black"/>
                  </a:solidFill>
                </a:rPr>
                <a:t>…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597A1473-F3F8-2242-93E1-EDDE80A7CBC6}"/>
                </a:ext>
              </a:extLst>
            </p:cNvPr>
            <p:cNvSpPr/>
            <p:nvPr/>
          </p:nvSpPr>
          <p:spPr>
            <a:xfrm>
              <a:off x="838199" y="1634292"/>
              <a:ext cx="1371600" cy="457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FB8D119A-A3D0-B645-895B-EBABB7C057A3}"/>
                </a:ext>
              </a:extLst>
            </p:cNvPr>
            <p:cNvSpPr/>
            <p:nvPr/>
          </p:nvSpPr>
          <p:spPr>
            <a:xfrm>
              <a:off x="838199" y="1748592"/>
              <a:ext cx="1371600" cy="4572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5C4A27BF-9882-474A-A903-7DEF39F5603F}"/>
                </a:ext>
              </a:extLst>
            </p:cNvPr>
            <p:cNvSpPr/>
            <p:nvPr/>
          </p:nvSpPr>
          <p:spPr>
            <a:xfrm>
              <a:off x="838199" y="1862892"/>
              <a:ext cx="1371600" cy="4572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EBFA94DB-67EA-CE4E-8AE8-E991161FF7AC}"/>
                </a:ext>
              </a:extLst>
            </p:cNvPr>
            <p:cNvSpPr/>
            <p:nvPr/>
          </p:nvSpPr>
          <p:spPr>
            <a:xfrm>
              <a:off x="838199" y="2320092"/>
              <a:ext cx="1371600" cy="4572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E54E9E6D-4A74-314B-9F7F-56F31CC4A18C}"/>
                </a:ext>
              </a:extLst>
            </p:cNvPr>
            <p:cNvSpPr/>
            <p:nvPr/>
          </p:nvSpPr>
          <p:spPr>
            <a:xfrm>
              <a:off x="838200" y="1977192"/>
              <a:ext cx="1371600" cy="4572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081692D-F807-B247-A621-EBA7E995EA81}"/>
              </a:ext>
            </a:extLst>
          </p:cNvPr>
          <p:cNvSpPr txBox="1"/>
          <p:nvPr/>
        </p:nvSpPr>
        <p:spPr>
          <a:xfrm>
            <a:off x="6934202" y="1877947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1D </a:t>
            </a:r>
            <a:r>
              <a:rPr lang="en-US" dirty="0" err="1">
                <a:solidFill>
                  <a:prstClr val="black"/>
                </a:solidFill>
              </a:rPr>
              <a:t>Chare</a:t>
            </a:r>
            <a:r>
              <a:rPr lang="en-US" dirty="0">
                <a:solidFill>
                  <a:prstClr val="black"/>
                </a:solidFill>
              </a:rPr>
              <a:t> Array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2001BE3-A4F7-1440-A853-13D3D70C6729}"/>
              </a:ext>
            </a:extLst>
          </p:cNvPr>
          <p:cNvSpPr txBox="1"/>
          <p:nvPr/>
        </p:nvSpPr>
        <p:spPr>
          <a:xfrm>
            <a:off x="8077202" y="3679985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2D </a:t>
            </a:r>
            <a:r>
              <a:rPr lang="en-US" dirty="0" err="1">
                <a:solidFill>
                  <a:prstClr val="black"/>
                </a:solidFill>
              </a:rPr>
              <a:t>Chare</a:t>
            </a:r>
            <a:r>
              <a:rPr lang="en-US" dirty="0">
                <a:solidFill>
                  <a:prstClr val="black"/>
                </a:solidFill>
              </a:rPr>
              <a:t> Array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2AE5736-4D87-4F44-B998-3AB2507C3E75}"/>
              </a:ext>
            </a:extLst>
          </p:cNvPr>
          <p:cNvSpPr txBox="1"/>
          <p:nvPr/>
        </p:nvSpPr>
        <p:spPr>
          <a:xfrm>
            <a:off x="5405958" y="3673962"/>
            <a:ext cx="91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2D Tiles</a:t>
            </a:r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xmlns="" id="{197CF671-3084-E04D-A7F2-981A712C572F}"/>
              </a:ext>
            </a:extLst>
          </p:cNvPr>
          <p:cNvSpPr/>
          <p:nvPr/>
        </p:nvSpPr>
        <p:spPr>
          <a:xfrm>
            <a:off x="4450080" y="4550700"/>
            <a:ext cx="542516" cy="36800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xmlns="" id="{F351D031-C53E-9648-8E4A-234418A2BE38}"/>
              </a:ext>
            </a:extLst>
          </p:cNvPr>
          <p:cNvSpPr/>
          <p:nvPr/>
        </p:nvSpPr>
        <p:spPr>
          <a:xfrm>
            <a:off x="7199404" y="4553422"/>
            <a:ext cx="542516" cy="36800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35A0EE72-CAF2-514D-9744-931EC2B32BD9}"/>
              </a:ext>
            </a:extLst>
          </p:cNvPr>
          <p:cNvGrpSpPr/>
          <p:nvPr/>
        </p:nvGrpSpPr>
        <p:grpSpPr>
          <a:xfrm>
            <a:off x="5410200" y="4049317"/>
            <a:ext cx="1371600" cy="1371600"/>
            <a:chOff x="2675106" y="3191649"/>
            <a:chExt cx="1371600" cy="13716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95E46397-E025-B347-B20D-C2F18AFD4CE9}"/>
                </a:ext>
              </a:extLst>
            </p:cNvPr>
            <p:cNvSpPr/>
            <p:nvPr/>
          </p:nvSpPr>
          <p:spPr>
            <a:xfrm>
              <a:off x="2675106" y="3191649"/>
              <a:ext cx="411480" cy="4114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5C6A98F3-807C-1845-8B96-B47F6AE66B90}"/>
                </a:ext>
              </a:extLst>
            </p:cNvPr>
            <p:cNvSpPr/>
            <p:nvPr/>
          </p:nvSpPr>
          <p:spPr>
            <a:xfrm>
              <a:off x="2675106" y="3671709"/>
              <a:ext cx="411480" cy="4114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E016C2E4-FFBD-4D40-B4CB-BEA8A11BA68D}"/>
                </a:ext>
              </a:extLst>
            </p:cNvPr>
            <p:cNvSpPr/>
            <p:nvPr/>
          </p:nvSpPr>
          <p:spPr>
            <a:xfrm>
              <a:off x="2675106" y="4151769"/>
              <a:ext cx="411480" cy="4114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77F71C53-4A25-1F49-8C0E-38FBC55E190E}"/>
                </a:ext>
              </a:extLst>
            </p:cNvPr>
            <p:cNvSpPr/>
            <p:nvPr/>
          </p:nvSpPr>
          <p:spPr>
            <a:xfrm rot="16200000">
              <a:off x="3155166" y="3191649"/>
              <a:ext cx="411480" cy="4114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68BA9500-8511-CA41-8283-C92AC5984DB1}"/>
                </a:ext>
              </a:extLst>
            </p:cNvPr>
            <p:cNvSpPr/>
            <p:nvPr/>
          </p:nvSpPr>
          <p:spPr>
            <a:xfrm rot="16200000">
              <a:off x="3635226" y="3191649"/>
              <a:ext cx="411480" cy="4114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A1969F80-F62E-AD43-82B6-C6AE7AF782CB}"/>
                </a:ext>
              </a:extLst>
            </p:cNvPr>
            <p:cNvSpPr/>
            <p:nvPr/>
          </p:nvSpPr>
          <p:spPr>
            <a:xfrm rot="16200000">
              <a:off x="3155166" y="3671709"/>
              <a:ext cx="411480" cy="4114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AB8F0B02-4207-FE4A-9A9D-F29F3C385DBC}"/>
                </a:ext>
              </a:extLst>
            </p:cNvPr>
            <p:cNvSpPr/>
            <p:nvPr/>
          </p:nvSpPr>
          <p:spPr>
            <a:xfrm rot="16200000">
              <a:off x="3635226" y="3671709"/>
              <a:ext cx="411480" cy="4114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77FBEE7A-7CD8-9349-AA96-DBFC63661890}"/>
                </a:ext>
              </a:extLst>
            </p:cNvPr>
            <p:cNvSpPr/>
            <p:nvPr/>
          </p:nvSpPr>
          <p:spPr>
            <a:xfrm rot="16200000">
              <a:off x="3155166" y="4147744"/>
              <a:ext cx="411480" cy="4114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7228CB8C-6B09-984D-BBC5-7BA2B45A458D}"/>
                </a:ext>
              </a:extLst>
            </p:cNvPr>
            <p:cNvSpPr/>
            <p:nvPr/>
          </p:nvSpPr>
          <p:spPr>
            <a:xfrm rot="16200000">
              <a:off x="3635226" y="4147744"/>
              <a:ext cx="411480" cy="4114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28A6AF66-71F5-0D40-9955-9B5F06E30188}"/>
              </a:ext>
            </a:extLst>
          </p:cNvPr>
          <p:cNvGrpSpPr/>
          <p:nvPr/>
        </p:nvGrpSpPr>
        <p:grpSpPr>
          <a:xfrm>
            <a:off x="6934200" y="2238474"/>
            <a:ext cx="1828800" cy="1114326"/>
            <a:chOff x="5410200" y="1381224"/>
            <a:chExt cx="1828800" cy="111432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D9156630-6D94-0F46-8040-4B9B17B7947C}"/>
                </a:ext>
              </a:extLst>
            </p:cNvPr>
            <p:cNvSpPr/>
            <p:nvPr/>
          </p:nvSpPr>
          <p:spPr>
            <a:xfrm>
              <a:off x="5593080" y="1474470"/>
              <a:ext cx="274320" cy="4114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3D39F28C-3495-3F44-8038-0BD5A4593B6D}"/>
                </a:ext>
              </a:extLst>
            </p:cNvPr>
            <p:cNvSpPr/>
            <p:nvPr/>
          </p:nvSpPr>
          <p:spPr>
            <a:xfrm>
              <a:off x="6202680" y="1550670"/>
              <a:ext cx="274320" cy="4114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1A5CEB15-EE58-C343-8887-7DEA7C083D5C}"/>
                </a:ext>
              </a:extLst>
            </p:cNvPr>
            <p:cNvSpPr/>
            <p:nvPr/>
          </p:nvSpPr>
          <p:spPr>
            <a:xfrm>
              <a:off x="6964680" y="1885950"/>
              <a:ext cx="274320" cy="4114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C8C31F8B-8869-E04A-B106-17C899F61AA2}"/>
                </a:ext>
              </a:extLst>
            </p:cNvPr>
            <p:cNvSpPr/>
            <p:nvPr/>
          </p:nvSpPr>
          <p:spPr>
            <a:xfrm>
              <a:off x="5410200" y="2084070"/>
              <a:ext cx="274320" cy="4114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457CE075-C913-D045-8023-38A2C792838F}"/>
                </a:ext>
              </a:extLst>
            </p:cNvPr>
            <p:cNvSpPr/>
            <p:nvPr/>
          </p:nvSpPr>
          <p:spPr>
            <a:xfrm>
              <a:off x="5897880" y="1855470"/>
              <a:ext cx="274320" cy="4114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2A2889A0-E6C9-1C4B-89DB-A6F2D5530B1D}"/>
                </a:ext>
              </a:extLst>
            </p:cNvPr>
            <p:cNvSpPr/>
            <p:nvPr/>
          </p:nvSpPr>
          <p:spPr>
            <a:xfrm>
              <a:off x="6498956" y="2007870"/>
              <a:ext cx="274320" cy="4114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9C9D406E-E802-284C-B7A8-58C0863EF23E}"/>
                </a:ext>
              </a:extLst>
            </p:cNvPr>
            <p:cNvSpPr/>
            <p:nvPr/>
          </p:nvSpPr>
          <p:spPr>
            <a:xfrm>
              <a:off x="6705600" y="1381224"/>
              <a:ext cx="274320" cy="4114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13F6E1D2-0A34-2647-B53F-B3321039265F}"/>
              </a:ext>
            </a:extLst>
          </p:cNvPr>
          <p:cNvGrpSpPr/>
          <p:nvPr/>
        </p:nvGrpSpPr>
        <p:grpSpPr>
          <a:xfrm>
            <a:off x="8077200" y="4082186"/>
            <a:ext cx="1798320" cy="1302447"/>
            <a:chOff x="6431280" y="3204783"/>
            <a:chExt cx="1798320" cy="1302447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EA53ADC1-4F9C-374D-BC4A-A31CEA53B6AD}"/>
                </a:ext>
              </a:extLst>
            </p:cNvPr>
            <p:cNvSpPr/>
            <p:nvPr/>
          </p:nvSpPr>
          <p:spPr>
            <a:xfrm>
              <a:off x="6431280" y="3257550"/>
              <a:ext cx="274320" cy="41148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BBCF0797-625A-0940-955D-F582B1ACC173}"/>
                </a:ext>
              </a:extLst>
            </p:cNvPr>
            <p:cNvSpPr/>
            <p:nvPr/>
          </p:nvSpPr>
          <p:spPr>
            <a:xfrm>
              <a:off x="6888480" y="3409950"/>
              <a:ext cx="274320" cy="41148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FA68BF67-75D7-1E46-A5A5-9628F6DA16F8}"/>
                </a:ext>
              </a:extLst>
            </p:cNvPr>
            <p:cNvSpPr/>
            <p:nvPr/>
          </p:nvSpPr>
          <p:spPr>
            <a:xfrm>
              <a:off x="7498080" y="3531870"/>
              <a:ext cx="274320" cy="41148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50415928-89E4-0740-9625-1A1BD053F3C7}"/>
                </a:ext>
              </a:extLst>
            </p:cNvPr>
            <p:cNvSpPr/>
            <p:nvPr/>
          </p:nvSpPr>
          <p:spPr>
            <a:xfrm>
              <a:off x="7757668" y="3204783"/>
              <a:ext cx="274320" cy="41148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96B0BE46-5C33-5D4E-AD37-0A64B09FBE2B}"/>
                </a:ext>
              </a:extLst>
            </p:cNvPr>
            <p:cNvSpPr/>
            <p:nvPr/>
          </p:nvSpPr>
          <p:spPr>
            <a:xfrm>
              <a:off x="7606828" y="4095750"/>
              <a:ext cx="274320" cy="41148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68FD176D-3BF9-8145-A398-9E57C1622343}"/>
                </a:ext>
              </a:extLst>
            </p:cNvPr>
            <p:cNvSpPr/>
            <p:nvPr/>
          </p:nvSpPr>
          <p:spPr>
            <a:xfrm>
              <a:off x="7955280" y="3743764"/>
              <a:ext cx="274320" cy="41148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26C0D146-5D33-A045-B4E5-EE4EAE0EFE71}"/>
                </a:ext>
              </a:extLst>
            </p:cNvPr>
            <p:cNvSpPr/>
            <p:nvPr/>
          </p:nvSpPr>
          <p:spPr>
            <a:xfrm>
              <a:off x="6507480" y="3867150"/>
              <a:ext cx="274320" cy="41148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32E8D0C2-09AE-DB4C-8BDC-DB95435F8474}"/>
                </a:ext>
              </a:extLst>
            </p:cNvPr>
            <p:cNvSpPr/>
            <p:nvPr/>
          </p:nvSpPr>
          <p:spPr>
            <a:xfrm>
              <a:off x="6793939" y="4095750"/>
              <a:ext cx="274320" cy="41148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C6A91949-AB68-FC40-B84D-AEF965EB9426}"/>
                </a:ext>
              </a:extLst>
            </p:cNvPr>
            <p:cNvSpPr/>
            <p:nvPr/>
          </p:nvSpPr>
          <p:spPr>
            <a:xfrm>
              <a:off x="7162800" y="3867150"/>
              <a:ext cx="274320" cy="41148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833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Decomposition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533292" y="1966010"/>
            <a:ext cx="7144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FontTx/>
              <a:buAutoNum type="arabicPeriod"/>
            </a:pPr>
            <a:r>
              <a:rPr lang="en-US" sz="2400" b="1" dirty="0">
                <a:solidFill>
                  <a:prstClr val="black"/>
                </a:solidFill>
              </a:rPr>
              <a:t>Duplicate occupied states on each node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3619332" y="3505200"/>
            <a:ext cx="4953336" cy="2286000"/>
            <a:chOff x="1599864" y="2286284"/>
            <a:chExt cx="4953336" cy="2286000"/>
          </a:xfrm>
        </p:grpSpPr>
        <p:sp>
          <p:nvSpPr>
            <p:cNvPr id="122" name="Rectangle 121"/>
            <p:cNvSpPr/>
            <p:nvPr/>
          </p:nvSpPr>
          <p:spPr>
            <a:xfrm>
              <a:off x="1599864" y="2286284"/>
              <a:ext cx="2286000" cy="228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4267200" y="2286284"/>
              <a:ext cx="2286000" cy="228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24" name="Oval 123" descr="Custom:  Oval 178"/>
          <p:cNvSpPr/>
          <p:nvPr/>
        </p:nvSpPr>
        <p:spPr>
          <a:xfrm>
            <a:off x="3841060" y="3804664"/>
            <a:ext cx="274320" cy="411480"/>
          </a:xfrm>
          <a:prstGeom prst="ellipse">
            <a:avLst/>
          </a:prstGeom>
          <a:ln w="571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b="1" dirty="0">
                <a:solidFill>
                  <a:schemeClr val="bg1"/>
                </a:solidFill>
                <a:latin typeface="Lucida Grande"/>
                <a:ea typeface="Lucida Grande"/>
                <a:cs typeface="Lucida Grande"/>
              </a:rPr>
              <a:t>ψ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5" name="Oval 124" descr="Custom:  Oval 179"/>
          <p:cNvSpPr/>
          <p:nvPr/>
        </p:nvSpPr>
        <p:spPr>
          <a:xfrm>
            <a:off x="4739427" y="3806180"/>
            <a:ext cx="274320" cy="411480"/>
          </a:xfrm>
          <a:prstGeom prst="ellipse">
            <a:avLst/>
          </a:prstGeom>
          <a:ln w="571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b="1" dirty="0">
                <a:solidFill>
                  <a:schemeClr val="bg1"/>
                </a:solidFill>
                <a:latin typeface="Lucida Grande"/>
                <a:ea typeface="Lucida Grande"/>
                <a:cs typeface="Lucida Grande"/>
              </a:rPr>
              <a:t>ψ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6" name="Oval 125" descr="Custom:  Oval 180"/>
          <p:cNvSpPr/>
          <p:nvPr/>
        </p:nvSpPr>
        <p:spPr>
          <a:xfrm>
            <a:off x="6395070" y="4093832"/>
            <a:ext cx="274320" cy="411480"/>
          </a:xfrm>
          <a:prstGeom prst="ellipse">
            <a:avLst/>
          </a:prstGeom>
          <a:ln w="571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b="1" dirty="0">
                <a:solidFill>
                  <a:schemeClr val="bg1"/>
                </a:solidFill>
                <a:latin typeface="Lucida Grande"/>
                <a:ea typeface="Lucida Grande"/>
                <a:cs typeface="Lucida Grande"/>
              </a:rPr>
              <a:t>ψ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7" name="Oval 126" descr="Custom:  Oval 181"/>
          <p:cNvSpPr/>
          <p:nvPr/>
        </p:nvSpPr>
        <p:spPr>
          <a:xfrm>
            <a:off x="4278691" y="3588012"/>
            <a:ext cx="274320" cy="4114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8" name="Oval 127" descr="Custom:  Oval 182"/>
          <p:cNvSpPr/>
          <p:nvPr/>
        </p:nvSpPr>
        <p:spPr>
          <a:xfrm>
            <a:off x="4041069" y="4185664"/>
            <a:ext cx="274320" cy="4114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Oval 128" descr="Custom:  Oval 183"/>
          <p:cNvSpPr/>
          <p:nvPr/>
        </p:nvSpPr>
        <p:spPr>
          <a:xfrm>
            <a:off x="6418276" y="3575386"/>
            <a:ext cx="274320" cy="4114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0" name="Oval 129" descr="Custom:  Oval 184"/>
          <p:cNvSpPr/>
          <p:nvPr/>
        </p:nvSpPr>
        <p:spPr>
          <a:xfrm>
            <a:off x="6861384" y="3913249"/>
            <a:ext cx="274320" cy="4114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1" name="Oval 130" descr="Custom:  Oval 186"/>
          <p:cNvSpPr/>
          <p:nvPr/>
        </p:nvSpPr>
        <p:spPr>
          <a:xfrm>
            <a:off x="5120122" y="3697959"/>
            <a:ext cx="274320" cy="4114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2" name="Oval 131" descr="Custom:  Oval 187"/>
          <p:cNvSpPr/>
          <p:nvPr/>
        </p:nvSpPr>
        <p:spPr>
          <a:xfrm>
            <a:off x="5466313" y="3910795"/>
            <a:ext cx="274320" cy="4114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3" name="Oval 132" descr="Custom:  Oval 188"/>
          <p:cNvSpPr/>
          <p:nvPr/>
        </p:nvSpPr>
        <p:spPr>
          <a:xfrm>
            <a:off x="7518653" y="3807070"/>
            <a:ext cx="274320" cy="4114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4" name="Oval 133" descr="Custom:  Oval 189"/>
          <p:cNvSpPr/>
          <p:nvPr/>
        </p:nvSpPr>
        <p:spPr>
          <a:xfrm>
            <a:off x="8081366" y="3581721"/>
            <a:ext cx="274320" cy="4114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5" name="Oval 134" descr="Custom:  Oval 190"/>
          <p:cNvSpPr/>
          <p:nvPr/>
        </p:nvSpPr>
        <p:spPr>
          <a:xfrm>
            <a:off x="7211533" y="4185012"/>
            <a:ext cx="274320" cy="4114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6" name="Oval 135" descr="Custom:  Oval 191"/>
          <p:cNvSpPr/>
          <p:nvPr/>
        </p:nvSpPr>
        <p:spPr>
          <a:xfrm>
            <a:off x="7864799" y="4092053"/>
            <a:ext cx="274320" cy="4114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7" name="Oval 136" descr="Custom:  Oval 192"/>
          <p:cNvSpPr/>
          <p:nvPr/>
        </p:nvSpPr>
        <p:spPr>
          <a:xfrm>
            <a:off x="4512350" y="4186790"/>
            <a:ext cx="274320" cy="4114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8" name="Oval 137" descr="Custom:  Oval 193"/>
          <p:cNvSpPr/>
          <p:nvPr/>
        </p:nvSpPr>
        <p:spPr>
          <a:xfrm>
            <a:off x="5044783" y="4291483"/>
            <a:ext cx="274320" cy="4114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9" name="Oval 138" descr="Custom:  Oval 194"/>
          <p:cNvSpPr/>
          <p:nvPr/>
        </p:nvSpPr>
        <p:spPr>
          <a:xfrm>
            <a:off x="7148444" y="3575073"/>
            <a:ext cx="274320" cy="4114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40" name="Group 139"/>
          <p:cNvGrpSpPr/>
          <p:nvPr/>
        </p:nvGrpSpPr>
        <p:grpSpPr>
          <a:xfrm>
            <a:off x="3845911" y="5318000"/>
            <a:ext cx="1828800" cy="304800"/>
            <a:chOff x="2321911" y="4460750"/>
            <a:chExt cx="1828800" cy="304800"/>
          </a:xfrm>
        </p:grpSpPr>
        <p:sp>
          <p:nvSpPr>
            <p:cNvPr id="141" name="Rectangle 140"/>
            <p:cNvSpPr>
              <a:spLocks noChangeAspect="1"/>
            </p:cNvSpPr>
            <p:nvPr/>
          </p:nvSpPr>
          <p:spPr>
            <a:xfrm>
              <a:off x="2321911" y="446075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2" name="Rectangle 141"/>
            <p:cNvSpPr>
              <a:spLocks noChangeAspect="1"/>
            </p:cNvSpPr>
            <p:nvPr/>
          </p:nvSpPr>
          <p:spPr>
            <a:xfrm>
              <a:off x="2321911" y="458267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3" name="Rectangle 142"/>
            <p:cNvSpPr>
              <a:spLocks noChangeAspect="1"/>
            </p:cNvSpPr>
            <p:nvPr/>
          </p:nvSpPr>
          <p:spPr>
            <a:xfrm>
              <a:off x="2321911" y="470459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6512035" y="5321503"/>
            <a:ext cx="1828800" cy="304800"/>
            <a:chOff x="2321911" y="4460750"/>
            <a:chExt cx="1828800" cy="304800"/>
          </a:xfrm>
        </p:grpSpPr>
        <p:sp>
          <p:nvSpPr>
            <p:cNvPr id="149" name="Rectangle 148"/>
            <p:cNvSpPr>
              <a:spLocks noChangeAspect="1"/>
            </p:cNvSpPr>
            <p:nvPr/>
          </p:nvSpPr>
          <p:spPr>
            <a:xfrm>
              <a:off x="2321911" y="446075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0" name="Rectangle 149"/>
            <p:cNvSpPr>
              <a:spLocks noChangeAspect="1"/>
            </p:cNvSpPr>
            <p:nvPr/>
          </p:nvSpPr>
          <p:spPr>
            <a:xfrm>
              <a:off x="2321911" y="458267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1" name="Rectangle 150"/>
            <p:cNvSpPr>
              <a:spLocks noChangeAspect="1"/>
            </p:cNvSpPr>
            <p:nvPr/>
          </p:nvSpPr>
          <p:spPr>
            <a:xfrm>
              <a:off x="2321911" y="470459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8" name="Straight Arrow Connector 47"/>
          <p:cNvCxnSpPr>
            <a:stCxn id="124" idx="4"/>
          </p:cNvCxnSpPr>
          <p:nvPr/>
        </p:nvCxnSpPr>
        <p:spPr>
          <a:xfrm flipH="1">
            <a:off x="3962400" y="4216144"/>
            <a:ext cx="15820" cy="1101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124" idx="5"/>
            <a:endCxn id="150" idx="1"/>
          </p:cNvCxnSpPr>
          <p:nvPr/>
        </p:nvCxnSpPr>
        <p:spPr>
          <a:xfrm>
            <a:off x="4075207" y="4155886"/>
            <a:ext cx="2436828" cy="13180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125" idx="4"/>
          </p:cNvCxnSpPr>
          <p:nvPr/>
        </p:nvCxnSpPr>
        <p:spPr>
          <a:xfrm>
            <a:off x="4876587" y="4217660"/>
            <a:ext cx="0" cy="11003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stCxn id="125" idx="5"/>
            <a:endCxn id="149" idx="1"/>
          </p:cNvCxnSpPr>
          <p:nvPr/>
        </p:nvCxnSpPr>
        <p:spPr>
          <a:xfrm>
            <a:off x="4973576" y="4157402"/>
            <a:ext cx="1538461" cy="11945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126" idx="3"/>
          </p:cNvCxnSpPr>
          <p:nvPr/>
        </p:nvCxnSpPr>
        <p:spPr>
          <a:xfrm flipH="1">
            <a:off x="5674711" y="4445052"/>
            <a:ext cx="760532" cy="9339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stCxn id="126" idx="4"/>
          </p:cNvCxnSpPr>
          <p:nvPr/>
        </p:nvCxnSpPr>
        <p:spPr>
          <a:xfrm>
            <a:off x="6532230" y="4505314"/>
            <a:ext cx="137160" cy="816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3845913" y="5243072"/>
            <a:ext cx="138015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457200"/>
            <a:r>
              <a:rPr lang="en-US" sz="2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Psi Cache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506035" y="5243072"/>
            <a:ext cx="138015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457200"/>
            <a:r>
              <a:rPr lang="en-US" sz="2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Psi Cache</a:t>
            </a:r>
          </a:p>
        </p:txBody>
      </p:sp>
    </p:spTree>
    <p:extLst>
      <p:ext uri="{BB962C8B-B14F-4D97-AF65-F5344CB8AC3E}">
        <p14:creationId xmlns:p14="http://schemas.microsoft.com/office/powerpoint/2010/main" val="121167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/>
      <p:bldP spid="1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Decomposition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533292" y="1966010"/>
            <a:ext cx="7144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FontTx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Duplicate occupied states on each node</a:t>
            </a:r>
          </a:p>
          <a:p>
            <a:pPr marL="342900" indent="-342900" defTabSz="457200">
              <a:buFontTx/>
              <a:buAutoNum type="arabicPeriod"/>
            </a:pPr>
            <a:r>
              <a:rPr lang="en-US" sz="2400" b="1" dirty="0">
                <a:solidFill>
                  <a:prstClr val="black"/>
                </a:solidFill>
              </a:rPr>
              <a:t>Broadcast an unoccupied state to compute f vectors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3619332" y="3505200"/>
            <a:ext cx="4953336" cy="2286000"/>
            <a:chOff x="1599864" y="2286284"/>
            <a:chExt cx="4953336" cy="2286000"/>
          </a:xfrm>
        </p:grpSpPr>
        <p:sp>
          <p:nvSpPr>
            <p:cNvPr id="113" name="Rectangle 112"/>
            <p:cNvSpPr/>
            <p:nvPr/>
          </p:nvSpPr>
          <p:spPr>
            <a:xfrm>
              <a:off x="1599864" y="2286284"/>
              <a:ext cx="2286000" cy="228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267200" y="2286284"/>
              <a:ext cx="2286000" cy="228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15" name="Oval 114" descr="Custom:  Oval 178"/>
          <p:cNvSpPr/>
          <p:nvPr/>
        </p:nvSpPr>
        <p:spPr>
          <a:xfrm>
            <a:off x="3841060" y="3804664"/>
            <a:ext cx="274320" cy="411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6" name="Oval 115" descr="Custom:  Oval 179"/>
          <p:cNvSpPr/>
          <p:nvPr/>
        </p:nvSpPr>
        <p:spPr>
          <a:xfrm>
            <a:off x="4739427" y="3806180"/>
            <a:ext cx="274320" cy="411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Oval 116" descr="Custom:  Oval 180"/>
          <p:cNvSpPr/>
          <p:nvPr/>
        </p:nvSpPr>
        <p:spPr>
          <a:xfrm>
            <a:off x="6395070" y="4093832"/>
            <a:ext cx="274320" cy="411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18" name="Oval 117" descr="Custom:  Oval 181"/>
          <p:cNvSpPr/>
          <p:nvPr/>
        </p:nvSpPr>
        <p:spPr>
          <a:xfrm>
            <a:off x="4278691" y="3588012"/>
            <a:ext cx="274320" cy="4114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b="1" dirty="0">
                <a:solidFill>
                  <a:schemeClr val="bg1"/>
                </a:solidFill>
                <a:latin typeface="Lucida Grande"/>
                <a:ea typeface="Lucida Grande"/>
                <a:cs typeface="Lucida Grande"/>
              </a:rPr>
              <a:t>ψ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119" name="Oval 118" descr="Custom:  Oval 182"/>
          <p:cNvSpPr/>
          <p:nvPr/>
        </p:nvSpPr>
        <p:spPr>
          <a:xfrm>
            <a:off x="4041069" y="4185664"/>
            <a:ext cx="274320" cy="4114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b="1" dirty="0">
                <a:solidFill>
                  <a:schemeClr val="bg1"/>
                </a:solidFill>
                <a:latin typeface="Lucida Grande"/>
                <a:ea typeface="Lucida Grande"/>
                <a:cs typeface="Lucida Grande"/>
              </a:rPr>
              <a:t>ψ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120" name="Oval 119" descr="Custom:  Oval 183"/>
          <p:cNvSpPr/>
          <p:nvPr/>
        </p:nvSpPr>
        <p:spPr>
          <a:xfrm>
            <a:off x="6418276" y="3575386"/>
            <a:ext cx="274320" cy="4114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b="1" dirty="0">
                <a:solidFill>
                  <a:schemeClr val="bg1"/>
                </a:solidFill>
                <a:latin typeface="Lucida Grande"/>
                <a:ea typeface="Lucida Grande"/>
                <a:cs typeface="Lucida Grande"/>
              </a:rPr>
              <a:t>ψ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121" name="Oval 120" descr="Custom:  Oval 184"/>
          <p:cNvSpPr/>
          <p:nvPr/>
        </p:nvSpPr>
        <p:spPr>
          <a:xfrm>
            <a:off x="6861384" y="3913249"/>
            <a:ext cx="274320" cy="411480"/>
          </a:xfrm>
          <a:prstGeom prst="ellipse">
            <a:avLst/>
          </a:prstGeom>
          <a:ln w="57150"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b="1" dirty="0">
                <a:solidFill>
                  <a:schemeClr val="bg1"/>
                </a:solidFill>
                <a:latin typeface="Lucida Grande"/>
                <a:ea typeface="Lucida Grande"/>
                <a:cs typeface="Lucida Grande"/>
              </a:rPr>
              <a:t>ψ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122" name="Oval 121" descr="Custom:  Oval 186"/>
          <p:cNvSpPr/>
          <p:nvPr/>
        </p:nvSpPr>
        <p:spPr>
          <a:xfrm>
            <a:off x="5120122" y="3697959"/>
            <a:ext cx="274320" cy="4114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Oval 122" descr="Custom:  Oval 187"/>
          <p:cNvSpPr/>
          <p:nvPr/>
        </p:nvSpPr>
        <p:spPr>
          <a:xfrm>
            <a:off x="5466313" y="3910795"/>
            <a:ext cx="274320" cy="4114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Oval 123" descr="Custom:  Oval 188"/>
          <p:cNvSpPr/>
          <p:nvPr/>
        </p:nvSpPr>
        <p:spPr>
          <a:xfrm>
            <a:off x="7518653" y="3807070"/>
            <a:ext cx="274320" cy="4114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Oval 124" descr="Custom:  Oval 189"/>
          <p:cNvSpPr/>
          <p:nvPr/>
        </p:nvSpPr>
        <p:spPr>
          <a:xfrm>
            <a:off x="8081366" y="3581721"/>
            <a:ext cx="274320" cy="4114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Oval 125" descr="Custom:  Oval 190"/>
          <p:cNvSpPr/>
          <p:nvPr/>
        </p:nvSpPr>
        <p:spPr>
          <a:xfrm>
            <a:off x="7211533" y="4185012"/>
            <a:ext cx="274320" cy="4114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7" name="Oval 126" descr="Custom:  Oval 191"/>
          <p:cNvSpPr/>
          <p:nvPr/>
        </p:nvSpPr>
        <p:spPr>
          <a:xfrm>
            <a:off x="7864799" y="4092053"/>
            <a:ext cx="274320" cy="4114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8" name="Oval 127" descr="Custom:  Oval 192"/>
          <p:cNvSpPr/>
          <p:nvPr/>
        </p:nvSpPr>
        <p:spPr>
          <a:xfrm>
            <a:off x="4512350" y="4186790"/>
            <a:ext cx="274320" cy="4114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Oval 128" descr="Custom:  Oval 193"/>
          <p:cNvSpPr/>
          <p:nvPr/>
        </p:nvSpPr>
        <p:spPr>
          <a:xfrm>
            <a:off x="5044783" y="4291483"/>
            <a:ext cx="274320" cy="4114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0" name="Oval 129" descr="Custom:  Oval 194"/>
          <p:cNvSpPr/>
          <p:nvPr/>
        </p:nvSpPr>
        <p:spPr>
          <a:xfrm>
            <a:off x="7148444" y="3575073"/>
            <a:ext cx="274320" cy="4114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3845911" y="5318000"/>
            <a:ext cx="1828800" cy="304800"/>
            <a:chOff x="2321911" y="4460750"/>
            <a:chExt cx="1828800" cy="304800"/>
          </a:xfrm>
        </p:grpSpPr>
        <p:sp>
          <p:nvSpPr>
            <p:cNvPr id="132" name="Rectangle 131"/>
            <p:cNvSpPr>
              <a:spLocks noChangeAspect="1"/>
            </p:cNvSpPr>
            <p:nvPr/>
          </p:nvSpPr>
          <p:spPr>
            <a:xfrm>
              <a:off x="2321911" y="446075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3" name="Rectangle 132"/>
            <p:cNvSpPr>
              <a:spLocks noChangeAspect="1"/>
            </p:cNvSpPr>
            <p:nvPr/>
          </p:nvSpPr>
          <p:spPr>
            <a:xfrm>
              <a:off x="2321911" y="458267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4" name="Rectangle 133"/>
            <p:cNvSpPr>
              <a:spLocks noChangeAspect="1"/>
            </p:cNvSpPr>
            <p:nvPr/>
          </p:nvSpPr>
          <p:spPr>
            <a:xfrm>
              <a:off x="2321911" y="470459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3845911" y="4876800"/>
            <a:ext cx="1828800" cy="304800"/>
            <a:chOff x="2321911" y="4460750"/>
            <a:chExt cx="1828800" cy="304800"/>
          </a:xfrm>
        </p:grpSpPr>
        <p:sp>
          <p:nvSpPr>
            <p:cNvPr id="136" name="Rectangle 135"/>
            <p:cNvSpPr>
              <a:spLocks noChangeAspect="1"/>
            </p:cNvSpPr>
            <p:nvPr/>
          </p:nvSpPr>
          <p:spPr>
            <a:xfrm>
              <a:off x="2321911" y="4460750"/>
              <a:ext cx="1828800" cy="609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7" name="Rectangle 136"/>
            <p:cNvSpPr>
              <a:spLocks noChangeAspect="1"/>
            </p:cNvSpPr>
            <p:nvPr/>
          </p:nvSpPr>
          <p:spPr>
            <a:xfrm>
              <a:off x="2321911" y="4582670"/>
              <a:ext cx="1828800" cy="609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8" name="Rectangle 137"/>
            <p:cNvSpPr>
              <a:spLocks noChangeAspect="1"/>
            </p:cNvSpPr>
            <p:nvPr/>
          </p:nvSpPr>
          <p:spPr>
            <a:xfrm>
              <a:off x="2321911" y="4704590"/>
              <a:ext cx="1828800" cy="609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6512035" y="5321503"/>
            <a:ext cx="1828800" cy="304800"/>
            <a:chOff x="2321911" y="4460750"/>
            <a:chExt cx="1828800" cy="304800"/>
          </a:xfrm>
        </p:grpSpPr>
        <p:sp>
          <p:nvSpPr>
            <p:cNvPr id="140" name="Rectangle 139"/>
            <p:cNvSpPr>
              <a:spLocks noChangeAspect="1"/>
            </p:cNvSpPr>
            <p:nvPr/>
          </p:nvSpPr>
          <p:spPr>
            <a:xfrm>
              <a:off x="2321911" y="446075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1" name="Rectangle 140"/>
            <p:cNvSpPr>
              <a:spLocks noChangeAspect="1"/>
            </p:cNvSpPr>
            <p:nvPr/>
          </p:nvSpPr>
          <p:spPr>
            <a:xfrm>
              <a:off x="2321911" y="458267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2" name="Rectangle 141"/>
            <p:cNvSpPr>
              <a:spLocks noChangeAspect="1"/>
            </p:cNvSpPr>
            <p:nvPr/>
          </p:nvSpPr>
          <p:spPr>
            <a:xfrm>
              <a:off x="2321911" y="470459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6512035" y="4880303"/>
            <a:ext cx="1828800" cy="304800"/>
            <a:chOff x="2321911" y="4460750"/>
            <a:chExt cx="1828800" cy="304800"/>
          </a:xfrm>
        </p:grpSpPr>
        <p:sp>
          <p:nvSpPr>
            <p:cNvPr id="144" name="Rectangle 143"/>
            <p:cNvSpPr>
              <a:spLocks noChangeAspect="1"/>
            </p:cNvSpPr>
            <p:nvPr/>
          </p:nvSpPr>
          <p:spPr>
            <a:xfrm>
              <a:off x="2321911" y="4460750"/>
              <a:ext cx="1828800" cy="609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5" name="Rectangle 144"/>
            <p:cNvSpPr>
              <a:spLocks noChangeAspect="1"/>
            </p:cNvSpPr>
            <p:nvPr/>
          </p:nvSpPr>
          <p:spPr>
            <a:xfrm>
              <a:off x="2321911" y="4582670"/>
              <a:ext cx="1828800" cy="609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6" name="Rectangle 145"/>
            <p:cNvSpPr>
              <a:spLocks noChangeAspect="1"/>
            </p:cNvSpPr>
            <p:nvPr/>
          </p:nvSpPr>
          <p:spPr>
            <a:xfrm>
              <a:off x="2321911" y="4704590"/>
              <a:ext cx="1828800" cy="609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47" name="Straight Arrow Connector 146"/>
          <p:cNvCxnSpPr>
            <a:stCxn id="121" idx="3"/>
          </p:cNvCxnSpPr>
          <p:nvPr/>
        </p:nvCxnSpPr>
        <p:spPr>
          <a:xfrm flipH="1">
            <a:off x="5674714" y="4264471"/>
            <a:ext cx="1226845" cy="11144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121" idx="4"/>
          </p:cNvCxnSpPr>
          <p:nvPr/>
        </p:nvCxnSpPr>
        <p:spPr>
          <a:xfrm flipH="1">
            <a:off x="6669393" y="4324729"/>
            <a:ext cx="329153" cy="9967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3845913" y="5243072"/>
            <a:ext cx="138015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457200"/>
            <a:r>
              <a:rPr lang="en-US" sz="2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Psi Cache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6506035" y="5243072"/>
            <a:ext cx="138015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457200"/>
            <a:r>
              <a:rPr lang="en-US" sz="2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Psi Cache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3844881" y="4773308"/>
            <a:ext cx="115924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457200"/>
            <a:r>
              <a:rPr lang="en-US" sz="2400" b="1" dirty="0">
                <a:ln w="12700">
                  <a:solidFill>
                    <a:srgbClr val="8064A2">
                      <a:lumMod val="50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 Cache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6503304" y="4772298"/>
            <a:ext cx="115924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457200"/>
            <a:r>
              <a:rPr lang="en-US" sz="2400" b="1" dirty="0">
                <a:ln w="12700">
                  <a:solidFill>
                    <a:srgbClr val="8064A2">
                      <a:lumMod val="50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 Cache</a:t>
            </a:r>
          </a:p>
        </p:txBody>
      </p:sp>
    </p:spTree>
    <p:extLst>
      <p:ext uri="{BB962C8B-B14F-4D97-AF65-F5344CB8AC3E}">
        <p14:creationId xmlns:p14="http://schemas.microsoft.com/office/powerpoint/2010/main" val="210667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Parallel Decomposition – Scaling Improvements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533292" y="1966005"/>
            <a:ext cx="714410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FontTx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Duplicate occupied states on each node</a:t>
            </a:r>
          </a:p>
          <a:p>
            <a:pPr marL="342900" indent="-342900" defTabSz="457200">
              <a:buFontTx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Broadcast an unoccupied state to compute f vectors</a:t>
            </a:r>
            <a:endParaRPr lang="en-US" b="1" i="1" dirty="0">
              <a:solidFill>
                <a:srgbClr val="FF0000"/>
              </a:solidFill>
            </a:endParaRPr>
          </a:p>
          <a:p>
            <a:pPr marL="342900" indent="-342900" defTabSz="457200">
              <a:buFontTx/>
              <a:buAutoNum type="arabicPeriod"/>
            </a:pPr>
            <a:r>
              <a:rPr lang="en-US" sz="2400" b="1" dirty="0">
                <a:solidFill>
                  <a:prstClr val="black"/>
                </a:solidFill>
              </a:rPr>
              <a:t>Locally update each matrix tile</a:t>
            </a:r>
          </a:p>
        </p:txBody>
      </p:sp>
      <p:grpSp>
        <p:nvGrpSpPr>
          <p:cNvPr id="140" name="Group 139"/>
          <p:cNvGrpSpPr/>
          <p:nvPr/>
        </p:nvGrpSpPr>
        <p:grpSpPr>
          <a:xfrm>
            <a:off x="3619332" y="3505200"/>
            <a:ext cx="4953336" cy="2286000"/>
            <a:chOff x="1599864" y="2286284"/>
            <a:chExt cx="4953336" cy="2286000"/>
          </a:xfrm>
        </p:grpSpPr>
        <p:sp>
          <p:nvSpPr>
            <p:cNvPr id="141" name="Rectangle 140"/>
            <p:cNvSpPr/>
            <p:nvPr/>
          </p:nvSpPr>
          <p:spPr>
            <a:xfrm>
              <a:off x="1599864" y="2286284"/>
              <a:ext cx="2286000" cy="228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267200" y="2286284"/>
              <a:ext cx="2286000" cy="228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43" name="Oval 142" descr="Custom:  Oval 178"/>
          <p:cNvSpPr/>
          <p:nvPr/>
        </p:nvSpPr>
        <p:spPr>
          <a:xfrm>
            <a:off x="3841060" y="3804664"/>
            <a:ext cx="274320" cy="411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4" name="Oval 143" descr="Custom:  Oval 179"/>
          <p:cNvSpPr/>
          <p:nvPr/>
        </p:nvSpPr>
        <p:spPr>
          <a:xfrm>
            <a:off x="4739427" y="3806180"/>
            <a:ext cx="274320" cy="411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5" name="Oval 144" descr="Custom:  Oval 180"/>
          <p:cNvSpPr/>
          <p:nvPr/>
        </p:nvSpPr>
        <p:spPr>
          <a:xfrm>
            <a:off x="6395070" y="4093832"/>
            <a:ext cx="274320" cy="411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6" name="Oval 145" descr="Custom:  Oval 181"/>
          <p:cNvSpPr/>
          <p:nvPr/>
        </p:nvSpPr>
        <p:spPr>
          <a:xfrm>
            <a:off x="4278691" y="3588012"/>
            <a:ext cx="274320" cy="4114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7" name="Oval 146" descr="Custom:  Oval 182"/>
          <p:cNvSpPr/>
          <p:nvPr/>
        </p:nvSpPr>
        <p:spPr>
          <a:xfrm>
            <a:off x="4041069" y="4185664"/>
            <a:ext cx="274320" cy="4114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8" name="Oval 147" descr="Custom:  Oval 183"/>
          <p:cNvSpPr/>
          <p:nvPr/>
        </p:nvSpPr>
        <p:spPr>
          <a:xfrm>
            <a:off x="6418276" y="3575386"/>
            <a:ext cx="274320" cy="4114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9" name="Oval 148" descr="Custom:  Oval 184"/>
          <p:cNvSpPr/>
          <p:nvPr/>
        </p:nvSpPr>
        <p:spPr>
          <a:xfrm>
            <a:off x="6861384" y="3913249"/>
            <a:ext cx="274320" cy="4114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0" name="Oval 149" descr="Custom:  Oval 186"/>
          <p:cNvSpPr/>
          <p:nvPr/>
        </p:nvSpPr>
        <p:spPr>
          <a:xfrm>
            <a:off x="5120122" y="3697959"/>
            <a:ext cx="274320" cy="411480"/>
          </a:xfrm>
          <a:prstGeom prst="ellipse">
            <a:avLst/>
          </a:prstGeom>
          <a:ln w="57150" cmpd="sng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>
                <a:solidFill>
                  <a:prstClr val="white"/>
                </a:solidFill>
              </a:rPr>
              <a:t>P</a:t>
            </a:r>
          </a:p>
        </p:txBody>
      </p:sp>
      <p:sp>
        <p:nvSpPr>
          <p:cNvPr id="151" name="Oval 150" descr="Custom:  Oval 187"/>
          <p:cNvSpPr/>
          <p:nvPr/>
        </p:nvSpPr>
        <p:spPr>
          <a:xfrm>
            <a:off x="5466313" y="3910795"/>
            <a:ext cx="274320" cy="411480"/>
          </a:xfrm>
          <a:prstGeom prst="ellipse">
            <a:avLst/>
          </a:prstGeom>
          <a:ln w="57150" cmpd="sng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>
                <a:solidFill>
                  <a:prstClr val="white"/>
                </a:solidFill>
              </a:rPr>
              <a:t>P</a:t>
            </a:r>
          </a:p>
        </p:txBody>
      </p:sp>
      <p:sp>
        <p:nvSpPr>
          <p:cNvPr id="152" name="Oval 151" descr="Custom:  Oval 188"/>
          <p:cNvSpPr/>
          <p:nvPr/>
        </p:nvSpPr>
        <p:spPr>
          <a:xfrm>
            <a:off x="7518653" y="3807070"/>
            <a:ext cx="274320" cy="411480"/>
          </a:xfrm>
          <a:prstGeom prst="ellipse">
            <a:avLst/>
          </a:prstGeom>
          <a:ln w="57150" cmpd="sng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>
                <a:solidFill>
                  <a:prstClr val="white"/>
                </a:solidFill>
              </a:rPr>
              <a:t>P</a:t>
            </a:r>
          </a:p>
        </p:txBody>
      </p:sp>
      <p:sp>
        <p:nvSpPr>
          <p:cNvPr id="153" name="Oval 152" descr="Custom:  Oval 189"/>
          <p:cNvSpPr/>
          <p:nvPr/>
        </p:nvSpPr>
        <p:spPr>
          <a:xfrm>
            <a:off x="8081366" y="3581721"/>
            <a:ext cx="274320" cy="411480"/>
          </a:xfrm>
          <a:prstGeom prst="ellipse">
            <a:avLst/>
          </a:prstGeom>
          <a:ln w="57150" cmpd="sng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>
                <a:solidFill>
                  <a:prstClr val="white"/>
                </a:solidFill>
              </a:rPr>
              <a:t>P</a:t>
            </a:r>
          </a:p>
        </p:txBody>
      </p:sp>
      <p:sp>
        <p:nvSpPr>
          <p:cNvPr id="154" name="Oval 153" descr="Custom:  Oval 190"/>
          <p:cNvSpPr/>
          <p:nvPr/>
        </p:nvSpPr>
        <p:spPr>
          <a:xfrm>
            <a:off x="7211533" y="4185012"/>
            <a:ext cx="274320" cy="411480"/>
          </a:xfrm>
          <a:prstGeom prst="ellipse">
            <a:avLst/>
          </a:prstGeom>
          <a:ln w="57150" cmpd="sng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>
                <a:solidFill>
                  <a:prstClr val="white"/>
                </a:solidFill>
              </a:rPr>
              <a:t>P</a:t>
            </a:r>
          </a:p>
        </p:txBody>
      </p:sp>
      <p:sp>
        <p:nvSpPr>
          <p:cNvPr id="155" name="Oval 154" descr="Custom:  Oval 191"/>
          <p:cNvSpPr/>
          <p:nvPr/>
        </p:nvSpPr>
        <p:spPr>
          <a:xfrm>
            <a:off x="7864799" y="4092053"/>
            <a:ext cx="274320" cy="411480"/>
          </a:xfrm>
          <a:prstGeom prst="ellipse">
            <a:avLst/>
          </a:prstGeom>
          <a:ln w="57150" cmpd="sng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>
                <a:solidFill>
                  <a:prstClr val="white"/>
                </a:solidFill>
              </a:rPr>
              <a:t>P</a:t>
            </a:r>
          </a:p>
        </p:txBody>
      </p:sp>
      <p:sp>
        <p:nvSpPr>
          <p:cNvPr id="156" name="Oval 155" descr="Custom:  Oval 192"/>
          <p:cNvSpPr/>
          <p:nvPr/>
        </p:nvSpPr>
        <p:spPr>
          <a:xfrm>
            <a:off x="4512350" y="4186790"/>
            <a:ext cx="274320" cy="411480"/>
          </a:xfrm>
          <a:prstGeom prst="ellipse">
            <a:avLst/>
          </a:prstGeom>
          <a:ln w="57150" cmpd="sng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>
                <a:solidFill>
                  <a:prstClr val="white"/>
                </a:solidFill>
              </a:rPr>
              <a:t>P</a:t>
            </a:r>
          </a:p>
        </p:txBody>
      </p:sp>
      <p:sp>
        <p:nvSpPr>
          <p:cNvPr id="157" name="Oval 156" descr="Custom:  Oval 193"/>
          <p:cNvSpPr/>
          <p:nvPr/>
        </p:nvSpPr>
        <p:spPr>
          <a:xfrm>
            <a:off x="5044783" y="4291483"/>
            <a:ext cx="274320" cy="411480"/>
          </a:xfrm>
          <a:prstGeom prst="ellipse">
            <a:avLst/>
          </a:prstGeom>
          <a:ln w="57150" cmpd="sng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>
                <a:solidFill>
                  <a:prstClr val="white"/>
                </a:solidFill>
              </a:rPr>
              <a:t>P</a:t>
            </a:r>
          </a:p>
        </p:txBody>
      </p:sp>
      <p:sp>
        <p:nvSpPr>
          <p:cNvPr id="158" name="Oval 157" descr="Custom:  Oval 194"/>
          <p:cNvSpPr/>
          <p:nvPr/>
        </p:nvSpPr>
        <p:spPr>
          <a:xfrm>
            <a:off x="7148444" y="3575073"/>
            <a:ext cx="274320" cy="411480"/>
          </a:xfrm>
          <a:prstGeom prst="ellipse">
            <a:avLst/>
          </a:prstGeom>
          <a:ln w="57150" cmpd="sng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dirty="0">
                <a:solidFill>
                  <a:prstClr val="white"/>
                </a:solidFill>
              </a:rPr>
              <a:t>P</a:t>
            </a:r>
          </a:p>
        </p:txBody>
      </p:sp>
      <p:grpSp>
        <p:nvGrpSpPr>
          <p:cNvPr id="159" name="Group 158"/>
          <p:cNvGrpSpPr/>
          <p:nvPr/>
        </p:nvGrpSpPr>
        <p:grpSpPr>
          <a:xfrm>
            <a:off x="3845911" y="5318000"/>
            <a:ext cx="1828800" cy="304800"/>
            <a:chOff x="2321911" y="4460750"/>
            <a:chExt cx="1828800" cy="304800"/>
          </a:xfrm>
        </p:grpSpPr>
        <p:sp>
          <p:nvSpPr>
            <p:cNvPr id="160" name="Rectangle 159"/>
            <p:cNvSpPr>
              <a:spLocks noChangeAspect="1"/>
            </p:cNvSpPr>
            <p:nvPr/>
          </p:nvSpPr>
          <p:spPr>
            <a:xfrm>
              <a:off x="2321911" y="446075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1" name="Rectangle 160"/>
            <p:cNvSpPr>
              <a:spLocks noChangeAspect="1"/>
            </p:cNvSpPr>
            <p:nvPr/>
          </p:nvSpPr>
          <p:spPr>
            <a:xfrm>
              <a:off x="2321911" y="458267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2" name="Rectangle 161"/>
            <p:cNvSpPr>
              <a:spLocks noChangeAspect="1"/>
            </p:cNvSpPr>
            <p:nvPr/>
          </p:nvSpPr>
          <p:spPr>
            <a:xfrm>
              <a:off x="2321911" y="470459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3845911" y="4876800"/>
            <a:ext cx="1828800" cy="304800"/>
            <a:chOff x="2321911" y="4460750"/>
            <a:chExt cx="1828800" cy="304800"/>
          </a:xfrm>
        </p:grpSpPr>
        <p:sp>
          <p:nvSpPr>
            <p:cNvPr id="164" name="Rectangle 163"/>
            <p:cNvSpPr>
              <a:spLocks noChangeAspect="1"/>
            </p:cNvSpPr>
            <p:nvPr/>
          </p:nvSpPr>
          <p:spPr>
            <a:xfrm>
              <a:off x="2321911" y="4460750"/>
              <a:ext cx="1828800" cy="609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5" name="Rectangle 164"/>
            <p:cNvSpPr>
              <a:spLocks noChangeAspect="1"/>
            </p:cNvSpPr>
            <p:nvPr/>
          </p:nvSpPr>
          <p:spPr>
            <a:xfrm>
              <a:off x="2321911" y="4582670"/>
              <a:ext cx="1828800" cy="609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6" name="Rectangle 165"/>
            <p:cNvSpPr>
              <a:spLocks noChangeAspect="1"/>
            </p:cNvSpPr>
            <p:nvPr/>
          </p:nvSpPr>
          <p:spPr>
            <a:xfrm>
              <a:off x="2321911" y="4704590"/>
              <a:ext cx="1828800" cy="609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6512035" y="5321503"/>
            <a:ext cx="1828800" cy="304800"/>
            <a:chOff x="2321911" y="4460750"/>
            <a:chExt cx="1828800" cy="304800"/>
          </a:xfrm>
        </p:grpSpPr>
        <p:sp>
          <p:nvSpPr>
            <p:cNvPr id="168" name="Rectangle 167"/>
            <p:cNvSpPr>
              <a:spLocks noChangeAspect="1"/>
            </p:cNvSpPr>
            <p:nvPr/>
          </p:nvSpPr>
          <p:spPr>
            <a:xfrm>
              <a:off x="2321911" y="446075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9" name="Rectangle 168"/>
            <p:cNvSpPr>
              <a:spLocks noChangeAspect="1"/>
            </p:cNvSpPr>
            <p:nvPr/>
          </p:nvSpPr>
          <p:spPr>
            <a:xfrm>
              <a:off x="2321911" y="458267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0" name="Rectangle 169"/>
            <p:cNvSpPr>
              <a:spLocks noChangeAspect="1"/>
            </p:cNvSpPr>
            <p:nvPr/>
          </p:nvSpPr>
          <p:spPr>
            <a:xfrm>
              <a:off x="2321911" y="470459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6512035" y="4880303"/>
            <a:ext cx="1828800" cy="304800"/>
            <a:chOff x="2321911" y="4460750"/>
            <a:chExt cx="1828800" cy="304800"/>
          </a:xfrm>
        </p:grpSpPr>
        <p:sp>
          <p:nvSpPr>
            <p:cNvPr id="172" name="Rectangle 171"/>
            <p:cNvSpPr>
              <a:spLocks noChangeAspect="1"/>
            </p:cNvSpPr>
            <p:nvPr/>
          </p:nvSpPr>
          <p:spPr>
            <a:xfrm>
              <a:off x="2321911" y="4460750"/>
              <a:ext cx="1828800" cy="609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3" name="Rectangle 172"/>
            <p:cNvSpPr>
              <a:spLocks noChangeAspect="1"/>
            </p:cNvSpPr>
            <p:nvPr/>
          </p:nvSpPr>
          <p:spPr>
            <a:xfrm>
              <a:off x="2321911" y="4582670"/>
              <a:ext cx="1828800" cy="609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4" name="Rectangle 173"/>
            <p:cNvSpPr>
              <a:spLocks noChangeAspect="1"/>
            </p:cNvSpPr>
            <p:nvPr/>
          </p:nvSpPr>
          <p:spPr>
            <a:xfrm>
              <a:off x="2321911" y="4704590"/>
              <a:ext cx="1828800" cy="609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75" name="Straight Arrow Connector 174"/>
          <p:cNvCxnSpPr>
            <a:endCxn id="156" idx="4"/>
          </p:cNvCxnSpPr>
          <p:nvPr/>
        </p:nvCxnSpPr>
        <p:spPr>
          <a:xfrm flipV="1">
            <a:off x="4648200" y="4598270"/>
            <a:ext cx="1310" cy="2785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endCxn id="150" idx="3"/>
          </p:cNvCxnSpPr>
          <p:nvPr/>
        </p:nvCxnSpPr>
        <p:spPr>
          <a:xfrm flipV="1">
            <a:off x="4800602" y="4049181"/>
            <a:ext cx="359695" cy="8276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endCxn id="157" idx="4"/>
          </p:cNvCxnSpPr>
          <p:nvPr/>
        </p:nvCxnSpPr>
        <p:spPr>
          <a:xfrm flipH="1" flipV="1">
            <a:off x="5181943" y="4702965"/>
            <a:ext cx="137160" cy="173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>
            <a:endCxn id="151" idx="4"/>
          </p:cNvCxnSpPr>
          <p:nvPr/>
        </p:nvCxnSpPr>
        <p:spPr>
          <a:xfrm flipV="1">
            <a:off x="5466313" y="4322275"/>
            <a:ext cx="137160" cy="5580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>
            <a:endCxn id="154" idx="4"/>
          </p:cNvCxnSpPr>
          <p:nvPr/>
        </p:nvCxnSpPr>
        <p:spPr>
          <a:xfrm flipV="1">
            <a:off x="7348693" y="4596492"/>
            <a:ext cx="0" cy="2803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>
            <a:endCxn id="158" idx="5"/>
          </p:cNvCxnSpPr>
          <p:nvPr/>
        </p:nvCxnSpPr>
        <p:spPr>
          <a:xfrm flipH="1" flipV="1">
            <a:off x="7382593" y="3926295"/>
            <a:ext cx="313609" cy="9505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endCxn id="152" idx="4"/>
          </p:cNvCxnSpPr>
          <p:nvPr/>
        </p:nvCxnSpPr>
        <p:spPr>
          <a:xfrm flipH="1" flipV="1">
            <a:off x="7655813" y="4218550"/>
            <a:ext cx="137160" cy="658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endCxn id="155" idx="4"/>
          </p:cNvCxnSpPr>
          <p:nvPr/>
        </p:nvCxnSpPr>
        <p:spPr>
          <a:xfrm flipV="1">
            <a:off x="7924802" y="4503535"/>
            <a:ext cx="77159" cy="3732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endCxn id="153" idx="4"/>
          </p:cNvCxnSpPr>
          <p:nvPr/>
        </p:nvCxnSpPr>
        <p:spPr>
          <a:xfrm flipV="1">
            <a:off x="8139121" y="3993203"/>
            <a:ext cx="79407" cy="883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3845913" y="5243072"/>
            <a:ext cx="138015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457200"/>
            <a:r>
              <a:rPr lang="en-US" sz="2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Psi Cache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6506035" y="5243072"/>
            <a:ext cx="138015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457200"/>
            <a:r>
              <a:rPr lang="en-US" sz="2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Psi Cache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3844881" y="4773308"/>
            <a:ext cx="115924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457200"/>
            <a:r>
              <a:rPr lang="en-US" sz="2400" b="1" dirty="0">
                <a:ln w="12700">
                  <a:solidFill>
                    <a:srgbClr val="8064A2">
                      <a:lumMod val="50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 Cache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6503304" y="4772298"/>
            <a:ext cx="115924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457200"/>
            <a:r>
              <a:rPr lang="en-US" sz="2400" b="1" dirty="0">
                <a:ln w="12700">
                  <a:solidFill>
                    <a:srgbClr val="8064A2">
                      <a:lumMod val="50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 Cache</a:t>
            </a:r>
          </a:p>
        </p:txBody>
      </p:sp>
    </p:spTree>
    <p:extLst>
      <p:ext uri="{BB962C8B-B14F-4D97-AF65-F5344CB8AC3E}">
        <p14:creationId xmlns:p14="http://schemas.microsoft.com/office/powerpoint/2010/main" val="130136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056404" cy="1083684"/>
          </a:xfrm>
        </p:spPr>
        <p:txBody>
          <a:bodyPr>
            <a:normAutofit/>
          </a:bodyPr>
          <a:lstStyle/>
          <a:p>
            <a:pPr defTabSz="457200"/>
            <a:r>
              <a:rPr lang="en-US" dirty="0"/>
              <a:t>Computation </a:t>
            </a:r>
            <a:r>
              <a:rPr lang="en-US"/>
              <a:t>of F-Vectors</a:t>
            </a:r>
            <a:endParaRPr lang="en-US" b="1" i="1" dirty="0">
              <a:solidFill>
                <a:srgbClr val="FF0000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733557" y="3743907"/>
            <a:ext cx="7917173" cy="2734216"/>
            <a:chOff x="1943107" y="1690688"/>
            <a:chExt cx="7917173" cy="2734216"/>
          </a:xfrm>
        </p:grpSpPr>
        <p:grpSp>
          <p:nvGrpSpPr>
            <p:cNvPr id="52" name="Group 51"/>
            <p:cNvGrpSpPr/>
            <p:nvPr/>
          </p:nvGrpSpPr>
          <p:grpSpPr>
            <a:xfrm>
              <a:off x="1943107" y="1690688"/>
              <a:ext cx="7917173" cy="2734216"/>
              <a:chOff x="1943107" y="1690688"/>
              <a:chExt cx="7917173" cy="2734216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943107" y="2066042"/>
                <a:ext cx="1966460" cy="1920707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095501" y="1693614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P Matrix</a:t>
                </a:r>
              </a:p>
            </p:txBody>
          </p:sp>
          <p:sp>
            <p:nvSpPr>
              <p:cNvPr id="6" name="Right Brace 5"/>
              <p:cNvSpPr/>
              <p:nvPr/>
            </p:nvSpPr>
            <p:spPr>
              <a:xfrm rot="5400000">
                <a:off x="2924426" y="3150445"/>
                <a:ext cx="80014" cy="1890268"/>
              </a:xfrm>
              <a:prstGeom prst="rightBrac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Right Brace 6"/>
              <p:cNvSpPr/>
              <p:nvPr/>
            </p:nvSpPr>
            <p:spPr>
              <a:xfrm>
                <a:off x="3981234" y="2110771"/>
                <a:ext cx="98041" cy="1875978"/>
              </a:xfrm>
              <a:prstGeom prst="rightBrac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000500" y="2870468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R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811294" y="4055572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R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810502" y="1696711"/>
                <a:ext cx="16081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2D </a:t>
                </a:r>
                <a:r>
                  <a:rPr lang="en-US" dirty="0" err="1">
                    <a:solidFill>
                      <a:prstClr val="black"/>
                    </a:solidFill>
                  </a:rPr>
                  <a:t>Chare</a:t>
                </a:r>
                <a:r>
                  <a:rPr lang="en-US" dirty="0">
                    <a:solidFill>
                      <a:prstClr val="black"/>
                    </a:solidFill>
                  </a:rPr>
                  <a:t> Array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139258" y="1690688"/>
                <a:ext cx="9194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2D Tiles</a:t>
                </a:r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4183380" y="2567426"/>
                <a:ext cx="542516" cy="368003"/>
              </a:xfrm>
              <a:prstGeom prst="right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Right Arrow 12"/>
              <p:cNvSpPr/>
              <p:nvPr/>
            </p:nvSpPr>
            <p:spPr>
              <a:xfrm>
                <a:off x="7104154" y="2570148"/>
                <a:ext cx="542516" cy="368003"/>
              </a:xfrm>
              <a:prstGeom prst="right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5143500" y="2066043"/>
                <a:ext cx="1371600" cy="1333500"/>
                <a:chOff x="2675106" y="3191649"/>
                <a:chExt cx="1371600" cy="1333500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2675106" y="3191649"/>
                  <a:ext cx="411480" cy="411480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2675106" y="3652659"/>
                  <a:ext cx="411480" cy="411480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2675106" y="4113669"/>
                  <a:ext cx="411480" cy="41148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 rot="16200000">
                  <a:off x="3155166" y="3191649"/>
                  <a:ext cx="411480" cy="411480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 rot="16200000">
                  <a:off x="3635226" y="3191649"/>
                  <a:ext cx="411480" cy="41148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 rot="16200000">
                  <a:off x="3155166" y="3652659"/>
                  <a:ext cx="411480" cy="411480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 rot="16200000">
                  <a:off x="3635226" y="3652659"/>
                  <a:ext cx="411480" cy="41148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 rot="16200000">
                  <a:off x="3155166" y="4109644"/>
                  <a:ext cx="411480" cy="41148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 rot="16200000">
                  <a:off x="3635226" y="4109644"/>
                  <a:ext cx="411480" cy="41148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7810500" y="2098912"/>
                <a:ext cx="1798320" cy="1302447"/>
                <a:chOff x="6431280" y="3204783"/>
                <a:chExt cx="1798320" cy="1302447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6431280" y="3257550"/>
                  <a:ext cx="274320" cy="41148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6888480" y="3409950"/>
                  <a:ext cx="274320" cy="41148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7498080" y="3531870"/>
                  <a:ext cx="274320" cy="41148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7757668" y="3204783"/>
                  <a:ext cx="274320" cy="41148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7606828" y="4095750"/>
                  <a:ext cx="274320" cy="41148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7955280" y="3743764"/>
                  <a:ext cx="274320" cy="41148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6507480" y="3867150"/>
                  <a:ext cx="274320" cy="41148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6793939" y="4095750"/>
                  <a:ext cx="274320" cy="41148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7162800" y="3867150"/>
                  <a:ext cx="274320" cy="41148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4" name="Oval 43"/>
              <p:cNvSpPr/>
              <p:nvPr/>
            </p:nvSpPr>
            <p:spPr>
              <a:xfrm>
                <a:off x="7906027" y="3333458"/>
                <a:ext cx="274320" cy="41148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8440291" y="3296457"/>
                <a:ext cx="274320" cy="41148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9585960" y="2130017"/>
                <a:ext cx="274320" cy="41148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8340248" y="3827194"/>
                <a:ext cx="274320" cy="41148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8993173" y="3474040"/>
                <a:ext cx="274320" cy="41148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9471660" y="3195619"/>
                <a:ext cx="274320" cy="41148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9300368" y="3885520"/>
                <a:ext cx="274320" cy="41148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5143500" y="2066043"/>
              <a:ext cx="1847441" cy="1790485"/>
              <a:chOff x="5143500" y="2066043"/>
              <a:chExt cx="1847441" cy="1790485"/>
            </a:xfrm>
          </p:grpSpPr>
          <p:sp>
            <p:nvSpPr>
              <p:cNvPr id="53" name="Rectangle 52"/>
              <p:cNvSpPr/>
              <p:nvPr/>
            </p:nvSpPr>
            <p:spPr>
              <a:xfrm rot="16200000">
                <a:off x="6579461" y="2066043"/>
                <a:ext cx="411480" cy="41148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 rot="16200000">
                <a:off x="6579461" y="2527053"/>
                <a:ext cx="411480" cy="41148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 rot="16200000">
                <a:off x="6579461" y="2984038"/>
                <a:ext cx="411480" cy="41148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5143500" y="3445048"/>
                <a:ext cx="411480" cy="41148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6200000">
                <a:off x="5623560" y="3441023"/>
                <a:ext cx="411480" cy="41148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16200000">
                <a:off x="6103620" y="3441023"/>
                <a:ext cx="411480" cy="41148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16200000">
                <a:off x="6576492" y="3442760"/>
                <a:ext cx="411480" cy="41148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4882272" y="1432906"/>
            <a:ext cx="1933732" cy="2172887"/>
            <a:chOff x="5139258" y="4140790"/>
            <a:chExt cx="1933732" cy="2172887"/>
          </a:xfrm>
        </p:grpSpPr>
        <p:sp>
          <p:nvSpPr>
            <p:cNvPr id="64" name="Rectangle 63"/>
            <p:cNvSpPr/>
            <p:nvPr/>
          </p:nvSpPr>
          <p:spPr>
            <a:xfrm>
              <a:off x="5139258" y="4601800"/>
              <a:ext cx="415722" cy="170483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139258" y="4140790"/>
              <a:ext cx="919430" cy="36195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035039" y="4140790"/>
              <a:ext cx="1037951" cy="36195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139258" y="5461263"/>
              <a:ext cx="415722" cy="85241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456842" y="1314333"/>
            <a:ext cx="42294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PMatrix is formed from   outer product of f-vectors</a:t>
            </a:r>
          </a:p>
          <a:p>
            <a:pPr marL="342900" indent="-342900" defTabSz="45720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Compute only portions of     F-vectors on each node corresponding to the PMatrix tiles on the node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F233B5FA-662C-6947-AB36-5560F2CF9939}"/>
              </a:ext>
            </a:extLst>
          </p:cNvPr>
          <p:cNvSpPr txBox="1"/>
          <p:nvPr/>
        </p:nvSpPr>
        <p:spPr>
          <a:xfrm>
            <a:off x="7904103" y="1963900"/>
            <a:ext cx="24416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F-vector computation</a:t>
            </a:r>
          </a:p>
          <a:p>
            <a:r>
              <a:rPr lang="en-US" dirty="0"/>
              <a:t>Reduced Computation</a:t>
            </a:r>
          </a:p>
          <a:p>
            <a:r>
              <a:rPr lang="en-US" dirty="0"/>
              <a:t>Reduced memory usage</a:t>
            </a:r>
          </a:p>
        </p:txBody>
      </p:sp>
    </p:spTree>
    <p:extLst>
      <p:ext uri="{BB962C8B-B14F-4D97-AF65-F5344CB8AC3E}">
        <p14:creationId xmlns:p14="http://schemas.microsoft.com/office/powerpoint/2010/main" val="2084094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DA/GGA for Exc : good geometries and total energies…"/>
          <p:cNvSpPr/>
          <p:nvPr/>
        </p:nvSpPr>
        <p:spPr>
          <a:xfrm>
            <a:off x="391347" y="5807016"/>
            <a:ext cx="7019870" cy="905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383540" marR="40639" indent="-342900" eaLnBrk="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sz="2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eravek" charset="0"/>
                <a:ea typeface="Seravek" charset="0"/>
                <a:cs typeface="Seravek" charset="0"/>
                <a:sym typeface="Arial"/>
              </a:rPr>
              <a:t> LDA/GGA for </a:t>
            </a:r>
            <a:r>
              <a:rPr sz="2200" i="1" kern="0" dirty="0">
                <a:solidFill>
                  <a:srgbClr val="1615FD"/>
                </a:solidFill>
                <a:uFill>
                  <a:solidFill>
                    <a:srgbClr val="1615FD"/>
                  </a:solidFill>
                </a:uFill>
                <a:latin typeface="Seravek" charset="0"/>
                <a:ea typeface="Seravek" charset="0"/>
                <a:cs typeface="Seravek" charset="0"/>
                <a:sym typeface="Times New Roman"/>
              </a:rPr>
              <a:t>E</a:t>
            </a:r>
            <a:r>
              <a:rPr sz="2200" i="1" kern="0" baseline="-25000" dirty="0">
                <a:solidFill>
                  <a:srgbClr val="1615FD"/>
                </a:solidFill>
                <a:uFill>
                  <a:solidFill>
                    <a:srgbClr val="1615FD"/>
                  </a:solidFill>
                </a:uFill>
                <a:latin typeface="Seravek" charset="0"/>
                <a:ea typeface="Seravek" charset="0"/>
                <a:cs typeface="Seravek" charset="0"/>
                <a:sym typeface="Times New Roman"/>
              </a:rPr>
              <a:t>xc</a:t>
            </a:r>
            <a:r>
              <a:rPr sz="2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eravek" charset="0"/>
                <a:ea typeface="Seravek" charset="0"/>
                <a:cs typeface="Seravek" charset="0"/>
                <a:sym typeface="Arial"/>
              </a:rPr>
              <a:t> : good geometries and total energies</a:t>
            </a:r>
          </a:p>
          <a:p>
            <a:pPr marL="383540" marR="40639" indent="-342900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sz="2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eravek" charset="0"/>
                <a:ea typeface="Seravek" charset="0"/>
                <a:cs typeface="Seravek" charset="0"/>
                <a:sym typeface="Arial"/>
              </a:rPr>
              <a:t> Bad band gaps</a:t>
            </a:r>
            <a:r>
              <a:rPr lang="en-US" sz="2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eravek" charset="0"/>
                <a:ea typeface="Seravek" charset="0"/>
                <a:cs typeface="Seravek" charset="0"/>
                <a:sym typeface="Arial"/>
              </a:rPr>
              <a:t> and excitations</a:t>
            </a:r>
            <a:r>
              <a:rPr sz="2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eravek" charset="0"/>
                <a:ea typeface="Seravek" charset="0"/>
                <a:cs typeface="Seravek" charset="0"/>
                <a:sym typeface="Arial"/>
              </a:rPr>
              <a:t> </a:t>
            </a:r>
          </a:p>
        </p:txBody>
      </p:sp>
      <p:pic>
        <p:nvPicPr>
          <p:cNvPr id="29" name="latex-image-1.jpg" descr="latex-image-1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3786" y="3910661"/>
            <a:ext cx="6350002" cy="7239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0" y="-1739"/>
            <a:ext cx="12192000" cy="8519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342900">
              <a:lnSpc>
                <a:spcPct val="150000"/>
              </a:lnSpc>
            </a:pPr>
            <a:r>
              <a:rPr lang="en-US" sz="3600" spc="200" dirty="0" smtClean="0">
                <a:solidFill>
                  <a:schemeClr val="accent4"/>
                </a:solidFill>
                <a:latin typeface="Seravek Medium" charset="0"/>
                <a:ea typeface="Seravek Medium" charset="0"/>
                <a:cs typeface="Seravek Medium" charset="0"/>
              </a:rPr>
              <a:t>Electronic structure calculations</a:t>
            </a:r>
            <a:endParaRPr lang="en-US" sz="4000" spc="200" dirty="0">
              <a:solidFill>
                <a:schemeClr val="accent4"/>
              </a:solidFill>
              <a:latin typeface="Seravek Medium" charset="0"/>
              <a:ea typeface="Seravek Medium" charset="0"/>
              <a:cs typeface="Seravek Medium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96332" y="1682322"/>
                <a:ext cx="3054234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ℏ</m:t>
                      </m:r>
                      <m:f>
                        <m:fPr>
                          <m:ctrlPr>
                            <a:rPr lang="mr-I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mr-I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</m:num>
                        <m:den>
                          <m:r>
                            <a:rPr lang="mr-IN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Ψ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𝐻</m:t>
                          </m:r>
                        </m:e>
                      </m:acc>
                      <m:r>
                        <a:rPr lang="en-U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Ψ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332" y="1682322"/>
                <a:ext cx="3054234" cy="7022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301010" y="1066442"/>
            <a:ext cx="3454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400" dirty="0" smtClean="0">
                <a:latin typeface="Seravek Medium" charset="0"/>
                <a:ea typeface="Seravek Medium" charset="0"/>
                <a:cs typeface="Seravek Medium" charset="0"/>
              </a:rPr>
              <a:t>Schrodinger </a:t>
            </a:r>
            <a:r>
              <a:rPr lang="en-US" sz="2400" dirty="0">
                <a:latin typeface="Seravek Medium" charset="0"/>
                <a:ea typeface="Seravek Medium" charset="0"/>
                <a:cs typeface="Seravek Medium" charset="0"/>
              </a:rPr>
              <a:t>equation</a:t>
            </a:r>
          </a:p>
        </p:txBody>
      </p:sp>
      <p:pic>
        <p:nvPicPr>
          <p:cNvPr id="17" name="Picture 2" descr="C:\Documents and Settings\Minjung Kim\My Documents\My Pictures\20131112_180652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colorTemperature colorTemp="5900"/>
                    </a14:imgEffect>
                    <a14:imgEffect>
                      <a14:saturation sat="0"/>
                    </a14:imgEffect>
                    <a14:imgEffect>
                      <a14:brightnessContrast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357" y="1066442"/>
            <a:ext cx="2908996" cy="1960661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301009" y="3221280"/>
            <a:ext cx="4015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400" dirty="0" smtClean="0">
                <a:latin typeface="Seravek Medium" charset="0"/>
                <a:ea typeface="Seravek Medium" charset="0"/>
                <a:cs typeface="Seravek Medium" charset="0"/>
              </a:rPr>
              <a:t>Density functional theory</a:t>
            </a:r>
            <a:endParaRPr lang="en-US" sz="2400" dirty="0">
              <a:latin typeface="Seravek Medium" charset="0"/>
              <a:ea typeface="Seravek Medium" charset="0"/>
              <a:cs typeface="Seravek Medium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80573" y="1733719"/>
            <a:ext cx="2579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eravek" charset="0"/>
                <a:ea typeface="Seravek" charset="0"/>
                <a:cs typeface="Seravek" charset="0"/>
              </a:rPr>
              <a:t>Many </a:t>
            </a:r>
            <a:r>
              <a:rPr lang="en-US" sz="2400" dirty="0" err="1" smtClean="0">
                <a:solidFill>
                  <a:srgbClr val="FF0000"/>
                </a:solidFill>
                <a:latin typeface="Seravek" charset="0"/>
                <a:ea typeface="Seravek" charset="0"/>
                <a:cs typeface="Seravek" charset="0"/>
              </a:rPr>
              <a:t>R</a:t>
            </a:r>
            <a:r>
              <a:rPr lang="en-US" sz="2400" baseline="-25000" dirty="0" err="1" smtClean="0">
                <a:solidFill>
                  <a:srgbClr val="FF0000"/>
                </a:solidFill>
                <a:latin typeface="Seravek" charset="0"/>
                <a:ea typeface="Seravek" charset="0"/>
                <a:cs typeface="Seravek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latin typeface="Seravek" charset="0"/>
                <a:ea typeface="Seravek" charset="0"/>
                <a:cs typeface="Seravek" charset="0"/>
              </a:rPr>
              <a:t> &amp; </a:t>
            </a:r>
            <a:r>
              <a:rPr lang="en-US" sz="2400" dirty="0" err="1" smtClean="0">
                <a:solidFill>
                  <a:srgbClr val="FF0000"/>
                </a:solidFill>
                <a:latin typeface="Seravek" charset="0"/>
                <a:ea typeface="Seravek" charset="0"/>
                <a:cs typeface="Seravek" charset="0"/>
              </a:rPr>
              <a:t>r</a:t>
            </a:r>
            <a:r>
              <a:rPr lang="en-US" sz="2400" baseline="-25000" dirty="0" err="1" smtClean="0">
                <a:solidFill>
                  <a:srgbClr val="FF0000"/>
                </a:solidFill>
                <a:latin typeface="Seravek" charset="0"/>
                <a:ea typeface="Seravek" charset="0"/>
                <a:cs typeface="Seravek" charset="0"/>
              </a:rPr>
              <a:t>j</a:t>
            </a:r>
            <a:endParaRPr lang="en-US" sz="2400" dirty="0">
              <a:solidFill>
                <a:srgbClr val="FF0000"/>
              </a:solidFill>
              <a:latin typeface="Seravek" charset="0"/>
              <a:ea typeface="Seravek" charset="0"/>
              <a:cs typeface="Seravek" charset="0"/>
            </a:endParaRPr>
          </a:p>
        </p:txBody>
      </p:sp>
      <p:pic>
        <p:nvPicPr>
          <p:cNvPr id="32" name="droppedImage.tiff" descr="dropped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668353" y="3910661"/>
            <a:ext cx="1859040" cy="673100"/>
          </a:xfrm>
          <a:prstGeom prst="rect">
            <a:avLst/>
          </a:prstGeom>
          <a:ln w="9525" cap="flat">
            <a:noFill/>
            <a:rou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89363" y="4896753"/>
                <a:ext cx="6970296" cy="458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latin typeface="Seravek" charset="0"/>
                    <a:ea typeface="Seravek" charset="0"/>
                    <a:cs typeface="Seravek" charset="0"/>
                  </a:rPr>
                  <a:t>Solve for </a:t>
                </a:r>
                <a:r>
                  <a:rPr lang="en-US" sz="2200" dirty="0" err="1" smtClean="0">
                    <a:latin typeface="Seravek" charset="0"/>
                    <a:ea typeface="Seravek" charset="0"/>
                    <a:cs typeface="Seravek" charset="0"/>
                  </a:rPr>
                  <a:t>wavefunctions</a:t>
                </a:r>
                <a:r>
                  <a:rPr lang="en-US" sz="2200" dirty="0" smtClean="0">
                    <a:latin typeface="Seravek" charset="0"/>
                    <a:ea typeface="Seravek" charset="0"/>
                    <a:cs typeface="Seravek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𝜓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𝑗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(</m:t>
                    </m:r>
                    <m:r>
                      <a:rPr lang="en-US" sz="2200" i="1">
                        <a:latin typeface="Cambria Math" charset="0"/>
                      </a:rPr>
                      <m:t>𝑟</m:t>
                    </m:r>
                    <m:r>
                      <a:rPr lang="en-US" sz="22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200" dirty="0" smtClean="0">
                    <a:latin typeface="Seravek" charset="0"/>
                    <a:ea typeface="Seravek" charset="0"/>
                    <a:cs typeface="Seravek" charset="0"/>
                  </a:rPr>
                  <a:t> and energies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200" dirty="0">
                  <a:latin typeface="Seravek" charset="0"/>
                  <a:ea typeface="Seravek" charset="0"/>
                  <a:cs typeface="Seravek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63" y="4896753"/>
                <a:ext cx="6970296" cy="458011"/>
              </a:xfrm>
              <a:prstGeom prst="rect">
                <a:avLst/>
              </a:prstGeom>
              <a:blipFill rotWithShape="0">
                <a:blip r:embed="rId8"/>
                <a:stretch>
                  <a:fillRect l="-1137" t="-4000" b="-2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707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1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80B62E-1B77-F744-9196-D35E93619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Scaling Results on </a:t>
            </a:r>
            <a:r>
              <a:rPr lang="en-US" dirty="0" err="1"/>
              <a:t>Bluewaters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48367E-F599-E24B-96DB-6E7D71AF4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3368E9A-C8CF-FB43-9DB6-79C644A51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437" y="2481263"/>
            <a:ext cx="54864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05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EB29E7-E71F-564C-BC1F-464B7F1A7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Results on Mira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0293BB5-F914-F241-852D-A0A83074C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2399" y="2058876"/>
            <a:ext cx="6311703" cy="4101153"/>
          </a:xfrm>
        </p:spPr>
      </p:pic>
    </p:spTree>
    <p:extLst>
      <p:ext uri="{BB962C8B-B14F-4D97-AF65-F5344CB8AC3E}">
        <p14:creationId xmlns:p14="http://schemas.microsoft.com/office/powerpoint/2010/main" val="976259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Decomposition – Sigma Computation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19800" y="2244328"/>
            <a:ext cx="4419600" cy="3394472"/>
          </a:xfrm>
        </p:spPr>
        <p:txBody>
          <a:bodyPr>
            <a:normAutofit/>
          </a:bodyPr>
          <a:lstStyle/>
          <a:p>
            <a:r>
              <a:rPr lang="en-US" dirty="0"/>
              <a:t>Cache portions of f vectors during P calculation</a:t>
            </a:r>
          </a:p>
          <a:p>
            <a:r>
              <a:rPr lang="en-US" dirty="0"/>
              <a:t>Multiply all pairs of f</a:t>
            </a:r>
            <a:r>
              <a:rPr lang="en-US" baseline="-25000" dirty="0"/>
              <a:t>nl</a:t>
            </a:r>
            <a:endParaRPr lang="en-US" dirty="0"/>
          </a:p>
          <a:p>
            <a:r>
              <a:rPr lang="en-US" dirty="0"/>
              <a:t>Sum reduction for final result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2"/>
                </a:solidFill>
              </a:rPr>
              <a:t>Very Little Communication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2328063" y="2076293"/>
            <a:ext cx="3352800" cy="3352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5" name="Oval 124" descr="Custom:  Oval 178"/>
          <p:cNvSpPr/>
          <p:nvPr/>
        </p:nvSpPr>
        <p:spPr>
          <a:xfrm>
            <a:off x="2653264" y="2515507"/>
            <a:ext cx="402336" cy="603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Oval 125" descr="Custom:  Oval 179"/>
          <p:cNvSpPr/>
          <p:nvPr/>
        </p:nvSpPr>
        <p:spPr>
          <a:xfrm>
            <a:off x="3970869" y="2517730"/>
            <a:ext cx="402336" cy="603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8" name="Oval 127" descr="Custom:  Oval 181"/>
          <p:cNvSpPr/>
          <p:nvPr/>
        </p:nvSpPr>
        <p:spPr>
          <a:xfrm>
            <a:off x="3295123" y="2197751"/>
            <a:ext cx="402336" cy="6035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Oval 128" descr="Custom:  Oval 182"/>
          <p:cNvSpPr/>
          <p:nvPr/>
        </p:nvSpPr>
        <p:spPr>
          <a:xfrm>
            <a:off x="2946611" y="3074307"/>
            <a:ext cx="402336" cy="6035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2" name="Oval 131" descr="Custom:  Oval 186"/>
          <p:cNvSpPr/>
          <p:nvPr/>
        </p:nvSpPr>
        <p:spPr>
          <a:xfrm>
            <a:off x="4529222" y="2359006"/>
            <a:ext cx="402336" cy="60350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3" name="Oval 132" descr="Custom:  Oval 187"/>
          <p:cNvSpPr/>
          <p:nvPr/>
        </p:nvSpPr>
        <p:spPr>
          <a:xfrm>
            <a:off x="5036968" y="2671166"/>
            <a:ext cx="402336" cy="60350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8" name="Oval 137" descr="Custom:  Oval 192"/>
          <p:cNvSpPr/>
          <p:nvPr/>
        </p:nvSpPr>
        <p:spPr>
          <a:xfrm>
            <a:off x="3637823" y="3075958"/>
            <a:ext cx="402336" cy="60350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9" name="Oval 138" descr="Custom:  Oval 193"/>
          <p:cNvSpPr/>
          <p:nvPr/>
        </p:nvSpPr>
        <p:spPr>
          <a:xfrm>
            <a:off x="4418724" y="3229508"/>
            <a:ext cx="402336" cy="60350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41" name="Group 140"/>
          <p:cNvGrpSpPr/>
          <p:nvPr/>
        </p:nvGrpSpPr>
        <p:grpSpPr>
          <a:xfrm>
            <a:off x="2660379" y="4886960"/>
            <a:ext cx="2682240" cy="447040"/>
            <a:chOff x="2321911" y="4460750"/>
            <a:chExt cx="1828800" cy="304800"/>
          </a:xfrm>
        </p:grpSpPr>
        <p:sp>
          <p:nvSpPr>
            <p:cNvPr id="142" name="Rectangle 141"/>
            <p:cNvSpPr>
              <a:spLocks noChangeAspect="1"/>
            </p:cNvSpPr>
            <p:nvPr/>
          </p:nvSpPr>
          <p:spPr>
            <a:xfrm>
              <a:off x="2321911" y="446075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3" name="Rectangle 142"/>
            <p:cNvSpPr>
              <a:spLocks noChangeAspect="1"/>
            </p:cNvSpPr>
            <p:nvPr/>
          </p:nvSpPr>
          <p:spPr>
            <a:xfrm>
              <a:off x="2321911" y="458267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4" name="Rectangle 143"/>
            <p:cNvSpPr>
              <a:spLocks noChangeAspect="1"/>
            </p:cNvSpPr>
            <p:nvPr/>
          </p:nvSpPr>
          <p:spPr>
            <a:xfrm>
              <a:off x="2321911" y="4704590"/>
              <a:ext cx="1828800" cy="6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660379" y="4353054"/>
            <a:ext cx="395221" cy="447040"/>
            <a:chOff x="2321911" y="4460750"/>
            <a:chExt cx="1828800" cy="304800"/>
          </a:xfrm>
        </p:grpSpPr>
        <p:sp>
          <p:nvSpPr>
            <p:cNvPr id="146" name="Rectangle 145"/>
            <p:cNvSpPr>
              <a:spLocks noChangeAspect="1"/>
            </p:cNvSpPr>
            <p:nvPr/>
          </p:nvSpPr>
          <p:spPr>
            <a:xfrm>
              <a:off x="2321911" y="4460750"/>
              <a:ext cx="1828800" cy="609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7" name="Rectangle 146"/>
            <p:cNvSpPr>
              <a:spLocks noChangeAspect="1"/>
            </p:cNvSpPr>
            <p:nvPr/>
          </p:nvSpPr>
          <p:spPr>
            <a:xfrm>
              <a:off x="2321911" y="4582670"/>
              <a:ext cx="1828800" cy="609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8" name="Rectangle 147"/>
            <p:cNvSpPr>
              <a:spLocks noChangeAspect="1"/>
            </p:cNvSpPr>
            <p:nvPr/>
          </p:nvSpPr>
          <p:spPr>
            <a:xfrm>
              <a:off x="2321911" y="4704590"/>
              <a:ext cx="1828800" cy="609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8" name="Straight Arrow Connector 7"/>
          <p:cNvCxnSpPr/>
          <p:nvPr/>
        </p:nvCxnSpPr>
        <p:spPr>
          <a:xfrm flipH="1">
            <a:off x="4370800" y="2515507"/>
            <a:ext cx="1801400" cy="16783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660379" y="4742612"/>
            <a:ext cx="197790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457200"/>
            <a:r>
              <a:rPr lang="en-US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Psi Cache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22AD818E-0C26-504A-85C7-20D7BF8B252E}"/>
              </a:ext>
            </a:extLst>
          </p:cNvPr>
          <p:cNvGrpSpPr/>
          <p:nvPr/>
        </p:nvGrpSpPr>
        <p:grpSpPr>
          <a:xfrm>
            <a:off x="3131436" y="4366906"/>
            <a:ext cx="395221" cy="447040"/>
            <a:chOff x="2321911" y="4460750"/>
            <a:chExt cx="1828800" cy="30480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5E3B2231-EFBC-8544-9C5E-5CE1E2A305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21911" y="4460750"/>
              <a:ext cx="1828800" cy="609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09F1C31D-142E-E740-B6C9-DBF7B25011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21911" y="4582670"/>
              <a:ext cx="1828800" cy="609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9FBABCDB-BC31-B14E-ADBB-A6E0826128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21911" y="4704590"/>
              <a:ext cx="1828800" cy="609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56C70F2D-856B-B34A-961D-320427330EC7}"/>
              </a:ext>
            </a:extLst>
          </p:cNvPr>
          <p:cNvGrpSpPr/>
          <p:nvPr/>
        </p:nvGrpSpPr>
        <p:grpSpPr>
          <a:xfrm>
            <a:off x="3588638" y="4366907"/>
            <a:ext cx="395221" cy="447040"/>
            <a:chOff x="2321911" y="4460750"/>
            <a:chExt cx="1828800" cy="304800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F354BB79-BC53-5B4B-A28D-566E73D947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21911" y="4460750"/>
              <a:ext cx="1828800" cy="609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9C55DBD5-8C4F-0E44-9C42-21FF69A4B4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21911" y="4582670"/>
              <a:ext cx="1828800" cy="609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C970C744-DD64-5243-B9A5-13CDBF75A6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21911" y="4704590"/>
              <a:ext cx="1828800" cy="609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2653265" y="3925671"/>
            <a:ext cx="171753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r>
              <a:rPr lang="en-US" sz="36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 Cache</a:t>
            </a:r>
          </a:p>
        </p:txBody>
      </p:sp>
    </p:spTree>
    <p:extLst>
      <p:ext uri="{BB962C8B-B14F-4D97-AF65-F5344CB8AC3E}">
        <p14:creationId xmlns:p14="http://schemas.microsoft.com/office/powerpoint/2010/main" val="1214370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748689" y="1076820"/>
                <a:ext cx="4352345" cy="8654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𝑟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=−2</m:t>
                      </m:r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charset="0"/>
                            </a:rPr>
                            <m:t>𝑣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𝑜𝑐𝑐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is-IS" sz="2000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𝑢𝑛𝑜𝑐𝑐</m:t>
                                  </m:r>
                                </m:sub>
                              </m:sSub>
                            </m:sup>
                            <m:e>
                              <m:f>
                                <m:fPr>
                                  <m:ctrlPr>
                                    <a:rPr lang="mr-IN" sz="2000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𝑟</m:t>
                                      </m:r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𝑣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𝑟</m:t>
                                      </m:r>
                                      <m:r>
                                        <a:rPr lang="en-US" sz="20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689" y="1076820"/>
                <a:ext cx="4352345" cy="8654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384120" y="2309617"/>
            <a:ext cx="6303241" cy="758349"/>
            <a:chOff x="384120" y="1990901"/>
            <a:chExt cx="6303241" cy="7583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3541756" y="1990901"/>
                  <a:ext cx="3145605" cy="7583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𝑣</m:t>
                                </m:r>
                              </m:sub>
                            </m:sSub>
                          </m:den>
                        </m:f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l-GR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l-GR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l-GR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𝑣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𝜏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𝑑</m:t>
                            </m:r>
                            <m: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𝜏</m:t>
                            </m:r>
                          </m:e>
                        </m:nary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1756" y="1990901"/>
                  <a:ext cx="3145605" cy="75834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4"/>
            <p:cNvSpPr txBox="1"/>
            <p:nvPr/>
          </p:nvSpPr>
          <p:spPr>
            <a:xfrm>
              <a:off x="384120" y="2132584"/>
              <a:ext cx="3392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ravek Medium" charset="0"/>
                  <a:ea typeface="Seravek Medium" charset="0"/>
                  <a:cs typeface="Seravek Medium" charset="0"/>
                </a:rPr>
                <a:t>(1) Laplace transform: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4120" y="5089778"/>
            <a:ext cx="8445824" cy="981935"/>
            <a:chOff x="384119" y="4509211"/>
            <a:chExt cx="8445824" cy="981935"/>
          </a:xfrm>
        </p:grpSpPr>
        <p:sp>
          <p:nvSpPr>
            <p:cNvPr id="60" name="TextBox 59"/>
            <p:cNvSpPr txBox="1"/>
            <p:nvPr/>
          </p:nvSpPr>
          <p:spPr>
            <a:xfrm>
              <a:off x="384119" y="4784724"/>
              <a:ext cx="46085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ravek Medium" charset="0"/>
                  <a:ea typeface="Seravek Medium" charset="0"/>
                  <a:cs typeface="Seravek Medium" charset="0"/>
                </a:rPr>
                <a:t>(2) Gauss-Laguerre quadrature: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971178" y="4509211"/>
                  <a:ext cx="4858765" cy="9819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subSup"/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Courier New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Courier New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Courier New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  <m:t>𝑓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  <m:t>(</m:t>
                                </m:r>
                                <m: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𝜏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  <m:t>)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𝜏</m:t>
                                </m:r>
                              </m:sup>
                            </m:sSup>
                          </m:e>
                        </m:nary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Courier New" charset="0"/>
                          </a:rPr>
                          <m:t>𝑑</m:t>
                        </m:r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𝜏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Courier New" charset="0"/>
                          </a:rPr>
                          <m:t>≈</m:t>
                        </m:r>
                        <m:nary>
                          <m:naryPr>
                            <m:chr m:val="∑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Courier New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Courier New" charset="0"/>
                              </a:rPr>
                              <m:t>𝑘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  <m:t>𝑞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Courier New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Courier New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1178" y="4509211"/>
                  <a:ext cx="4858765" cy="98193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0327958" y="3942744"/>
                <a:ext cx="1637921" cy="3172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mr-IN" altLang="ko-KR" sz="140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∆</m:t>
                      </m:r>
                      <m:sSub>
                        <m:sSubPr>
                          <m:ctrlP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sub>
                      </m:sSub>
                      <m:r>
                        <a:rPr lang="en-US" altLang="ko-KR" sz="140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≡</m:t>
                      </m:r>
                      <m:sSub>
                        <m:sSubPr>
                          <m:ctrlP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𝑚𝑎𝑥</m:t>
                          </m:r>
                        </m:sub>
                      </m:sSub>
                      <m:r>
                        <a:rPr lang="en-US" altLang="ko-KR" sz="1400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7958" y="3942744"/>
                <a:ext cx="1637921" cy="31720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0323347" y="3635056"/>
                <a:ext cx="1603516" cy="317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mr-IN" altLang="ko-KR" sz="140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∆</m:t>
                      </m:r>
                      <m:sSub>
                        <m:sSubPr>
                          <m:ctrlP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en-US" altLang="ko-KR" sz="140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≡</m:t>
                      </m:r>
                      <m:sSub>
                        <m:sSubPr>
                          <m:ctrlP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en-US" altLang="ko-KR" sz="1400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</m:t>
                          </m:r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3347" y="3635056"/>
                <a:ext cx="1603516" cy="31720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601862" y="3327368"/>
                <a:ext cx="8250079" cy="1044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rgbClr val="000000"/>
                          </a:solidFill>
                          <a:latin typeface="Cambria Math" charset="0"/>
                          <a:ea typeface="Times New Roman" charset="0"/>
                          <a:cs typeface="Courier New" charset="0"/>
                        </a:rPr>
                        <m:t>𝑃</m:t>
                      </m:r>
                      <m:d>
                        <m:d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Times New Roman" charset="0"/>
                              <a:cs typeface="Courier New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Times New Roman" charset="0"/>
                              <a:cs typeface="Courier New" charset="0"/>
                            </a:rPr>
                            <m:t>𝑟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Times New Roman" charset="0"/>
                              <a:cs typeface="Courier New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Times New Roman" charset="0"/>
                                  <a:cs typeface="Courier New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Times New Roman" charset="0"/>
                                  <a:cs typeface="Courier New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Times New Roman" charset="0"/>
                                  <a:cs typeface="Courier New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charset="0"/>
                          <a:ea typeface="Times New Roman" charset="0"/>
                          <a:cs typeface="Courier New" charset="0"/>
                        </a:rPr>
                        <m:t>=−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charset="0"/>
                          <a:ea typeface="Times New Roman" charset="0"/>
                          <a:cs typeface="Courier New" charset="0"/>
                        </a:rPr>
                        <m:t>2</m:t>
                      </m:r>
                      <m:nary>
                        <m:naryPr>
                          <m:ctrlPr>
                            <a:rPr lang="is-IS" sz="220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Times New Roman" charset="0"/>
                              <a:cs typeface="Courier New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Times New Roman" charset="0"/>
                              <a:cs typeface="Courier New" charset="0"/>
                            </a:rPr>
                            <m:t>0</m:t>
                          </m:r>
                        </m:sub>
                        <m:sup>
                          <m:r>
                            <a:rPr lang="is-IS" sz="220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is-IS" sz="22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20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𝜏</m:t>
                              </m:r>
                            </m:sup>
                          </m:sSup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Times New Roman" charset="0"/>
                              <a:cs typeface="Courier New" charset="0"/>
                            </a:rPr>
                            <m:t>𝑑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𝜏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is-IS" altLang="ko-KR" sz="22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𝑐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ko-KR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ko-KR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𝑢𝑛𝑜𝑐𝑐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mr-IN" altLang="ko-KR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mr-IN" altLang="ko-KR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mr-IN" altLang="ko-KR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mr-IN" altLang="ko-KR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𝜏</m:t>
                              </m:r>
                              <m:r>
                                <a:rPr lang="mr-IN" altLang="ko-KR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altLang="ko-KR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  <m:sSub>
                            <m:sSubPr>
                              <m:ctrlPr>
                                <a:rPr lang="en-US" altLang="ko-KR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mr-IN" altLang="ko-KR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ko-KR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𝑟</m:t>
                              </m:r>
                              <m:r>
                                <a:rPr lang="en-US" altLang="ko-KR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r>
                                <a:rPr lang="en-US" altLang="ko-KR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ko-KR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mr-IN" altLang="ko-KR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𝜓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ko-KR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ko-KR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ko-KR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r>
                                <a:rPr lang="en-US" altLang="ko-KR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altLang="ko-KR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nary>
                        <m:naryPr>
                          <m:chr m:val="∑"/>
                          <m:ctrlPr>
                            <a:rPr lang="is-IS" altLang="ko-KR" sz="22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𝑣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ko-KR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ko-KR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𝑜𝑐𝑐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mr-IN" altLang="ko-KR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mr-IN" altLang="ko-KR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mr-IN" altLang="ko-KR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mr-IN" altLang="ko-KR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𝜏</m:t>
                              </m:r>
                              <m:r>
                                <a:rPr lang="mr-IN" altLang="ko-KR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altLang="ko-KR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𝑣</m:t>
                                  </m:r>
                                </m:sub>
                              </m:sSub>
                            </m:sup>
                          </m:sSup>
                          <m:sSub>
                            <m:sSubPr>
                              <m:ctrlPr>
                                <a:rPr lang="en-US" altLang="ko-KR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mr-IN" altLang="ko-KR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ko-KR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𝑟</m:t>
                              </m:r>
                              <m:r>
                                <a:rPr lang="en-US" altLang="ko-KR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r>
                                <a:rPr lang="en-US" altLang="ko-KR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ko-KR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mr-IN" altLang="ko-KR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𝜓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ko-KR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ko-KR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ko-KR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r>
                                <a:rPr lang="en-US" altLang="ko-KR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altLang="ko-KR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862" y="3327368"/>
                <a:ext cx="8250079" cy="104432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323348" y="3327368"/>
                <a:ext cx="1808874" cy="3252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𝑔</m:t>
                          </m:r>
                        </m:sub>
                      </m:sSub>
                      <m:r>
                        <a:rPr lang="en-US" altLang="ko-KR" sz="140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≡</m:t>
                      </m:r>
                      <m:sSub>
                        <m:sSubPr>
                          <m:ctrlP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</m:t>
                          </m:r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𝑚𝑖𝑛</m:t>
                          </m:r>
                        </m:sub>
                      </m:sSub>
                      <m:r>
                        <a:rPr lang="en-US" altLang="ko-KR" sz="1400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3348" y="3327368"/>
                <a:ext cx="1808874" cy="325282"/>
              </a:xfrm>
              <a:prstGeom prst="rect">
                <a:avLst/>
              </a:prstGeom>
              <a:blipFill rotWithShape="0">
                <a:blip r:embed="rId10"/>
                <a:stretch>
                  <a:fillRect b="-18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9270304" y="1287345"/>
            <a:ext cx="2454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Seravek" charset="0"/>
                <a:ea typeface="Seravek" charset="0"/>
                <a:cs typeface="Seravek" charset="0"/>
              </a:rPr>
              <a:t>N</a:t>
            </a:r>
            <a:r>
              <a:rPr lang="en-US" sz="2400" baseline="-25000" dirty="0">
                <a:latin typeface="Seravek" charset="0"/>
                <a:ea typeface="Seravek" charset="0"/>
                <a:cs typeface="Seravek" charset="0"/>
              </a:rPr>
              <a:t>r</a:t>
            </a:r>
            <a:r>
              <a:rPr lang="en-US" sz="2400" baseline="30000" dirty="0">
                <a:latin typeface="Seravek" charset="0"/>
                <a:ea typeface="Seravek" charset="0"/>
                <a:cs typeface="Seravek" charset="0"/>
              </a:rPr>
              <a:t>2</a:t>
            </a:r>
            <a:r>
              <a:rPr lang="en-US" sz="2400" dirty="0">
                <a:solidFill>
                  <a:srgbClr val="0432FF"/>
                </a:solidFill>
                <a:latin typeface="Seravek" charset="0"/>
                <a:ea typeface="Seravek" charset="0"/>
                <a:cs typeface="Seravek" charset="0"/>
              </a:rPr>
              <a:t>N</a:t>
            </a:r>
            <a:r>
              <a:rPr lang="en-US" sz="2400" baseline="-25000" dirty="0">
                <a:solidFill>
                  <a:srgbClr val="0432FF"/>
                </a:solidFill>
                <a:latin typeface="Seravek" charset="0"/>
                <a:ea typeface="Seravek" charset="0"/>
                <a:cs typeface="Seravek" charset="0"/>
              </a:rPr>
              <a:t>unocc</a:t>
            </a:r>
            <a:r>
              <a:rPr lang="en-US" sz="2400" dirty="0">
                <a:solidFill>
                  <a:srgbClr val="0432FF"/>
                </a:solidFill>
                <a:latin typeface="Seravek" charset="0"/>
                <a:ea typeface="Seravek" charset="0"/>
                <a:cs typeface="Seravek" charset="0"/>
              </a:rPr>
              <a:t>N</a:t>
            </a:r>
            <a:r>
              <a:rPr lang="en-US" sz="2400" baseline="-25000" dirty="0">
                <a:solidFill>
                  <a:srgbClr val="0432FF"/>
                </a:solidFill>
                <a:latin typeface="Seravek" charset="0"/>
                <a:ea typeface="Seravek" charset="0"/>
                <a:cs typeface="Seravek" charset="0"/>
              </a:rPr>
              <a:t>occ</a:t>
            </a:r>
            <a:r>
              <a:rPr lang="en-US" sz="2400" baseline="-25000" dirty="0"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sz="2400" dirty="0">
                <a:latin typeface="Seravek" charset="0"/>
                <a:ea typeface="Seravek" charset="0"/>
                <a:cs typeface="Seravek" charset="0"/>
              </a:rPr>
              <a:t>~ </a:t>
            </a:r>
            <a:r>
              <a:rPr lang="en-US" sz="2400" b="1" dirty="0">
                <a:solidFill>
                  <a:srgbClr val="FF0000"/>
                </a:solidFill>
                <a:latin typeface="Seravek" charset="0"/>
                <a:ea typeface="Seravek" charset="0"/>
                <a:cs typeface="Seravek" charset="0"/>
              </a:rPr>
              <a:t>N</a:t>
            </a:r>
            <a:r>
              <a:rPr lang="en-US" sz="2400" b="1" baseline="30000" dirty="0">
                <a:solidFill>
                  <a:srgbClr val="FF0000"/>
                </a:solidFill>
                <a:latin typeface="Seravek" charset="0"/>
                <a:ea typeface="Seravek" charset="0"/>
                <a:cs typeface="Seravek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334786" y="6215518"/>
                <a:ext cx="66896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Seravek" charset="0"/>
                    <a:ea typeface="Seravek" charset="0"/>
                    <a:cs typeface="Seravek" charset="0"/>
                  </a:rPr>
                  <a:t>Number of computations: N</a:t>
                </a:r>
                <a:r>
                  <a:rPr lang="en-US" sz="2400" baseline="-25000" dirty="0">
                    <a:latin typeface="Seravek" charset="0"/>
                    <a:ea typeface="Seravek" charset="0"/>
                    <a:cs typeface="Seravek" charset="0"/>
                  </a:rPr>
                  <a:t>r</a:t>
                </a:r>
                <a:r>
                  <a:rPr lang="en-US" sz="2400" baseline="30000" dirty="0">
                    <a:latin typeface="Seravek" charset="0"/>
                    <a:ea typeface="Seravek" charset="0"/>
                    <a:cs typeface="Seravek" charset="0"/>
                  </a:rPr>
                  <a:t>2</a:t>
                </a:r>
                <a:r>
                  <a:rPr lang="en-US" sz="2400" b="1" dirty="0">
                    <a:solidFill>
                      <a:srgbClr val="FF0000"/>
                    </a:solidFill>
                    <a:latin typeface="Seravek" charset="0"/>
                    <a:ea typeface="Seravek" charset="0"/>
                    <a:cs typeface="Seravek" charset="0"/>
                  </a:rPr>
                  <a:t>N</a:t>
                </a:r>
                <a:r>
                  <a:rPr lang="en-US" sz="2400" b="1" baseline="-25000" dirty="0">
                    <a:solidFill>
                      <a:srgbClr val="FF0000"/>
                    </a:solidFill>
                    <a:latin typeface="Seravek" charset="0"/>
                    <a:ea typeface="Seravek" charset="0"/>
                    <a:cs typeface="Seravek" charset="0"/>
                  </a:rPr>
                  <a:t>q</a:t>
                </a:r>
                <a14:m>
                  <m:oMath xmlns:m="http://schemas.openxmlformats.org/officeDocument/2006/math">
                    <m:r>
                      <a:rPr lang="en-US" sz="2400" b="1" i="1" baseline="-25000" dirty="0" smtClean="0">
                        <a:solidFill>
                          <a:srgbClr val="FF0000"/>
                        </a:solidFill>
                        <a:latin typeface="Cambria Math" charset="0"/>
                        <a:ea typeface="Seravek" charset="0"/>
                        <a:cs typeface="Seravek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432FF"/>
                    </a:solidFill>
                    <a:latin typeface="Seravek" charset="0"/>
                    <a:ea typeface="Seravek" charset="0"/>
                    <a:cs typeface="Seravek" charset="0"/>
                  </a:rPr>
                  <a:t>(</a:t>
                </a:r>
                <a:r>
                  <a:rPr lang="en-US" sz="2400" dirty="0" err="1">
                    <a:solidFill>
                      <a:srgbClr val="0432FF"/>
                    </a:solidFill>
                    <a:latin typeface="Seravek" charset="0"/>
                    <a:ea typeface="Seravek" charset="0"/>
                    <a:cs typeface="Seravek" charset="0"/>
                  </a:rPr>
                  <a:t>N</a:t>
                </a:r>
                <a:r>
                  <a:rPr lang="en-US" sz="2400" baseline="-25000" dirty="0" err="1">
                    <a:solidFill>
                      <a:srgbClr val="0432FF"/>
                    </a:solidFill>
                    <a:latin typeface="Seravek" charset="0"/>
                    <a:ea typeface="Seravek" charset="0"/>
                    <a:cs typeface="Seravek" charset="0"/>
                  </a:rPr>
                  <a:t>unocc</a:t>
                </a:r>
                <a:r>
                  <a:rPr lang="en-US" sz="2400" dirty="0" err="1">
                    <a:solidFill>
                      <a:srgbClr val="0432FF"/>
                    </a:solidFill>
                    <a:latin typeface="Seravek" charset="0"/>
                    <a:ea typeface="Seravek" charset="0"/>
                    <a:cs typeface="Seravek" charset="0"/>
                  </a:rPr>
                  <a:t>+N</a:t>
                </a:r>
                <a:r>
                  <a:rPr lang="en-US" sz="2400" baseline="-25000" dirty="0" err="1">
                    <a:solidFill>
                      <a:srgbClr val="0432FF"/>
                    </a:solidFill>
                    <a:latin typeface="Seravek" charset="0"/>
                    <a:ea typeface="Seravek" charset="0"/>
                    <a:cs typeface="Seravek" charset="0"/>
                  </a:rPr>
                  <a:t>occ</a:t>
                </a:r>
                <a:r>
                  <a:rPr lang="en-US" sz="2400" dirty="0">
                    <a:solidFill>
                      <a:srgbClr val="0432FF"/>
                    </a:solidFill>
                    <a:latin typeface="Seravek" charset="0"/>
                    <a:ea typeface="Seravek" charset="0"/>
                    <a:cs typeface="Seravek" charset="0"/>
                  </a:rPr>
                  <a:t>)</a:t>
                </a:r>
                <a:r>
                  <a:rPr lang="en-US" sz="2400" baseline="-25000" dirty="0">
                    <a:latin typeface="Seravek" charset="0"/>
                    <a:ea typeface="Seravek" charset="0"/>
                    <a:cs typeface="Seravek" charset="0"/>
                  </a:rPr>
                  <a:t> </a:t>
                </a:r>
                <a:r>
                  <a:rPr lang="en-US" sz="2400" dirty="0">
                    <a:latin typeface="Seravek" charset="0"/>
                    <a:ea typeface="Seravek" charset="0"/>
                    <a:cs typeface="Seravek" charset="0"/>
                  </a:rPr>
                  <a:t>~ </a:t>
                </a:r>
                <a:r>
                  <a:rPr lang="en-US" sz="2400" b="1" dirty="0">
                    <a:solidFill>
                      <a:srgbClr val="FF0000"/>
                    </a:solidFill>
                    <a:latin typeface="Seravek" charset="0"/>
                    <a:ea typeface="Seravek" charset="0"/>
                    <a:cs typeface="Seravek" charset="0"/>
                  </a:rPr>
                  <a:t>N</a:t>
                </a:r>
                <a:r>
                  <a:rPr lang="en-US" sz="2400" b="1" baseline="30000" dirty="0">
                    <a:solidFill>
                      <a:srgbClr val="FF0000"/>
                    </a:solidFill>
                    <a:latin typeface="Seravek" charset="0"/>
                    <a:ea typeface="Seravek" charset="0"/>
                    <a:cs typeface="Seravek" charset="0"/>
                  </a:rPr>
                  <a:t>3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786" y="6215518"/>
                <a:ext cx="6689652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1367" t="-14667" b="-10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46355" y="4390596"/>
                <a:ext cx="4912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432FF"/>
                        </a:solidFill>
                        <a:latin typeface="Cambria Math" charset="0"/>
                        <a:ea typeface="Seravek" charset="0"/>
                        <a:cs typeface="Seravek" charset="0"/>
                      </a:rPr>
                      <m:t>( </m:t>
                    </m:r>
                  </m:oMath>
                </a14:m>
                <a:r>
                  <a:rPr lang="en-US" sz="2400" dirty="0">
                    <a:solidFill>
                      <a:srgbClr val="0432FF"/>
                    </a:solidFill>
                    <a:latin typeface="Seravek" charset="0"/>
                    <a:ea typeface="Seravek" charset="0"/>
                    <a:cs typeface="Seravek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432FF"/>
                        </a:solidFill>
                        <a:latin typeface="Cambria Math" charset="0"/>
                        <a:ea typeface="Seravek" charset="0"/>
                        <a:cs typeface="Seravek" charset="0"/>
                      </a:rPr>
                      <m:t>𝑁</m:t>
                    </m:r>
                    <m:r>
                      <a:rPr lang="en-US" sz="2400" i="1" baseline="-25000" dirty="0" err="1" smtClean="0">
                        <a:solidFill>
                          <a:srgbClr val="0432FF"/>
                        </a:solidFill>
                        <a:latin typeface="Cambria Math" charset="0"/>
                        <a:ea typeface="Seravek" charset="0"/>
                        <a:cs typeface="Seravek" charset="0"/>
                      </a:rPr>
                      <m:t>𝑢𝑛𝑜𝑐𝑐</m:t>
                    </m:r>
                  </m:oMath>
                </a14:m>
                <a:r>
                  <a:rPr lang="en-US" sz="2400" dirty="0">
                    <a:solidFill>
                      <a:srgbClr val="0432FF"/>
                    </a:solidFill>
                    <a:latin typeface="Seravek" charset="0"/>
                    <a:ea typeface="Seravek" charset="0"/>
                    <a:cs typeface="Seravek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432FF"/>
                        </a:solidFill>
                        <a:latin typeface="Cambria Math" charset="0"/>
                        <a:ea typeface="Seravek" charset="0"/>
                        <a:cs typeface="Seravek" charset="0"/>
                      </a:rPr>
                      <m:t>+</m:t>
                    </m:r>
                  </m:oMath>
                </a14:m>
                <a:r>
                  <a:rPr lang="en-US" sz="2400" dirty="0">
                    <a:solidFill>
                      <a:srgbClr val="0432FF"/>
                    </a:solidFill>
                    <a:latin typeface="Seravek" charset="0"/>
                    <a:ea typeface="Seravek" charset="0"/>
                    <a:cs typeface="Seravek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432FF"/>
                        </a:solidFill>
                        <a:latin typeface="Cambria Math" charset="0"/>
                        <a:ea typeface="Seravek" charset="0"/>
                        <a:cs typeface="Seravek" charset="0"/>
                      </a:rPr>
                      <m:t>𝑁</m:t>
                    </m:r>
                    <m:r>
                      <a:rPr lang="en-US" sz="2400" i="1" baseline="-25000" dirty="0" err="1" smtClean="0">
                        <a:solidFill>
                          <a:srgbClr val="0432FF"/>
                        </a:solidFill>
                        <a:latin typeface="Cambria Math" charset="0"/>
                        <a:ea typeface="Seravek" charset="0"/>
                        <a:cs typeface="Seravek" charset="0"/>
                      </a:rPr>
                      <m:t>𝑜𝑐𝑐</m:t>
                    </m:r>
                  </m:oMath>
                </a14:m>
                <a:r>
                  <a:rPr lang="en-US" sz="2400" dirty="0">
                    <a:solidFill>
                      <a:srgbClr val="0432FF"/>
                    </a:solidFill>
                    <a:latin typeface="Seravek" charset="0"/>
                    <a:ea typeface="Seravek" charset="0"/>
                    <a:cs typeface="Seravek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432FF"/>
                        </a:solidFill>
                        <a:latin typeface="Cambria Math" charset="0"/>
                        <a:ea typeface="Seravek" charset="0"/>
                        <a:cs typeface="Seravek" charset="0"/>
                      </a:rPr>
                      <m:t> )</m:t>
                    </m:r>
                    <m:r>
                      <a:rPr lang="en-US" sz="2400" i="1" baseline="-25000" dirty="0" smtClean="0">
                        <a:solidFill>
                          <a:srgbClr val="0432FF"/>
                        </a:solidFill>
                        <a:latin typeface="Cambria Math" charset="0"/>
                        <a:ea typeface="Seravek" charset="0"/>
                        <a:cs typeface="Seravek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355" y="4390596"/>
                <a:ext cx="4912179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993" t="-103947" b="-1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0" y="-1739"/>
            <a:ext cx="12192000" cy="850392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342900">
              <a:lnSpc>
                <a:spcPct val="150000"/>
              </a:lnSpc>
            </a:pPr>
            <a:r>
              <a:rPr lang="en-US" sz="3600" spc="200" dirty="0">
                <a:solidFill>
                  <a:schemeClr val="accent4"/>
                </a:solidFill>
                <a:latin typeface="Seravek Medium" charset="0"/>
                <a:ea typeface="Seravek Medium" charset="0"/>
                <a:cs typeface="Seravek Medium" charset="0"/>
              </a:rPr>
              <a:t>O(N</a:t>
            </a:r>
            <a:r>
              <a:rPr lang="en-US" sz="3600" spc="200" baseline="30000" dirty="0">
                <a:solidFill>
                  <a:schemeClr val="accent4"/>
                </a:solidFill>
                <a:latin typeface="Seravek Medium" charset="0"/>
                <a:ea typeface="Seravek Medium" charset="0"/>
                <a:cs typeface="Seravek Medium" charset="0"/>
              </a:rPr>
              <a:t>3</a:t>
            </a:r>
            <a:r>
              <a:rPr lang="en-US" sz="3600" spc="200" dirty="0">
                <a:solidFill>
                  <a:schemeClr val="accent4"/>
                </a:solidFill>
                <a:latin typeface="Seravek Medium" charset="0"/>
                <a:ea typeface="Seravek Medium" charset="0"/>
                <a:cs typeface="Seravek Medium" charset="0"/>
              </a:rPr>
              <a:t>) algorithm</a:t>
            </a:r>
          </a:p>
        </p:txBody>
      </p:sp>
    </p:spTree>
    <p:extLst>
      <p:ext uri="{BB962C8B-B14F-4D97-AF65-F5344CB8AC3E}">
        <p14:creationId xmlns:p14="http://schemas.microsoft.com/office/powerpoint/2010/main" val="207232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2" grpId="0"/>
      <p:bldP spid="57" grpId="0"/>
      <p:bldP spid="23" grpId="0"/>
      <p:bldP spid="26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62852D-F3DC-7E41-9A1B-FBFE0037D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GW Phase-I</a:t>
            </a:r>
            <a:br>
              <a:rPr lang="en-US" dirty="0"/>
            </a:br>
            <a:r>
              <a:rPr lang="en-US" dirty="0" err="1"/>
              <a:t>Pmatrix</a:t>
            </a:r>
            <a:r>
              <a:rPr lang="en-US" dirty="0"/>
              <a:t> Computation (N^3 method)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8A21FD-DA30-4A4D-B8DC-B0A0D5118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2389717"/>
            <a:ext cx="89408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07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Parallel Decomposition – N</a:t>
            </a:r>
            <a:r>
              <a:rPr lang="en-US" sz="4200" baseline="30000" dirty="0"/>
              <a:t>3</a:t>
            </a:r>
            <a:r>
              <a:rPr lang="en-US" sz="4200" dirty="0"/>
              <a:t>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630510" y="1746598"/>
            <a:ext cx="8752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FontTx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Duplicate occupied states and p</a:t>
            </a:r>
            <a:r>
              <a:rPr lang="en-US" sz="2400" dirty="0"/>
              <a:t>artition unoccupied</a:t>
            </a:r>
            <a:r>
              <a:rPr lang="en-US" sz="2400" dirty="0">
                <a:solidFill>
                  <a:prstClr val="black"/>
                </a:solidFill>
              </a:rPr>
              <a:t> on each node</a:t>
            </a:r>
          </a:p>
          <a:p>
            <a:pPr marL="342900" indent="-342900" defTabSz="457200">
              <a:buFontTx/>
              <a:buAutoNum type="arabicPeriod"/>
            </a:pPr>
            <a:r>
              <a:rPr lang="en-US" sz="2400" dirty="0"/>
              <a:t>Compute rho, rho-bar and PMatrix tiles</a:t>
            </a:r>
            <a:endParaRPr lang="en-US" i="1" dirty="0"/>
          </a:p>
          <a:p>
            <a:pPr marL="342900" indent="-342900" defTabSz="457200">
              <a:buFontTx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Communicate cached unoccupied states to neighbors and continue step 2.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E69E23D-9A40-8C4B-BA0E-E54C5D5A35E2}"/>
              </a:ext>
            </a:extLst>
          </p:cNvPr>
          <p:cNvGrpSpPr/>
          <p:nvPr/>
        </p:nvGrpSpPr>
        <p:grpSpPr>
          <a:xfrm>
            <a:off x="1707255" y="3418737"/>
            <a:ext cx="2286000" cy="2286000"/>
            <a:chOff x="3619332" y="3505200"/>
            <a:chExt cx="2286000" cy="2286000"/>
          </a:xfrm>
        </p:grpSpPr>
        <p:sp>
          <p:nvSpPr>
            <p:cNvPr id="141" name="Rectangle 140"/>
            <p:cNvSpPr/>
            <p:nvPr/>
          </p:nvSpPr>
          <p:spPr>
            <a:xfrm>
              <a:off x="3619332" y="3505200"/>
              <a:ext cx="2286000" cy="228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142" descr="Custom:  Oval 178"/>
            <p:cNvSpPr/>
            <p:nvPr/>
          </p:nvSpPr>
          <p:spPr>
            <a:xfrm>
              <a:off x="3841060" y="3804664"/>
              <a:ext cx="274320" cy="4114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4" name="Oval 143" descr="Custom:  Oval 179"/>
            <p:cNvSpPr/>
            <p:nvPr/>
          </p:nvSpPr>
          <p:spPr>
            <a:xfrm>
              <a:off x="4739427" y="3806180"/>
              <a:ext cx="274320" cy="4114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6" name="Oval 145" descr="Custom:  Oval 181"/>
            <p:cNvSpPr/>
            <p:nvPr/>
          </p:nvSpPr>
          <p:spPr>
            <a:xfrm>
              <a:off x="4278691" y="3588012"/>
              <a:ext cx="274320" cy="4114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7" name="Oval 146" descr="Custom:  Oval 182"/>
            <p:cNvSpPr/>
            <p:nvPr/>
          </p:nvSpPr>
          <p:spPr>
            <a:xfrm>
              <a:off x="4041069" y="4185664"/>
              <a:ext cx="274320" cy="4114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0" name="Oval 149" descr="Custom:  Oval 186"/>
            <p:cNvSpPr/>
            <p:nvPr/>
          </p:nvSpPr>
          <p:spPr>
            <a:xfrm>
              <a:off x="5120122" y="3697959"/>
              <a:ext cx="274320" cy="411480"/>
            </a:xfrm>
            <a:prstGeom prst="ellipse">
              <a:avLst/>
            </a:prstGeom>
            <a:ln w="57150" cmpd="sng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>
                  <a:solidFill>
                    <a:prstClr val="white"/>
                  </a:solidFill>
                </a:rPr>
                <a:t>P</a:t>
              </a:r>
            </a:p>
          </p:txBody>
        </p:sp>
        <p:sp>
          <p:nvSpPr>
            <p:cNvPr id="151" name="Oval 150" descr="Custom:  Oval 187"/>
            <p:cNvSpPr/>
            <p:nvPr/>
          </p:nvSpPr>
          <p:spPr>
            <a:xfrm>
              <a:off x="5466313" y="3910795"/>
              <a:ext cx="274320" cy="411480"/>
            </a:xfrm>
            <a:prstGeom prst="ellipse">
              <a:avLst/>
            </a:prstGeom>
            <a:ln w="57150" cmpd="sng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>
                  <a:solidFill>
                    <a:prstClr val="white"/>
                  </a:solidFill>
                </a:rPr>
                <a:t>P</a:t>
              </a:r>
            </a:p>
          </p:txBody>
        </p:sp>
        <p:sp>
          <p:nvSpPr>
            <p:cNvPr id="156" name="Oval 155" descr="Custom:  Oval 192"/>
            <p:cNvSpPr/>
            <p:nvPr/>
          </p:nvSpPr>
          <p:spPr>
            <a:xfrm>
              <a:off x="4512350" y="4186790"/>
              <a:ext cx="274320" cy="411480"/>
            </a:xfrm>
            <a:prstGeom prst="ellipse">
              <a:avLst/>
            </a:prstGeom>
            <a:ln w="57150" cmpd="sng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>
                  <a:solidFill>
                    <a:prstClr val="white"/>
                  </a:solidFill>
                </a:rPr>
                <a:t>P</a:t>
              </a:r>
            </a:p>
          </p:txBody>
        </p:sp>
        <p:grpSp>
          <p:nvGrpSpPr>
            <p:cNvPr id="159" name="Group 158"/>
            <p:cNvGrpSpPr/>
            <p:nvPr/>
          </p:nvGrpSpPr>
          <p:grpSpPr>
            <a:xfrm>
              <a:off x="3845911" y="5318000"/>
              <a:ext cx="1828800" cy="304800"/>
              <a:chOff x="2321911" y="4460750"/>
              <a:chExt cx="1828800" cy="304800"/>
            </a:xfrm>
          </p:grpSpPr>
          <p:sp>
            <p:nvSpPr>
              <p:cNvPr id="160" name="Rectangle 159"/>
              <p:cNvSpPr>
                <a:spLocks noChangeAspect="1"/>
              </p:cNvSpPr>
              <p:nvPr/>
            </p:nvSpPr>
            <p:spPr>
              <a:xfrm>
                <a:off x="2321911" y="446075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1" name="Rectangle 160"/>
              <p:cNvSpPr>
                <a:spLocks noChangeAspect="1"/>
              </p:cNvSpPr>
              <p:nvPr/>
            </p:nvSpPr>
            <p:spPr>
              <a:xfrm>
                <a:off x="2321911" y="458267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Rectangle 161"/>
              <p:cNvSpPr>
                <a:spLocks noChangeAspect="1"/>
              </p:cNvSpPr>
              <p:nvPr/>
            </p:nvSpPr>
            <p:spPr>
              <a:xfrm>
                <a:off x="2321911" y="470459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>
              <a:off x="3845911" y="4896608"/>
              <a:ext cx="432780" cy="284992"/>
              <a:chOff x="2321911" y="4460750"/>
              <a:chExt cx="1828800" cy="304800"/>
            </a:xfrm>
          </p:grpSpPr>
          <p:sp>
            <p:nvSpPr>
              <p:cNvPr id="164" name="Rectangle 163"/>
              <p:cNvSpPr>
                <a:spLocks noChangeAspect="1"/>
              </p:cNvSpPr>
              <p:nvPr/>
            </p:nvSpPr>
            <p:spPr>
              <a:xfrm>
                <a:off x="2321911" y="446075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5" name="Rectangle 164"/>
              <p:cNvSpPr>
                <a:spLocks noChangeAspect="1"/>
              </p:cNvSpPr>
              <p:nvPr/>
            </p:nvSpPr>
            <p:spPr>
              <a:xfrm>
                <a:off x="2321911" y="458267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6" name="Rectangle 165"/>
              <p:cNvSpPr>
                <a:spLocks noChangeAspect="1"/>
              </p:cNvSpPr>
              <p:nvPr/>
            </p:nvSpPr>
            <p:spPr>
              <a:xfrm>
                <a:off x="2321911" y="470459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75" name="Straight Arrow Connector 174"/>
            <p:cNvCxnSpPr>
              <a:endCxn id="156" idx="4"/>
            </p:cNvCxnSpPr>
            <p:nvPr/>
          </p:nvCxnSpPr>
          <p:spPr>
            <a:xfrm flipV="1">
              <a:off x="4648200" y="4598270"/>
              <a:ext cx="1310" cy="2785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>
              <a:endCxn id="150" idx="3"/>
            </p:cNvCxnSpPr>
            <p:nvPr/>
          </p:nvCxnSpPr>
          <p:spPr>
            <a:xfrm flipV="1">
              <a:off x="4800602" y="4049181"/>
              <a:ext cx="359695" cy="8276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>
              <a:cxnSpLocks/>
              <a:endCxn id="157" idx="4"/>
            </p:cNvCxnSpPr>
            <p:nvPr/>
          </p:nvCxnSpPr>
          <p:spPr>
            <a:xfrm flipV="1">
              <a:off x="4866146" y="4702963"/>
              <a:ext cx="315797" cy="238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3" name="TextBox 202"/>
            <p:cNvSpPr txBox="1"/>
            <p:nvPr/>
          </p:nvSpPr>
          <p:spPr>
            <a:xfrm>
              <a:off x="3845913" y="5243072"/>
              <a:ext cx="1380155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457200"/>
              <a:r>
                <a:rPr lang="en-US" sz="24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Psi Cache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FB36B1D8-0372-AD4F-B922-8AE4F5DFEE87}"/>
                </a:ext>
              </a:extLst>
            </p:cNvPr>
            <p:cNvGrpSpPr/>
            <p:nvPr/>
          </p:nvGrpSpPr>
          <p:grpSpPr>
            <a:xfrm>
              <a:off x="4316970" y="4896605"/>
              <a:ext cx="432780" cy="284992"/>
              <a:chOff x="2321911" y="4460750"/>
              <a:chExt cx="1828800" cy="30480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7578E624-A55C-894B-9D9E-44D1208D38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1911" y="446075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FDABE7EE-AB7F-0D4E-9E0A-59A4600234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1911" y="458267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0C455EF7-9B80-B34D-A47D-B0549DED22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1911" y="470459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5" name="TextBox 204"/>
            <p:cNvSpPr txBox="1"/>
            <p:nvPr/>
          </p:nvSpPr>
          <p:spPr>
            <a:xfrm>
              <a:off x="3844881" y="4773308"/>
              <a:ext cx="1159242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457200"/>
              <a:r>
                <a:rPr lang="en-US" sz="2400" b="1" dirty="0">
                  <a:ln w="12700">
                    <a:solidFill>
                      <a:srgbClr val="8064A2">
                        <a:lumMod val="50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F Cache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xmlns="" id="{2D5961F5-F070-6146-A7EA-9CC80610E2F3}"/>
                </a:ext>
              </a:extLst>
            </p:cNvPr>
            <p:cNvCxnSpPr>
              <a:cxnSpLocks/>
              <a:endCxn id="151" idx="2"/>
            </p:cNvCxnSpPr>
            <p:nvPr/>
          </p:nvCxnSpPr>
          <p:spPr>
            <a:xfrm flipV="1">
              <a:off x="4876587" y="4116535"/>
              <a:ext cx="589726" cy="7800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7" name="Oval 156" descr="Custom:  Oval 193"/>
            <p:cNvSpPr/>
            <p:nvPr/>
          </p:nvSpPr>
          <p:spPr>
            <a:xfrm>
              <a:off x="5044783" y="4291483"/>
              <a:ext cx="274320" cy="411480"/>
            </a:xfrm>
            <a:prstGeom prst="ellipse">
              <a:avLst/>
            </a:prstGeom>
            <a:ln w="57150" cmpd="sng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>
                  <a:solidFill>
                    <a:prstClr val="white"/>
                  </a:solidFill>
                </a:rPr>
                <a:t>P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13887E0-F5D6-7D4B-AFAE-F1105B811137}"/>
              </a:ext>
            </a:extLst>
          </p:cNvPr>
          <p:cNvGrpSpPr/>
          <p:nvPr/>
        </p:nvGrpSpPr>
        <p:grpSpPr>
          <a:xfrm>
            <a:off x="4910936" y="3421042"/>
            <a:ext cx="2286000" cy="2286000"/>
            <a:chOff x="6286668" y="3505200"/>
            <a:chExt cx="2286000" cy="2286000"/>
          </a:xfrm>
        </p:grpSpPr>
        <p:sp>
          <p:nvSpPr>
            <p:cNvPr id="142" name="Rectangle 141"/>
            <p:cNvSpPr/>
            <p:nvPr/>
          </p:nvSpPr>
          <p:spPr>
            <a:xfrm>
              <a:off x="6286668" y="3505200"/>
              <a:ext cx="2286000" cy="228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144" descr="Custom:  Oval 180"/>
            <p:cNvSpPr/>
            <p:nvPr/>
          </p:nvSpPr>
          <p:spPr>
            <a:xfrm>
              <a:off x="6395070" y="4093832"/>
              <a:ext cx="274320" cy="4114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8" name="Oval 147" descr="Custom:  Oval 183"/>
            <p:cNvSpPr/>
            <p:nvPr/>
          </p:nvSpPr>
          <p:spPr>
            <a:xfrm>
              <a:off x="6418276" y="3575386"/>
              <a:ext cx="274320" cy="4114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9" name="Oval 148" descr="Custom:  Oval 184"/>
            <p:cNvSpPr/>
            <p:nvPr/>
          </p:nvSpPr>
          <p:spPr>
            <a:xfrm>
              <a:off x="6861384" y="3913249"/>
              <a:ext cx="274320" cy="4114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2" name="Oval 151" descr="Custom:  Oval 188"/>
            <p:cNvSpPr/>
            <p:nvPr/>
          </p:nvSpPr>
          <p:spPr>
            <a:xfrm>
              <a:off x="7518653" y="3807070"/>
              <a:ext cx="274320" cy="411480"/>
            </a:xfrm>
            <a:prstGeom prst="ellipse">
              <a:avLst/>
            </a:prstGeom>
            <a:ln w="57150" cmpd="sng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>
                  <a:solidFill>
                    <a:prstClr val="white"/>
                  </a:solidFill>
                </a:rPr>
                <a:t>P</a:t>
              </a:r>
            </a:p>
          </p:txBody>
        </p:sp>
        <p:sp>
          <p:nvSpPr>
            <p:cNvPr id="153" name="Oval 152" descr="Custom:  Oval 189"/>
            <p:cNvSpPr/>
            <p:nvPr/>
          </p:nvSpPr>
          <p:spPr>
            <a:xfrm>
              <a:off x="8081366" y="3581721"/>
              <a:ext cx="274320" cy="411480"/>
            </a:xfrm>
            <a:prstGeom prst="ellipse">
              <a:avLst/>
            </a:prstGeom>
            <a:ln w="57150" cmpd="sng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>
                  <a:solidFill>
                    <a:prstClr val="white"/>
                  </a:solidFill>
                </a:rPr>
                <a:t>P</a:t>
              </a:r>
            </a:p>
          </p:txBody>
        </p:sp>
        <p:sp>
          <p:nvSpPr>
            <p:cNvPr id="154" name="Oval 153" descr="Custom:  Oval 190"/>
            <p:cNvSpPr/>
            <p:nvPr/>
          </p:nvSpPr>
          <p:spPr>
            <a:xfrm>
              <a:off x="7211533" y="4185012"/>
              <a:ext cx="274320" cy="411480"/>
            </a:xfrm>
            <a:prstGeom prst="ellipse">
              <a:avLst/>
            </a:prstGeom>
            <a:ln w="57150" cmpd="sng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>
                  <a:solidFill>
                    <a:prstClr val="white"/>
                  </a:solidFill>
                </a:rPr>
                <a:t>P</a:t>
              </a:r>
            </a:p>
          </p:txBody>
        </p:sp>
        <p:sp>
          <p:nvSpPr>
            <p:cNvPr id="155" name="Oval 154" descr="Custom:  Oval 191"/>
            <p:cNvSpPr/>
            <p:nvPr/>
          </p:nvSpPr>
          <p:spPr>
            <a:xfrm>
              <a:off x="7864799" y="4092053"/>
              <a:ext cx="274320" cy="411480"/>
            </a:xfrm>
            <a:prstGeom prst="ellipse">
              <a:avLst/>
            </a:prstGeom>
            <a:ln w="57150" cmpd="sng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>
                  <a:solidFill>
                    <a:prstClr val="white"/>
                  </a:solidFill>
                </a:rPr>
                <a:t>P</a:t>
              </a:r>
            </a:p>
          </p:txBody>
        </p:sp>
        <p:sp>
          <p:nvSpPr>
            <p:cNvPr id="158" name="Oval 157" descr="Custom:  Oval 194"/>
            <p:cNvSpPr/>
            <p:nvPr/>
          </p:nvSpPr>
          <p:spPr>
            <a:xfrm>
              <a:off x="7148444" y="3575073"/>
              <a:ext cx="274320" cy="411480"/>
            </a:xfrm>
            <a:prstGeom prst="ellipse">
              <a:avLst/>
            </a:prstGeom>
            <a:ln w="57150" cmpd="sng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>
                  <a:solidFill>
                    <a:prstClr val="white"/>
                  </a:solidFill>
                </a:rPr>
                <a:t>P</a:t>
              </a:r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6512035" y="5321503"/>
              <a:ext cx="1828800" cy="304800"/>
              <a:chOff x="2321911" y="4460750"/>
              <a:chExt cx="1828800" cy="304800"/>
            </a:xfrm>
          </p:grpSpPr>
          <p:sp>
            <p:nvSpPr>
              <p:cNvPr id="168" name="Rectangle 167"/>
              <p:cNvSpPr>
                <a:spLocks noChangeAspect="1"/>
              </p:cNvSpPr>
              <p:nvPr/>
            </p:nvSpPr>
            <p:spPr>
              <a:xfrm>
                <a:off x="2321911" y="446075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9" name="Rectangle 168"/>
              <p:cNvSpPr>
                <a:spLocks noChangeAspect="1"/>
              </p:cNvSpPr>
              <p:nvPr/>
            </p:nvSpPr>
            <p:spPr>
              <a:xfrm>
                <a:off x="2321911" y="458267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0" name="Rectangle 169"/>
              <p:cNvSpPr>
                <a:spLocks noChangeAspect="1"/>
              </p:cNvSpPr>
              <p:nvPr/>
            </p:nvSpPr>
            <p:spPr>
              <a:xfrm>
                <a:off x="2321911" y="470459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6512036" y="4880303"/>
              <a:ext cx="482518" cy="353660"/>
              <a:chOff x="2321911" y="4460750"/>
              <a:chExt cx="1828800" cy="304800"/>
            </a:xfrm>
          </p:grpSpPr>
          <p:sp>
            <p:nvSpPr>
              <p:cNvPr id="172" name="Rectangle 171"/>
              <p:cNvSpPr>
                <a:spLocks noChangeAspect="1"/>
              </p:cNvSpPr>
              <p:nvPr/>
            </p:nvSpPr>
            <p:spPr>
              <a:xfrm>
                <a:off x="2321911" y="446075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3" name="Rectangle 172"/>
              <p:cNvSpPr>
                <a:spLocks noChangeAspect="1"/>
              </p:cNvSpPr>
              <p:nvPr/>
            </p:nvSpPr>
            <p:spPr>
              <a:xfrm>
                <a:off x="2321911" y="458267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4" name="Rectangle 173"/>
              <p:cNvSpPr>
                <a:spLocks noChangeAspect="1"/>
              </p:cNvSpPr>
              <p:nvPr/>
            </p:nvSpPr>
            <p:spPr>
              <a:xfrm>
                <a:off x="2321911" y="470459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87" name="Straight Arrow Connector 186"/>
            <p:cNvCxnSpPr>
              <a:endCxn id="154" idx="4"/>
            </p:cNvCxnSpPr>
            <p:nvPr/>
          </p:nvCxnSpPr>
          <p:spPr>
            <a:xfrm flipV="1">
              <a:off x="7348693" y="4596492"/>
              <a:ext cx="0" cy="2803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>
              <a:endCxn id="158" idx="5"/>
            </p:cNvCxnSpPr>
            <p:nvPr/>
          </p:nvCxnSpPr>
          <p:spPr>
            <a:xfrm flipH="1" flipV="1">
              <a:off x="7382593" y="3926295"/>
              <a:ext cx="313609" cy="95050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>
              <a:endCxn id="152" idx="4"/>
            </p:cNvCxnSpPr>
            <p:nvPr/>
          </p:nvCxnSpPr>
          <p:spPr>
            <a:xfrm flipH="1" flipV="1">
              <a:off x="7655813" y="4218550"/>
              <a:ext cx="137160" cy="658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>
              <a:endCxn id="155" idx="4"/>
            </p:cNvCxnSpPr>
            <p:nvPr/>
          </p:nvCxnSpPr>
          <p:spPr>
            <a:xfrm flipV="1">
              <a:off x="7924802" y="4503535"/>
              <a:ext cx="77159" cy="3732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>
              <a:endCxn id="153" idx="4"/>
            </p:cNvCxnSpPr>
            <p:nvPr/>
          </p:nvCxnSpPr>
          <p:spPr>
            <a:xfrm flipV="1">
              <a:off x="8139121" y="3993203"/>
              <a:ext cx="79407" cy="8835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4" name="TextBox 203"/>
            <p:cNvSpPr txBox="1"/>
            <p:nvPr/>
          </p:nvSpPr>
          <p:spPr>
            <a:xfrm>
              <a:off x="6506035" y="5243072"/>
              <a:ext cx="1380155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457200"/>
              <a:r>
                <a:rPr lang="en-US" sz="24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Psi Cache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E7C1A2E0-45DD-4B45-846C-A8308CD5FD93}"/>
                </a:ext>
              </a:extLst>
            </p:cNvPr>
            <p:cNvGrpSpPr/>
            <p:nvPr/>
          </p:nvGrpSpPr>
          <p:grpSpPr>
            <a:xfrm>
              <a:off x="7036685" y="4880303"/>
              <a:ext cx="482518" cy="353660"/>
              <a:chOff x="2321911" y="4460750"/>
              <a:chExt cx="1828800" cy="30480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8D5E0DA0-CCB4-2E48-84F2-9B63E36A5C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1911" y="446075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48A74B5D-3512-2D45-89B6-D23E3169F5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1911" y="458267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B44106BA-C94B-0449-AE1B-D71146B8F8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1911" y="470459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6" name="TextBox 205"/>
            <p:cNvSpPr txBox="1"/>
            <p:nvPr/>
          </p:nvSpPr>
          <p:spPr>
            <a:xfrm>
              <a:off x="6613346" y="4800138"/>
              <a:ext cx="1159242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457200"/>
              <a:r>
                <a:rPr lang="en-US" sz="2400" b="1" dirty="0">
                  <a:ln w="12700">
                    <a:solidFill>
                      <a:srgbClr val="8064A2">
                        <a:lumMod val="50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F Cache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B76CC865-0DB9-AE48-B65C-CB5C28F585C1}"/>
              </a:ext>
            </a:extLst>
          </p:cNvPr>
          <p:cNvGrpSpPr/>
          <p:nvPr/>
        </p:nvGrpSpPr>
        <p:grpSpPr>
          <a:xfrm>
            <a:off x="8160475" y="3418737"/>
            <a:ext cx="2286000" cy="2286000"/>
            <a:chOff x="6286668" y="3505200"/>
            <a:chExt cx="2286000" cy="228600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DB35DDA7-DD97-EE47-98C2-3C5AAB2679AC}"/>
                </a:ext>
              </a:extLst>
            </p:cNvPr>
            <p:cNvSpPr/>
            <p:nvPr/>
          </p:nvSpPr>
          <p:spPr>
            <a:xfrm>
              <a:off x="6286668" y="3505200"/>
              <a:ext cx="2286000" cy="228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69" descr="Custom:  Oval 180">
              <a:extLst>
                <a:ext uri="{FF2B5EF4-FFF2-40B4-BE49-F238E27FC236}">
                  <a16:creationId xmlns:a16="http://schemas.microsoft.com/office/drawing/2014/main" xmlns="" id="{DD02FA53-6042-1043-8EDC-A9034D3EAC42}"/>
                </a:ext>
              </a:extLst>
            </p:cNvPr>
            <p:cNvSpPr/>
            <p:nvPr/>
          </p:nvSpPr>
          <p:spPr>
            <a:xfrm>
              <a:off x="6395070" y="4093832"/>
              <a:ext cx="274320" cy="4114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Oval 70" descr="Custom:  Oval 183">
              <a:extLst>
                <a:ext uri="{FF2B5EF4-FFF2-40B4-BE49-F238E27FC236}">
                  <a16:creationId xmlns:a16="http://schemas.microsoft.com/office/drawing/2014/main" xmlns="" id="{FCDE8261-3476-2C4D-BF0C-B38C9FE1C91F}"/>
                </a:ext>
              </a:extLst>
            </p:cNvPr>
            <p:cNvSpPr/>
            <p:nvPr/>
          </p:nvSpPr>
          <p:spPr>
            <a:xfrm>
              <a:off x="6418276" y="3575386"/>
              <a:ext cx="274320" cy="4114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Oval 71" descr="Custom:  Oval 184">
              <a:extLst>
                <a:ext uri="{FF2B5EF4-FFF2-40B4-BE49-F238E27FC236}">
                  <a16:creationId xmlns:a16="http://schemas.microsoft.com/office/drawing/2014/main" xmlns="" id="{6D5E07D7-04E4-2143-9A0D-6B054EEE1A3E}"/>
                </a:ext>
              </a:extLst>
            </p:cNvPr>
            <p:cNvSpPr/>
            <p:nvPr/>
          </p:nvSpPr>
          <p:spPr>
            <a:xfrm>
              <a:off x="6861384" y="3913249"/>
              <a:ext cx="274320" cy="4114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Oval 72" descr="Custom:  Oval 188">
              <a:extLst>
                <a:ext uri="{FF2B5EF4-FFF2-40B4-BE49-F238E27FC236}">
                  <a16:creationId xmlns:a16="http://schemas.microsoft.com/office/drawing/2014/main" xmlns="" id="{470CBDC9-39A4-AD40-9ECB-A7D1DF232F4F}"/>
                </a:ext>
              </a:extLst>
            </p:cNvPr>
            <p:cNvSpPr/>
            <p:nvPr/>
          </p:nvSpPr>
          <p:spPr>
            <a:xfrm>
              <a:off x="7518653" y="3807070"/>
              <a:ext cx="274320" cy="411480"/>
            </a:xfrm>
            <a:prstGeom prst="ellipse">
              <a:avLst/>
            </a:prstGeom>
            <a:ln w="57150" cmpd="sng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>
                  <a:solidFill>
                    <a:prstClr val="white"/>
                  </a:solidFill>
                </a:rPr>
                <a:t>P</a:t>
              </a:r>
            </a:p>
          </p:txBody>
        </p:sp>
        <p:sp>
          <p:nvSpPr>
            <p:cNvPr id="75" name="Oval 74" descr="Custom:  Oval 189">
              <a:extLst>
                <a:ext uri="{FF2B5EF4-FFF2-40B4-BE49-F238E27FC236}">
                  <a16:creationId xmlns:a16="http://schemas.microsoft.com/office/drawing/2014/main" xmlns="" id="{E4737B69-EFB8-3741-9B70-FF3681FE2CB3}"/>
                </a:ext>
              </a:extLst>
            </p:cNvPr>
            <p:cNvSpPr/>
            <p:nvPr/>
          </p:nvSpPr>
          <p:spPr>
            <a:xfrm>
              <a:off x="8081366" y="3581721"/>
              <a:ext cx="274320" cy="411480"/>
            </a:xfrm>
            <a:prstGeom prst="ellipse">
              <a:avLst/>
            </a:prstGeom>
            <a:ln w="57150" cmpd="sng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>
                  <a:solidFill>
                    <a:prstClr val="white"/>
                  </a:solidFill>
                </a:rPr>
                <a:t>P</a:t>
              </a:r>
            </a:p>
          </p:txBody>
        </p:sp>
        <p:sp>
          <p:nvSpPr>
            <p:cNvPr id="76" name="Oval 75" descr="Custom:  Oval 190">
              <a:extLst>
                <a:ext uri="{FF2B5EF4-FFF2-40B4-BE49-F238E27FC236}">
                  <a16:creationId xmlns:a16="http://schemas.microsoft.com/office/drawing/2014/main" xmlns="" id="{2CCC286D-AF6D-7947-9563-DC80EEFF9223}"/>
                </a:ext>
              </a:extLst>
            </p:cNvPr>
            <p:cNvSpPr/>
            <p:nvPr/>
          </p:nvSpPr>
          <p:spPr>
            <a:xfrm>
              <a:off x="7211533" y="4185012"/>
              <a:ext cx="274320" cy="411480"/>
            </a:xfrm>
            <a:prstGeom prst="ellipse">
              <a:avLst/>
            </a:prstGeom>
            <a:ln w="57150" cmpd="sng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>
                  <a:solidFill>
                    <a:prstClr val="white"/>
                  </a:solidFill>
                </a:rPr>
                <a:t>P</a:t>
              </a:r>
            </a:p>
          </p:txBody>
        </p:sp>
        <p:sp>
          <p:nvSpPr>
            <p:cNvPr id="77" name="Oval 76" descr="Custom:  Oval 191">
              <a:extLst>
                <a:ext uri="{FF2B5EF4-FFF2-40B4-BE49-F238E27FC236}">
                  <a16:creationId xmlns:a16="http://schemas.microsoft.com/office/drawing/2014/main" xmlns="" id="{F9BFC964-1584-664A-9205-3841407BE21F}"/>
                </a:ext>
              </a:extLst>
            </p:cNvPr>
            <p:cNvSpPr/>
            <p:nvPr/>
          </p:nvSpPr>
          <p:spPr>
            <a:xfrm>
              <a:off x="7864799" y="4092053"/>
              <a:ext cx="274320" cy="411480"/>
            </a:xfrm>
            <a:prstGeom prst="ellipse">
              <a:avLst/>
            </a:prstGeom>
            <a:ln w="57150" cmpd="sng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>
                  <a:solidFill>
                    <a:prstClr val="white"/>
                  </a:solidFill>
                </a:rPr>
                <a:t>P</a:t>
              </a:r>
            </a:p>
          </p:txBody>
        </p:sp>
        <p:sp>
          <p:nvSpPr>
            <p:cNvPr id="78" name="Oval 77" descr="Custom:  Oval 194">
              <a:extLst>
                <a:ext uri="{FF2B5EF4-FFF2-40B4-BE49-F238E27FC236}">
                  <a16:creationId xmlns:a16="http://schemas.microsoft.com/office/drawing/2014/main" xmlns="" id="{FCA1C1D3-8D6B-6043-A713-D5D6E7B7076D}"/>
                </a:ext>
              </a:extLst>
            </p:cNvPr>
            <p:cNvSpPr/>
            <p:nvPr/>
          </p:nvSpPr>
          <p:spPr>
            <a:xfrm>
              <a:off x="7148444" y="3575073"/>
              <a:ext cx="274320" cy="411480"/>
            </a:xfrm>
            <a:prstGeom prst="ellipse">
              <a:avLst/>
            </a:prstGeom>
            <a:ln w="57150" cmpd="sng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>
                  <a:solidFill>
                    <a:prstClr val="white"/>
                  </a:solidFill>
                </a:rPr>
                <a:t>P</a:t>
              </a: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C37FC615-724D-7544-AC02-1DF94F9B140C}"/>
                </a:ext>
              </a:extLst>
            </p:cNvPr>
            <p:cNvGrpSpPr/>
            <p:nvPr/>
          </p:nvGrpSpPr>
          <p:grpSpPr>
            <a:xfrm>
              <a:off x="6512035" y="5321503"/>
              <a:ext cx="1828800" cy="304800"/>
              <a:chOff x="2321911" y="4460750"/>
              <a:chExt cx="1828800" cy="304800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1A394CD-A406-D74A-A1C4-1BD5794E12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1911" y="446075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E85ECE45-586F-5F40-A9FA-D3B583D4B4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1911" y="458267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A96E8D35-CE3B-994E-AD8C-29204A0510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1911" y="470459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DE9BE273-808E-7F40-8E29-9F099E9C9E77}"/>
                </a:ext>
              </a:extLst>
            </p:cNvPr>
            <p:cNvGrpSpPr/>
            <p:nvPr/>
          </p:nvGrpSpPr>
          <p:grpSpPr>
            <a:xfrm>
              <a:off x="6512036" y="4880303"/>
              <a:ext cx="482518" cy="353660"/>
              <a:chOff x="2321911" y="4460750"/>
              <a:chExt cx="1828800" cy="304800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908C6A62-E8EF-EF43-BFF6-5BBC8E8E89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1911" y="446075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C8C809E0-AF64-C345-B0B8-13A5D5E22F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1911" y="458267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70C8F5B3-CA3A-4D49-917E-AC0D055780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1911" y="470459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xmlns="" id="{5B5F682F-E893-DB43-8FD0-CABE47907610}"/>
                </a:ext>
              </a:extLst>
            </p:cNvPr>
            <p:cNvCxnSpPr>
              <a:endCxn id="76" idx="4"/>
            </p:cNvCxnSpPr>
            <p:nvPr/>
          </p:nvCxnSpPr>
          <p:spPr>
            <a:xfrm flipV="1">
              <a:off x="7348693" y="4596492"/>
              <a:ext cx="0" cy="2803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xmlns="" id="{C8762564-4ECF-6243-9C1F-262295333DD1}"/>
                </a:ext>
              </a:extLst>
            </p:cNvPr>
            <p:cNvCxnSpPr>
              <a:endCxn id="78" idx="5"/>
            </p:cNvCxnSpPr>
            <p:nvPr/>
          </p:nvCxnSpPr>
          <p:spPr>
            <a:xfrm flipH="1" flipV="1">
              <a:off x="7382593" y="3926295"/>
              <a:ext cx="313609" cy="95050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xmlns="" id="{C7851AC3-5FE5-F649-8922-5549AFB09249}"/>
                </a:ext>
              </a:extLst>
            </p:cNvPr>
            <p:cNvCxnSpPr>
              <a:endCxn id="73" idx="4"/>
            </p:cNvCxnSpPr>
            <p:nvPr/>
          </p:nvCxnSpPr>
          <p:spPr>
            <a:xfrm flipH="1" flipV="1">
              <a:off x="7655813" y="4218550"/>
              <a:ext cx="137160" cy="658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xmlns="" id="{FB4BD5E0-93A4-8F43-BE35-A0A79E38BC48}"/>
                </a:ext>
              </a:extLst>
            </p:cNvPr>
            <p:cNvCxnSpPr>
              <a:endCxn id="77" idx="4"/>
            </p:cNvCxnSpPr>
            <p:nvPr/>
          </p:nvCxnSpPr>
          <p:spPr>
            <a:xfrm flipV="1">
              <a:off x="7924802" y="4503535"/>
              <a:ext cx="77159" cy="3732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xmlns="" id="{8BA23C9A-99E0-144A-A7F3-3B16A94B7EA6}"/>
                </a:ext>
              </a:extLst>
            </p:cNvPr>
            <p:cNvCxnSpPr>
              <a:endCxn id="75" idx="4"/>
            </p:cNvCxnSpPr>
            <p:nvPr/>
          </p:nvCxnSpPr>
          <p:spPr>
            <a:xfrm flipV="1">
              <a:off x="8139121" y="3993203"/>
              <a:ext cx="79407" cy="8835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3BFC2525-7066-144A-BEED-6E51FD21D3DB}"/>
                </a:ext>
              </a:extLst>
            </p:cNvPr>
            <p:cNvSpPr txBox="1"/>
            <p:nvPr/>
          </p:nvSpPr>
          <p:spPr>
            <a:xfrm>
              <a:off x="6506035" y="5243072"/>
              <a:ext cx="1380155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457200"/>
              <a:r>
                <a:rPr lang="en-US" sz="24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Psi Cache</a:t>
              </a: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0EFCBB21-C8EF-374D-92B9-38A87B0E3FE5}"/>
                </a:ext>
              </a:extLst>
            </p:cNvPr>
            <p:cNvGrpSpPr/>
            <p:nvPr/>
          </p:nvGrpSpPr>
          <p:grpSpPr>
            <a:xfrm>
              <a:off x="7036685" y="4880303"/>
              <a:ext cx="482518" cy="353660"/>
              <a:chOff x="2321911" y="4460750"/>
              <a:chExt cx="1828800" cy="304800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A8B73D11-8398-0F41-BCD1-216EEBC394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1911" y="446075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58D898AA-E735-374B-890D-742E997F5F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1911" y="458267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F19DC6AA-97ED-844E-8605-146B78B7EC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1911" y="470459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A9F016AE-51C4-A64A-917F-1CFC3042A7FA}"/>
                </a:ext>
              </a:extLst>
            </p:cNvPr>
            <p:cNvSpPr txBox="1"/>
            <p:nvPr/>
          </p:nvSpPr>
          <p:spPr>
            <a:xfrm>
              <a:off x="6503304" y="4772298"/>
              <a:ext cx="1159242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457200"/>
              <a:r>
                <a:rPr lang="en-US" sz="2400" b="1" dirty="0">
                  <a:ln w="12700">
                    <a:solidFill>
                      <a:srgbClr val="8064A2">
                        <a:lumMod val="50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F Cache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CD98D84-9AFB-884B-812F-67EBE5B10C50}"/>
              </a:ext>
            </a:extLst>
          </p:cNvPr>
          <p:cNvGrpSpPr/>
          <p:nvPr/>
        </p:nvGrpSpPr>
        <p:grpSpPr>
          <a:xfrm>
            <a:off x="7511734" y="3961112"/>
            <a:ext cx="410995" cy="658324"/>
            <a:chOff x="4299890" y="4685835"/>
            <a:chExt cx="337287" cy="482518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3F44ABE6-CC0C-D643-AC04-57B5FB570F6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093997" y="4891728"/>
              <a:ext cx="482518" cy="707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18E1400F-C2A3-0D40-955A-DFCB61D8F90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222310" y="4891728"/>
              <a:ext cx="482518" cy="707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F3F4CEFA-1807-574D-B387-1B1DDB73D2C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360552" y="4891728"/>
              <a:ext cx="482518" cy="707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F4C045A0-BC25-A041-B35A-7D2D146AF67D}"/>
              </a:ext>
            </a:extLst>
          </p:cNvPr>
          <p:cNvGrpSpPr/>
          <p:nvPr/>
        </p:nvGrpSpPr>
        <p:grpSpPr>
          <a:xfrm>
            <a:off x="4225776" y="3958176"/>
            <a:ext cx="410995" cy="658324"/>
            <a:chOff x="4299890" y="4685835"/>
            <a:chExt cx="337287" cy="482518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0E4E483E-4893-9F42-B3AF-A794AF56E16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093997" y="4891728"/>
              <a:ext cx="482518" cy="707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99673572-58BD-7E46-93D0-B4B3C28AC3F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222310" y="4891728"/>
              <a:ext cx="482518" cy="707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10B152CB-D5FA-3444-ADC6-86A374BEDED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360552" y="4891728"/>
              <a:ext cx="482518" cy="707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xmlns="" id="{18DEA6D4-5747-D747-BD55-A207665408E4}"/>
              </a:ext>
            </a:extLst>
          </p:cNvPr>
          <p:cNvGrpSpPr/>
          <p:nvPr/>
        </p:nvGrpSpPr>
        <p:grpSpPr>
          <a:xfrm>
            <a:off x="5752670" y="6073312"/>
            <a:ext cx="410995" cy="658324"/>
            <a:chOff x="4299890" y="4685835"/>
            <a:chExt cx="337287" cy="482518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324567D9-EDCE-3946-8717-9B5B4D7F390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093997" y="4891728"/>
              <a:ext cx="482518" cy="707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FF8E3A39-C9F6-E241-B0E1-C9C6781CB62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222310" y="4891728"/>
              <a:ext cx="482518" cy="707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F732EA05-BFFE-7A46-B00C-6AE3836C4A7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360552" y="4891728"/>
              <a:ext cx="482518" cy="707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10" name="Curved Connector 109">
            <a:extLst>
              <a:ext uri="{FF2B5EF4-FFF2-40B4-BE49-F238E27FC236}">
                <a16:creationId xmlns:a16="http://schemas.microsoft.com/office/drawing/2014/main" xmlns="" id="{AD9C930E-6265-2E41-A524-02425E9C5988}"/>
              </a:ext>
            </a:extLst>
          </p:cNvPr>
          <p:cNvCxnSpPr>
            <a:cxnSpLocks/>
            <a:stCxn id="107" idx="2"/>
            <a:endCxn id="141" idx="2"/>
          </p:cNvCxnSpPr>
          <p:nvPr/>
        </p:nvCxnSpPr>
        <p:spPr>
          <a:xfrm rot="10800000">
            <a:off x="2850255" y="5704738"/>
            <a:ext cx="2902416" cy="69773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urved Connector 110">
            <a:extLst>
              <a:ext uri="{FF2B5EF4-FFF2-40B4-BE49-F238E27FC236}">
                <a16:creationId xmlns:a16="http://schemas.microsoft.com/office/drawing/2014/main" xmlns="" id="{C1B73EAF-6C6E-F74B-8D41-E3FD114D7B77}"/>
              </a:ext>
            </a:extLst>
          </p:cNvPr>
          <p:cNvCxnSpPr>
            <a:cxnSpLocks/>
            <a:stCxn id="65" idx="2"/>
            <a:endCxn id="109" idx="0"/>
          </p:cNvCxnSpPr>
          <p:nvPr/>
        </p:nvCxnSpPr>
        <p:spPr>
          <a:xfrm rot="5400000">
            <a:off x="7384702" y="4483700"/>
            <a:ext cx="697737" cy="313981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xmlns="" id="{1DEBAA7F-3361-9B4E-84D1-8A8A0C383A32}"/>
              </a:ext>
            </a:extLst>
          </p:cNvPr>
          <p:cNvCxnSpPr>
            <a:cxnSpLocks/>
          </p:cNvCxnSpPr>
          <p:nvPr/>
        </p:nvCxnSpPr>
        <p:spPr>
          <a:xfrm flipV="1">
            <a:off x="4030522" y="4748366"/>
            <a:ext cx="85295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xmlns="" id="{F5D0A39C-F3C3-DC4F-9F92-EF4210738F45}"/>
              </a:ext>
            </a:extLst>
          </p:cNvPr>
          <p:cNvCxnSpPr>
            <a:cxnSpLocks/>
          </p:cNvCxnSpPr>
          <p:nvPr/>
        </p:nvCxnSpPr>
        <p:spPr>
          <a:xfrm flipV="1">
            <a:off x="7258785" y="4748366"/>
            <a:ext cx="85295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049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Parallel Decomposition – N</a:t>
            </a:r>
            <a:r>
              <a:rPr lang="en-US" sz="4200" baseline="30000" dirty="0"/>
              <a:t>3</a:t>
            </a:r>
            <a:r>
              <a:rPr lang="en-US" sz="4200" dirty="0"/>
              <a:t>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500451" y="1713492"/>
            <a:ext cx="7144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FontTx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Duplicate occupied states on each node</a:t>
            </a:r>
          </a:p>
          <a:p>
            <a:pPr marL="342900" indent="-342900" defTabSz="457200">
              <a:buFontTx/>
              <a:buAutoNum type="arabicPeriod"/>
            </a:pPr>
            <a:r>
              <a:rPr lang="en-US" sz="2400" dirty="0"/>
              <a:t>Duplicate portion of unoccupied states on each node</a:t>
            </a:r>
          </a:p>
          <a:p>
            <a:pPr marL="342900" indent="-342900" defTabSz="457200">
              <a:buFontTx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Locally compute rho, rho-bar and </a:t>
            </a:r>
            <a:r>
              <a:rPr lang="en-US" sz="2400" dirty="0" err="1">
                <a:solidFill>
                  <a:prstClr val="black"/>
                </a:solidFill>
              </a:rPr>
              <a:t>Pmatrix</a:t>
            </a:r>
            <a:r>
              <a:rPr lang="en-US" sz="2400" dirty="0">
                <a:solidFill>
                  <a:prstClr val="black"/>
                </a:solidFill>
              </a:rPr>
              <a:t> tiles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E69E23D-9A40-8C4B-BA0E-E54C5D5A35E2}"/>
              </a:ext>
            </a:extLst>
          </p:cNvPr>
          <p:cNvGrpSpPr/>
          <p:nvPr/>
        </p:nvGrpSpPr>
        <p:grpSpPr>
          <a:xfrm>
            <a:off x="1707255" y="3418737"/>
            <a:ext cx="2286000" cy="2286000"/>
            <a:chOff x="3619332" y="3505200"/>
            <a:chExt cx="2286000" cy="2286000"/>
          </a:xfrm>
        </p:grpSpPr>
        <p:sp>
          <p:nvSpPr>
            <p:cNvPr id="141" name="Rectangle 140"/>
            <p:cNvSpPr/>
            <p:nvPr/>
          </p:nvSpPr>
          <p:spPr>
            <a:xfrm>
              <a:off x="3619332" y="3505200"/>
              <a:ext cx="2286000" cy="228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142" descr="Custom:  Oval 178"/>
            <p:cNvSpPr/>
            <p:nvPr/>
          </p:nvSpPr>
          <p:spPr>
            <a:xfrm>
              <a:off x="3841060" y="3804664"/>
              <a:ext cx="274320" cy="4114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4" name="Oval 143" descr="Custom:  Oval 179"/>
            <p:cNvSpPr/>
            <p:nvPr/>
          </p:nvSpPr>
          <p:spPr>
            <a:xfrm>
              <a:off x="4739427" y="3806180"/>
              <a:ext cx="274320" cy="4114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6" name="Oval 145" descr="Custom:  Oval 181"/>
            <p:cNvSpPr/>
            <p:nvPr/>
          </p:nvSpPr>
          <p:spPr>
            <a:xfrm>
              <a:off x="4278691" y="3588012"/>
              <a:ext cx="274320" cy="4114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7" name="Oval 146" descr="Custom:  Oval 182"/>
            <p:cNvSpPr/>
            <p:nvPr/>
          </p:nvSpPr>
          <p:spPr>
            <a:xfrm>
              <a:off x="4041069" y="4185664"/>
              <a:ext cx="274320" cy="4114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0" name="Oval 149" descr="Custom:  Oval 186"/>
            <p:cNvSpPr/>
            <p:nvPr/>
          </p:nvSpPr>
          <p:spPr>
            <a:xfrm>
              <a:off x="5120122" y="3697959"/>
              <a:ext cx="274320" cy="411480"/>
            </a:xfrm>
            <a:prstGeom prst="ellipse">
              <a:avLst/>
            </a:prstGeom>
            <a:ln w="57150" cmpd="sng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>
                  <a:solidFill>
                    <a:prstClr val="white"/>
                  </a:solidFill>
                </a:rPr>
                <a:t>P</a:t>
              </a:r>
            </a:p>
          </p:txBody>
        </p:sp>
        <p:sp>
          <p:nvSpPr>
            <p:cNvPr id="151" name="Oval 150" descr="Custom:  Oval 187"/>
            <p:cNvSpPr/>
            <p:nvPr/>
          </p:nvSpPr>
          <p:spPr>
            <a:xfrm>
              <a:off x="5466313" y="3910795"/>
              <a:ext cx="274320" cy="411480"/>
            </a:xfrm>
            <a:prstGeom prst="ellipse">
              <a:avLst/>
            </a:prstGeom>
            <a:ln w="57150" cmpd="sng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>
                  <a:solidFill>
                    <a:prstClr val="white"/>
                  </a:solidFill>
                </a:rPr>
                <a:t>P</a:t>
              </a:r>
            </a:p>
          </p:txBody>
        </p:sp>
        <p:sp>
          <p:nvSpPr>
            <p:cNvPr id="156" name="Oval 155" descr="Custom:  Oval 192"/>
            <p:cNvSpPr/>
            <p:nvPr/>
          </p:nvSpPr>
          <p:spPr>
            <a:xfrm>
              <a:off x="4512350" y="4186790"/>
              <a:ext cx="274320" cy="411480"/>
            </a:xfrm>
            <a:prstGeom prst="ellipse">
              <a:avLst/>
            </a:prstGeom>
            <a:ln w="57150" cmpd="sng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>
                  <a:solidFill>
                    <a:prstClr val="white"/>
                  </a:solidFill>
                </a:rPr>
                <a:t>P</a:t>
              </a:r>
            </a:p>
          </p:txBody>
        </p:sp>
        <p:grpSp>
          <p:nvGrpSpPr>
            <p:cNvPr id="159" name="Group 158"/>
            <p:cNvGrpSpPr/>
            <p:nvPr/>
          </p:nvGrpSpPr>
          <p:grpSpPr>
            <a:xfrm>
              <a:off x="3845911" y="5318000"/>
              <a:ext cx="1828800" cy="304800"/>
              <a:chOff x="2321911" y="4460750"/>
              <a:chExt cx="1828800" cy="304800"/>
            </a:xfrm>
          </p:grpSpPr>
          <p:sp>
            <p:nvSpPr>
              <p:cNvPr id="160" name="Rectangle 159"/>
              <p:cNvSpPr>
                <a:spLocks noChangeAspect="1"/>
              </p:cNvSpPr>
              <p:nvPr/>
            </p:nvSpPr>
            <p:spPr>
              <a:xfrm>
                <a:off x="2321911" y="446075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1" name="Rectangle 160"/>
              <p:cNvSpPr>
                <a:spLocks noChangeAspect="1"/>
              </p:cNvSpPr>
              <p:nvPr/>
            </p:nvSpPr>
            <p:spPr>
              <a:xfrm>
                <a:off x="2321911" y="458267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Rectangle 161"/>
              <p:cNvSpPr>
                <a:spLocks noChangeAspect="1"/>
              </p:cNvSpPr>
              <p:nvPr/>
            </p:nvSpPr>
            <p:spPr>
              <a:xfrm>
                <a:off x="2321911" y="470459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>
              <a:off x="3845911" y="4896608"/>
              <a:ext cx="432780" cy="284992"/>
              <a:chOff x="2321911" y="4460750"/>
              <a:chExt cx="1828800" cy="304800"/>
            </a:xfrm>
          </p:grpSpPr>
          <p:sp>
            <p:nvSpPr>
              <p:cNvPr id="164" name="Rectangle 163"/>
              <p:cNvSpPr>
                <a:spLocks noChangeAspect="1"/>
              </p:cNvSpPr>
              <p:nvPr/>
            </p:nvSpPr>
            <p:spPr>
              <a:xfrm>
                <a:off x="2321911" y="446075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5" name="Rectangle 164"/>
              <p:cNvSpPr>
                <a:spLocks noChangeAspect="1"/>
              </p:cNvSpPr>
              <p:nvPr/>
            </p:nvSpPr>
            <p:spPr>
              <a:xfrm>
                <a:off x="2321911" y="458267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6" name="Rectangle 165"/>
              <p:cNvSpPr>
                <a:spLocks noChangeAspect="1"/>
              </p:cNvSpPr>
              <p:nvPr/>
            </p:nvSpPr>
            <p:spPr>
              <a:xfrm>
                <a:off x="2321911" y="470459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75" name="Straight Arrow Connector 174"/>
            <p:cNvCxnSpPr>
              <a:endCxn id="156" idx="4"/>
            </p:cNvCxnSpPr>
            <p:nvPr/>
          </p:nvCxnSpPr>
          <p:spPr>
            <a:xfrm flipV="1">
              <a:off x="4648200" y="4598270"/>
              <a:ext cx="1310" cy="2785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>
              <a:endCxn id="150" idx="3"/>
            </p:cNvCxnSpPr>
            <p:nvPr/>
          </p:nvCxnSpPr>
          <p:spPr>
            <a:xfrm flipV="1">
              <a:off x="4800602" y="4049181"/>
              <a:ext cx="359695" cy="8276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>
              <a:cxnSpLocks/>
              <a:endCxn id="157" idx="4"/>
            </p:cNvCxnSpPr>
            <p:nvPr/>
          </p:nvCxnSpPr>
          <p:spPr>
            <a:xfrm flipV="1">
              <a:off x="4866146" y="4702963"/>
              <a:ext cx="315797" cy="238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3" name="TextBox 202"/>
            <p:cNvSpPr txBox="1"/>
            <p:nvPr/>
          </p:nvSpPr>
          <p:spPr>
            <a:xfrm>
              <a:off x="3845913" y="5243072"/>
              <a:ext cx="1380155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457200"/>
              <a:r>
                <a:rPr lang="en-US" sz="24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Psi Cache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FB36B1D8-0372-AD4F-B922-8AE4F5DFEE87}"/>
                </a:ext>
              </a:extLst>
            </p:cNvPr>
            <p:cNvGrpSpPr/>
            <p:nvPr/>
          </p:nvGrpSpPr>
          <p:grpSpPr>
            <a:xfrm>
              <a:off x="4316970" y="4896605"/>
              <a:ext cx="432780" cy="284992"/>
              <a:chOff x="2321911" y="4460750"/>
              <a:chExt cx="1828800" cy="30480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7578E624-A55C-894B-9D9E-44D1208D38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1911" y="446075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FDABE7EE-AB7F-0D4E-9E0A-59A4600234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1911" y="458267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0C455EF7-9B80-B34D-A47D-B0549DED22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1911" y="470459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5" name="TextBox 204"/>
            <p:cNvSpPr txBox="1"/>
            <p:nvPr/>
          </p:nvSpPr>
          <p:spPr>
            <a:xfrm>
              <a:off x="3844881" y="4773308"/>
              <a:ext cx="1159242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457200"/>
              <a:r>
                <a:rPr lang="en-US" sz="2400" b="1" dirty="0">
                  <a:ln w="12700">
                    <a:solidFill>
                      <a:srgbClr val="8064A2">
                        <a:lumMod val="50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F Cache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xmlns="" id="{2D5961F5-F070-6146-A7EA-9CC80610E2F3}"/>
                </a:ext>
              </a:extLst>
            </p:cNvPr>
            <p:cNvCxnSpPr>
              <a:cxnSpLocks/>
              <a:endCxn id="151" idx="2"/>
            </p:cNvCxnSpPr>
            <p:nvPr/>
          </p:nvCxnSpPr>
          <p:spPr>
            <a:xfrm flipV="1">
              <a:off x="4876587" y="4116535"/>
              <a:ext cx="589726" cy="7800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7" name="Oval 156" descr="Custom:  Oval 193"/>
            <p:cNvSpPr/>
            <p:nvPr/>
          </p:nvSpPr>
          <p:spPr>
            <a:xfrm>
              <a:off x="5044783" y="4291483"/>
              <a:ext cx="274320" cy="411480"/>
            </a:xfrm>
            <a:prstGeom prst="ellipse">
              <a:avLst/>
            </a:prstGeom>
            <a:ln w="57150" cmpd="sng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>
                  <a:solidFill>
                    <a:prstClr val="white"/>
                  </a:solidFill>
                </a:rPr>
                <a:t>P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13887E0-F5D6-7D4B-AFAE-F1105B811137}"/>
              </a:ext>
            </a:extLst>
          </p:cNvPr>
          <p:cNvGrpSpPr/>
          <p:nvPr/>
        </p:nvGrpSpPr>
        <p:grpSpPr>
          <a:xfrm>
            <a:off x="4910936" y="3421042"/>
            <a:ext cx="2286000" cy="2286000"/>
            <a:chOff x="6286668" y="3505200"/>
            <a:chExt cx="2286000" cy="2286000"/>
          </a:xfrm>
        </p:grpSpPr>
        <p:sp>
          <p:nvSpPr>
            <p:cNvPr id="142" name="Rectangle 141"/>
            <p:cNvSpPr/>
            <p:nvPr/>
          </p:nvSpPr>
          <p:spPr>
            <a:xfrm>
              <a:off x="6286668" y="3505200"/>
              <a:ext cx="2286000" cy="228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144" descr="Custom:  Oval 180"/>
            <p:cNvSpPr/>
            <p:nvPr/>
          </p:nvSpPr>
          <p:spPr>
            <a:xfrm>
              <a:off x="6395070" y="4093832"/>
              <a:ext cx="274320" cy="4114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8" name="Oval 147" descr="Custom:  Oval 183"/>
            <p:cNvSpPr/>
            <p:nvPr/>
          </p:nvSpPr>
          <p:spPr>
            <a:xfrm>
              <a:off x="6418276" y="3575386"/>
              <a:ext cx="274320" cy="4114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9" name="Oval 148" descr="Custom:  Oval 184"/>
            <p:cNvSpPr/>
            <p:nvPr/>
          </p:nvSpPr>
          <p:spPr>
            <a:xfrm>
              <a:off x="6861384" y="3913249"/>
              <a:ext cx="274320" cy="4114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2" name="Oval 151" descr="Custom:  Oval 188"/>
            <p:cNvSpPr/>
            <p:nvPr/>
          </p:nvSpPr>
          <p:spPr>
            <a:xfrm>
              <a:off x="7518653" y="3807070"/>
              <a:ext cx="274320" cy="411480"/>
            </a:xfrm>
            <a:prstGeom prst="ellipse">
              <a:avLst/>
            </a:prstGeom>
            <a:ln w="57150" cmpd="sng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>
                  <a:solidFill>
                    <a:prstClr val="white"/>
                  </a:solidFill>
                </a:rPr>
                <a:t>P</a:t>
              </a:r>
            </a:p>
          </p:txBody>
        </p:sp>
        <p:sp>
          <p:nvSpPr>
            <p:cNvPr id="153" name="Oval 152" descr="Custom:  Oval 189"/>
            <p:cNvSpPr/>
            <p:nvPr/>
          </p:nvSpPr>
          <p:spPr>
            <a:xfrm>
              <a:off x="8081366" y="3581721"/>
              <a:ext cx="274320" cy="411480"/>
            </a:xfrm>
            <a:prstGeom prst="ellipse">
              <a:avLst/>
            </a:prstGeom>
            <a:ln w="57150" cmpd="sng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>
                  <a:solidFill>
                    <a:prstClr val="white"/>
                  </a:solidFill>
                </a:rPr>
                <a:t>P</a:t>
              </a:r>
            </a:p>
          </p:txBody>
        </p:sp>
        <p:sp>
          <p:nvSpPr>
            <p:cNvPr id="154" name="Oval 153" descr="Custom:  Oval 190"/>
            <p:cNvSpPr/>
            <p:nvPr/>
          </p:nvSpPr>
          <p:spPr>
            <a:xfrm>
              <a:off x="7211533" y="4185012"/>
              <a:ext cx="274320" cy="411480"/>
            </a:xfrm>
            <a:prstGeom prst="ellipse">
              <a:avLst/>
            </a:prstGeom>
            <a:ln w="57150" cmpd="sng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>
                  <a:solidFill>
                    <a:prstClr val="white"/>
                  </a:solidFill>
                </a:rPr>
                <a:t>P</a:t>
              </a:r>
            </a:p>
          </p:txBody>
        </p:sp>
        <p:sp>
          <p:nvSpPr>
            <p:cNvPr id="155" name="Oval 154" descr="Custom:  Oval 191"/>
            <p:cNvSpPr/>
            <p:nvPr/>
          </p:nvSpPr>
          <p:spPr>
            <a:xfrm>
              <a:off x="7864799" y="4092053"/>
              <a:ext cx="274320" cy="411480"/>
            </a:xfrm>
            <a:prstGeom prst="ellipse">
              <a:avLst/>
            </a:prstGeom>
            <a:ln w="57150" cmpd="sng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>
                  <a:solidFill>
                    <a:prstClr val="white"/>
                  </a:solidFill>
                </a:rPr>
                <a:t>P</a:t>
              </a:r>
            </a:p>
          </p:txBody>
        </p:sp>
        <p:sp>
          <p:nvSpPr>
            <p:cNvPr id="158" name="Oval 157" descr="Custom:  Oval 194"/>
            <p:cNvSpPr/>
            <p:nvPr/>
          </p:nvSpPr>
          <p:spPr>
            <a:xfrm>
              <a:off x="7148444" y="3575073"/>
              <a:ext cx="274320" cy="411480"/>
            </a:xfrm>
            <a:prstGeom prst="ellipse">
              <a:avLst/>
            </a:prstGeom>
            <a:ln w="57150" cmpd="sng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>
                  <a:solidFill>
                    <a:prstClr val="white"/>
                  </a:solidFill>
                </a:rPr>
                <a:t>P</a:t>
              </a:r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6512035" y="5321503"/>
              <a:ext cx="1828800" cy="304800"/>
              <a:chOff x="2321911" y="4460750"/>
              <a:chExt cx="1828800" cy="304800"/>
            </a:xfrm>
          </p:grpSpPr>
          <p:sp>
            <p:nvSpPr>
              <p:cNvPr id="168" name="Rectangle 167"/>
              <p:cNvSpPr>
                <a:spLocks noChangeAspect="1"/>
              </p:cNvSpPr>
              <p:nvPr/>
            </p:nvSpPr>
            <p:spPr>
              <a:xfrm>
                <a:off x="2321911" y="446075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9" name="Rectangle 168"/>
              <p:cNvSpPr>
                <a:spLocks noChangeAspect="1"/>
              </p:cNvSpPr>
              <p:nvPr/>
            </p:nvSpPr>
            <p:spPr>
              <a:xfrm>
                <a:off x="2321911" y="458267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0" name="Rectangle 169"/>
              <p:cNvSpPr>
                <a:spLocks noChangeAspect="1"/>
              </p:cNvSpPr>
              <p:nvPr/>
            </p:nvSpPr>
            <p:spPr>
              <a:xfrm>
                <a:off x="2321911" y="470459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6512036" y="4880303"/>
              <a:ext cx="482518" cy="353660"/>
              <a:chOff x="2321911" y="4460750"/>
              <a:chExt cx="1828800" cy="304800"/>
            </a:xfrm>
          </p:grpSpPr>
          <p:sp>
            <p:nvSpPr>
              <p:cNvPr id="172" name="Rectangle 171"/>
              <p:cNvSpPr>
                <a:spLocks noChangeAspect="1"/>
              </p:cNvSpPr>
              <p:nvPr/>
            </p:nvSpPr>
            <p:spPr>
              <a:xfrm>
                <a:off x="2321911" y="446075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3" name="Rectangle 172"/>
              <p:cNvSpPr>
                <a:spLocks noChangeAspect="1"/>
              </p:cNvSpPr>
              <p:nvPr/>
            </p:nvSpPr>
            <p:spPr>
              <a:xfrm>
                <a:off x="2321911" y="458267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4" name="Rectangle 173"/>
              <p:cNvSpPr>
                <a:spLocks noChangeAspect="1"/>
              </p:cNvSpPr>
              <p:nvPr/>
            </p:nvSpPr>
            <p:spPr>
              <a:xfrm>
                <a:off x="2321911" y="470459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87" name="Straight Arrow Connector 186"/>
            <p:cNvCxnSpPr>
              <a:endCxn id="154" idx="4"/>
            </p:cNvCxnSpPr>
            <p:nvPr/>
          </p:nvCxnSpPr>
          <p:spPr>
            <a:xfrm flipV="1">
              <a:off x="7348693" y="4596492"/>
              <a:ext cx="0" cy="2803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>
              <a:endCxn id="158" idx="5"/>
            </p:cNvCxnSpPr>
            <p:nvPr/>
          </p:nvCxnSpPr>
          <p:spPr>
            <a:xfrm flipH="1" flipV="1">
              <a:off x="7382593" y="3926295"/>
              <a:ext cx="313609" cy="95050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>
              <a:endCxn id="152" idx="4"/>
            </p:cNvCxnSpPr>
            <p:nvPr/>
          </p:nvCxnSpPr>
          <p:spPr>
            <a:xfrm flipH="1" flipV="1">
              <a:off x="7655813" y="4218550"/>
              <a:ext cx="137160" cy="658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>
              <a:endCxn id="155" idx="4"/>
            </p:cNvCxnSpPr>
            <p:nvPr/>
          </p:nvCxnSpPr>
          <p:spPr>
            <a:xfrm flipV="1">
              <a:off x="7924802" y="4503535"/>
              <a:ext cx="77159" cy="3732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>
              <a:endCxn id="153" idx="4"/>
            </p:cNvCxnSpPr>
            <p:nvPr/>
          </p:nvCxnSpPr>
          <p:spPr>
            <a:xfrm flipV="1">
              <a:off x="8139121" y="3993203"/>
              <a:ext cx="79407" cy="8835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4" name="TextBox 203"/>
            <p:cNvSpPr txBox="1"/>
            <p:nvPr/>
          </p:nvSpPr>
          <p:spPr>
            <a:xfrm>
              <a:off x="6506035" y="5243072"/>
              <a:ext cx="1380155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457200"/>
              <a:r>
                <a:rPr lang="en-US" sz="24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Psi Cache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E7C1A2E0-45DD-4B45-846C-A8308CD5FD93}"/>
                </a:ext>
              </a:extLst>
            </p:cNvPr>
            <p:cNvGrpSpPr/>
            <p:nvPr/>
          </p:nvGrpSpPr>
          <p:grpSpPr>
            <a:xfrm>
              <a:off x="7036685" y="4880303"/>
              <a:ext cx="482518" cy="353660"/>
              <a:chOff x="2321911" y="4460750"/>
              <a:chExt cx="1828800" cy="30480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8D5E0DA0-CCB4-2E48-84F2-9B63E36A5C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1911" y="446075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48A74B5D-3512-2D45-89B6-D23E3169F5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1911" y="458267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B44106BA-C94B-0449-AE1B-D71146B8F8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1911" y="470459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6" name="TextBox 205"/>
            <p:cNvSpPr txBox="1"/>
            <p:nvPr/>
          </p:nvSpPr>
          <p:spPr>
            <a:xfrm>
              <a:off x="6613346" y="4800138"/>
              <a:ext cx="1159242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457200"/>
              <a:r>
                <a:rPr lang="en-US" sz="2400" b="1" dirty="0">
                  <a:ln w="12700">
                    <a:solidFill>
                      <a:srgbClr val="8064A2">
                        <a:lumMod val="50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F Cache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B76CC865-0DB9-AE48-B65C-CB5C28F585C1}"/>
              </a:ext>
            </a:extLst>
          </p:cNvPr>
          <p:cNvGrpSpPr/>
          <p:nvPr/>
        </p:nvGrpSpPr>
        <p:grpSpPr>
          <a:xfrm>
            <a:off x="8160475" y="3418737"/>
            <a:ext cx="2286000" cy="2286000"/>
            <a:chOff x="6286668" y="3505200"/>
            <a:chExt cx="2286000" cy="228600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DB35DDA7-DD97-EE47-98C2-3C5AAB2679AC}"/>
                </a:ext>
              </a:extLst>
            </p:cNvPr>
            <p:cNvSpPr/>
            <p:nvPr/>
          </p:nvSpPr>
          <p:spPr>
            <a:xfrm>
              <a:off x="6286668" y="3505200"/>
              <a:ext cx="2286000" cy="2286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69" descr="Custom:  Oval 180">
              <a:extLst>
                <a:ext uri="{FF2B5EF4-FFF2-40B4-BE49-F238E27FC236}">
                  <a16:creationId xmlns:a16="http://schemas.microsoft.com/office/drawing/2014/main" xmlns="" id="{DD02FA53-6042-1043-8EDC-A9034D3EAC42}"/>
                </a:ext>
              </a:extLst>
            </p:cNvPr>
            <p:cNvSpPr/>
            <p:nvPr/>
          </p:nvSpPr>
          <p:spPr>
            <a:xfrm>
              <a:off x="6395070" y="4093832"/>
              <a:ext cx="274320" cy="4114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Oval 70" descr="Custom:  Oval 183">
              <a:extLst>
                <a:ext uri="{FF2B5EF4-FFF2-40B4-BE49-F238E27FC236}">
                  <a16:creationId xmlns:a16="http://schemas.microsoft.com/office/drawing/2014/main" xmlns="" id="{FCDE8261-3476-2C4D-BF0C-B38C9FE1C91F}"/>
                </a:ext>
              </a:extLst>
            </p:cNvPr>
            <p:cNvSpPr/>
            <p:nvPr/>
          </p:nvSpPr>
          <p:spPr>
            <a:xfrm>
              <a:off x="6418276" y="3575386"/>
              <a:ext cx="274320" cy="4114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Oval 71" descr="Custom:  Oval 184">
              <a:extLst>
                <a:ext uri="{FF2B5EF4-FFF2-40B4-BE49-F238E27FC236}">
                  <a16:creationId xmlns:a16="http://schemas.microsoft.com/office/drawing/2014/main" xmlns="" id="{6D5E07D7-04E4-2143-9A0D-6B054EEE1A3E}"/>
                </a:ext>
              </a:extLst>
            </p:cNvPr>
            <p:cNvSpPr/>
            <p:nvPr/>
          </p:nvSpPr>
          <p:spPr>
            <a:xfrm>
              <a:off x="6861384" y="3913249"/>
              <a:ext cx="274320" cy="4114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Oval 72" descr="Custom:  Oval 188">
              <a:extLst>
                <a:ext uri="{FF2B5EF4-FFF2-40B4-BE49-F238E27FC236}">
                  <a16:creationId xmlns:a16="http://schemas.microsoft.com/office/drawing/2014/main" xmlns="" id="{470CBDC9-39A4-AD40-9ECB-A7D1DF232F4F}"/>
                </a:ext>
              </a:extLst>
            </p:cNvPr>
            <p:cNvSpPr/>
            <p:nvPr/>
          </p:nvSpPr>
          <p:spPr>
            <a:xfrm>
              <a:off x="7518653" y="3807070"/>
              <a:ext cx="274320" cy="411480"/>
            </a:xfrm>
            <a:prstGeom prst="ellipse">
              <a:avLst/>
            </a:prstGeom>
            <a:ln w="57150" cmpd="sng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>
                  <a:solidFill>
                    <a:prstClr val="white"/>
                  </a:solidFill>
                </a:rPr>
                <a:t>P</a:t>
              </a:r>
            </a:p>
          </p:txBody>
        </p:sp>
        <p:sp>
          <p:nvSpPr>
            <p:cNvPr id="75" name="Oval 74" descr="Custom:  Oval 189">
              <a:extLst>
                <a:ext uri="{FF2B5EF4-FFF2-40B4-BE49-F238E27FC236}">
                  <a16:creationId xmlns:a16="http://schemas.microsoft.com/office/drawing/2014/main" xmlns="" id="{E4737B69-EFB8-3741-9B70-FF3681FE2CB3}"/>
                </a:ext>
              </a:extLst>
            </p:cNvPr>
            <p:cNvSpPr/>
            <p:nvPr/>
          </p:nvSpPr>
          <p:spPr>
            <a:xfrm>
              <a:off x="8081366" y="3581721"/>
              <a:ext cx="274320" cy="411480"/>
            </a:xfrm>
            <a:prstGeom prst="ellipse">
              <a:avLst/>
            </a:prstGeom>
            <a:ln w="57150" cmpd="sng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>
                  <a:solidFill>
                    <a:prstClr val="white"/>
                  </a:solidFill>
                </a:rPr>
                <a:t>P</a:t>
              </a:r>
            </a:p>
          </p:txBody>
        </p:sp>
        <p:sp>
          <p:nvSpPr>
            <p:cNvPr id="76" name="Oval 75" descr="Custom:  Oval 190">
              <a:extLst>
                <a:ext uri="{FF2B5EF4-FFF2-40B4-BE49-F238E27FC236}">
                  <a16:creationId xmlns:a16="http://schemas.microsoft.com/office/drawing/2014/main" xmlns="" id="{2CCC286D-AF6D-7947-9563-DC80EEFF9223}"/>
                </a:ext>
              </a:extLst>
            </p:cNvPr>
            <p:cNvSpPr/>
            <p:nvPr/>
          </p:nvSpPr>
          <p:spPr>
            <a:xfrm>
              <a:off x="7211533" y="4185012"/>
              <a:ext cx="274320" cy="411480"/>
            </a:xfrm>
            <a:prstGeom prst="ellipse">
              <a:avLst/>
            </a:prstGeom>
            <a:ln w="57150" cmpd="sng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>
                  <a:solidFill>
                    <a:prstClr val="white"/>
                  </a:solidFill>
                </a:rPr>
                <a:t>P</a:t>
              </a:r>
            </a:p>
          </p:txBody>
        </p:sp>
        <p:sp>
          <p:nvSpPr>
            <p:cNvPr id="77" name="Oval 76" descr="Custom:  Oval 191">
              <a:extLst>
                <a:ext uri="{FF2B5EF4-FFF2-40B4-BE49-F238E27FC236}">
                  <a16:creationId xmlns:a16="http://schemas.microsoft.com/office/drawing/2014/main" xmlns="" id="{F9BFC964-1584-664A-9205-3841407BE21F}"/>
                </a:ext>
              </a:extLst>
            </p:cNvPr>
            <p:cNvSpPr/>
            <p:nvPr/>
          </p:nvSpPr>
          <p:spPr>
            <a:xfrm>
              <a:off x="7864799" y="4092053"/>
              <a:ext cx="274320" cy="411480"/>
            </a:xfrm>
            <a:prstGeom prst="ellipse">
              <a:avLst/>
            </a:prstGeom>
            <a:ln w="57150" cmpd="sng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>
                  <a:solidFill>
                    <a:prstClr val="white"/>
                  </a:solidFill>
                </a:rPr>
                <a:t>P</a:t>
              </a:r>
            </a:p>
          </p:txBody>
        </p:sp>
        <p:sp>
          <p:nvSpPr>
            <p:cNvPr id="78" name="Oval 77" descr="Custom:  Oval 194">
              <a:extLst>
                <a:ext uri="{FF2B5EF4-FFF2-40B4-BE49-F238E27FC236}">
                  <a16:creationId xmlns:a16="http://schemas.microsoft.com/office/drawing/2014/main" xmlns="" id="{FCA1C1D3-8D6B-6043-A713-D5D6E7B7076D}"/>
                </a:ext>
              </a:extLst>
            </p:cNvPr>
            <p:cNvSpPr/>
            <p:nvPr/>
          </p:nvSpPr>
          <p:spPr>
            <a:xfrm>
              <a:off x="7148444" y="3575073"/>
              <a:ext cx="274320" cy="411480"/>
            </a:xfrm>
            <a:prstGeom prst="ellipse">
              <a:avLst/>
            </a:prstGeom>
            <a:ln w="57150" cmpd="sng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>
                  <a:solidFill>
                    <a:prstClr val="white"/>
                  </a:solidFill>
                </a:rPr>
                <a:t>P</a:t>
              </a: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C37FC615-724D-7544-AC02-1DF94F9B140C}"/>
                </a:ext>
              </a:extLst>
            </p:cNvPr>
            <p:cNvGrpSpPr/>
            <p:nvPr/>
          </p:nvGrpSpPr>
          <p:grpSpPr>
            <a:xfrm>
              <a:off x="6512035" y="5321503"/>
              <a:ext cx="1828800" cy="304800"/>
              <a:chOff x="2321911" y="4460750"/>
              <a:chExt cx="1828800" cy="304800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1A394CD-A406-D74A-A1C4-1BD5794E12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1911" y="446075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E85ECE45-586F-5F40-A9FA-D3B583D4B4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1911" y="458267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A96E8D35-CE3B-994E-AD8C-29204A0510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1911" y="470459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DE9BE273-808E-7F40-8E29-9F099E9C9E77}"/>
                </a:ext>
              </a:extLst>
            </p:cNvPr>
            <p:cNvGrpSpPr/>
            <p:nvPr/>
          </p:nvGrpSpPr>
          <p:grpSpPr>
            <a:xfrm>
              <a:off x="6512036" y="4880303"/>
              <a:ext cx="482518" cy="353660"/>
              <a:chOff x="2321911" y="4460750"/>
              <a:chExt cx="1828800" cy="304800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908C6A62-E8EF-EF43-BFF6-5BBC8E8E89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1911" y="446075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C8C809E0-AF64-C345-B0B8-13A5D5E22F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1911" y="458267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70C8F5B3-CA3A-4D49-917E-AC0D055780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1911" y="470459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xmlns="" id="{5B5F682F-E893-DB43-8FD0-CABE47907610}"/>
                </a:ext>
              </a:extLst>
            </p:cNvPr>
            <p:cNvCxnSpPr>
              <a:endCxn id="76" idx="4"/>
            </p:cNvCxnSpPr>
            <p:nvPr/>
          </p:nvCxnSpPr>
          <p:spPr>
            <a:xfrm flipV="1">
              <a:off x="7348693" y="4596492"/>
              <a:ext cx="0" cy="2803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xmlns="" id="{C8762564-4ECF-6243-9C1F-262295333DD1}"/>
                </a:ext>
              </a:extLst>
            </p:cNvPr>
            <p:cNvCxnSpPr>
              <a:endCxn id="78" idx="5"/>
            </p:cNvCxnSpPr>
            <p:nvPr/>
          </p:nvCxnSpPr>
          <p:spPr>
            <a:xfrm flipH="1" flipV="1">
              <a:off x="7382593" y="3926295"/>
              <a:ext cx="313609" cy="95050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xmlns="" id="{C7851AC3-5FE5-F649-8922-5549AFB09249}"/>
                </a:ext>
              </a:extLst>
            </p:cNvPr>
            <p:cNvCxnSpPr>
              <a:endCxn id="73" idx="4"/>
            </p:cNvCxnSpPr>
            <p:nvPr/>
          </p:nvCxnSpPr>
          <p:spPr>
            <a:xfrm flipH="1" flipV="1">
              <a:off x="7655813" y="4218550"/>
              <a:ext cx="137160" cy="658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xmlns="" id="{FB4BD5E0-93A4-8F43-BE35-A0A79E38BC48}"/>
                </a:ext>
              </a:extLst>
            </p:cNvPr>
            <p:cNvCxnSpPr>
              <a:endCxn id="77" idx="4"/>
            </p:cNvCxnSpPr>
            <p:nvPr/>
          </p:nvCxnSpPr>
          <p:spPr>
            <a:xfrm flipV="1">
              <a:off x="7924802" y="4503535"/>
              <a:ext cx="77159" cy="3732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xmlns="" id="{8BA23C9A-99E0-144A-A7F3-3B16A94B7EA6}"/>
                </a:ext>
              </a:extLst>
            </p:cNvPr>
            <p:cNvCxnSpPr>
              <a:endCxn id="75" idx="4"/>
            </p:cNvCxnSpPr>
            <p:nvPr/>
          </p:nvCxnSpPr>
          <p:spPr>
            <a:xfrm flipV="1">
              <a:off x="8139121" y="3993203"/>
              <a:ext cx="79407" cy="8835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3BFC2525-7066-144A-BEED-6E51FD21D3DB}"/>
                </a:ext>
              </a:extLst>
            </p:cNvPr>
            <p:cNvSpPr txBox="1"/>
            <p:nvPr/>
          </p:nvSpPr>
          <p:spPr>
            <a:xfrm>
              <a:off x="6506035" y="5243072"/>
              <a:ext cx="1380155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457200"/>
              <a:r>
                <a:rPr lang="en-US" sz="24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Psi Cache</a:t>
              </a: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0EFCBB21-C8EF-374D-92B9-38A87B0E3FE5}"/>
                </a:ext>
              </a:extLst>
            </p:cNvPr>
            <p:cNvGrpSpPr/>
            <p:nvPr/>
          </p:nvGrpSpPr>
          <p:grpSpPr>
            <a:xfrm>
              <a:off x="7036685" y="4880303"/>
              <a:ext cx="482518" cy="353660"/>
              <a:chOff x="2321911" y="4460750"/>
              <a:chExt cx="1828800" cy="304800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A8B73D11-8398-0F41-BCD1-216EEBC394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1911" y="446075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58D898AA-E735-374B-890D-742E997F5F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1911" y="458267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F19DC6AA-97ED-844E-8605-146B78B7EC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1911" y="4704590"/>
                <a:ext cx="1828800" cy="6096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A9F016AE-51C4-A64A-917F-1CFC3042A7FA}"/>
                </a:ext>
              </a:extLst>
            </p:cNvPr>
            <p:cNvSpPr txBox="1"/>
            <p:nvPr/>
          </p:nvSpPr>
          <p:spPr>
            <a:xfrm>
              <a:off x="6503304" y="4772298"/>
              <a:ext cx="1159242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457200"/>
              <a:r>
                <a:rPr lang="en-US" sz="2400" b="1" dirty="0">
                  <a:ln w="12700">
                    <a:solidFill>
                      <a:srgbClr val="8064A2">
                        <a:lumMod val="50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F Cache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2FA3689-598B-EA42-9776-D299C2805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010696" y="4509516"/>
            <a:ext cx="110171" cy="658250"/>
          </a:xfrm>
          <a:prstGeom prst="rect">
            <a:avLst/>
          </a:prstGeom>
        </p:spPr>
      </p:pic>
      <p:pic>
        <p:nvPicPr>
          <p:cNvPr id="215" name="Picture 214">
            <a:extLst>
              <a:ext uri="{FF2B5EF4-FFF2-40B4-BE49-F238E27FC236}">
                <a16:creationId xmlns:a16="http://schemas.microsoft.com/office/drawing/2014/main" xmlns="" id="{45822461-F0BD-A24D-BB2A-BD6C56A0E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81148" y="4509516"/>
            <a:ext cx="110171" cy="658250"/>
          </a:xfrm>
          <a:prstGeom prst="rect">
            <a:avLst/>
          </a:prstGeom>
        </p:spPr>
      </p:pic>
      <p:pic>
        <p:nvPicPr>
          <p:cNvPr id="216" name="Picture 215">
            <a:extLst>
              <a:ext uri="{FF2B5EF4-FFF2-40B4-BE49-F238E27FC236}">
                <a16:creationId xmlns:a16="http://schemas.microsoft.com/office/drawing/2014/main" xmlns="" id="{0CD52D26-75CD-EC49-BC42-1BAF7F552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38713" y="4511248"/>
            <a:ext cx="110171" cy="6582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94F5F77-D43B-6240-B5CE-BA7687853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4480" y="4518562"/>
            <a:ext cx="100179" cy="685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0964B91-E2CD-384B-B131-F4CFCD80D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993" y="4517041"/>
            <a:ext cx="88903" cy="685800"/>
          </a:xfrm>
          <a:prstGeom prst="rect">
            <a:avLst/>
          </a:prstGeom>
        </p:spPr>
      </p:pic>
      <p:pic>
        <p:nvPicPr>
          <p:cNvPr id="217" name="Picture 216">
            <a:extLst>
              <a:ext uri="{FF2B5EF4-FFF2-40B4-BE49-F238E27FC236}">
                <a16:creationId xmlns:a16="http://schemas.microsoft.com/office/drawing/2014/main" xmlns="" id="{68F1E7CA-9AD5-0F48-9769-D847C0925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026" y="4517041"/>
            <a:ext cx="88903" cy="685800"/>
          </a:xfrm>
          <a:prstGeom prst="rect">
            <a:avLst/>
          </a:prstGeom>
        </p:spPr>
      </p:pic>
      <p:pic>
        <p:nvPicPr>
          <p:cNvPr id="218" name="Picture 217">
            <a:extLst>
              <a:ext uri="{FF2B5EF4-FFF2-40B4-BE49-F238E27FC236}">
                <a16:creationId xmlns:a16="http://schemas.microsoft.com/office/drawing/2014/main" xmlns="" id="{C4BFC319-1025-A048-96F8-945A00B60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227" y="4523941"/>
            <a:ext cx="88903" cy="685800"/>
          </a:xfrm>
          <a:prstGeom prst="rect">
            <a:avLst/>
          </a:prstGeom>
        </p:spPr>
      </p:pic>
      <p:pic>
        <p:nvPicPr>
          <p:cNvPr id="219" name="Picture 218">
            <a:extLst>
              <a:ext uri="{FF2B5EF4-FFF2-40B4-BE49-F238E27FC236}">
                <a16:creationId xmlns:a16="http://schemas.microsoft.com/office/drawing/2014/main" xmlns="" id="{3883395A-2535-6C4A-BAF3-13EDA50DC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055" y="4523941"/>
            <a:ext cx="100179" cy="685800"/>
          </a:xfrm>
          <a:prstGeom prst="rect">
            <a:avLst/>
          </a:prstGeom>
        </p:spPr>
      </p:pic>
      <p:pic>
        <p:nvPicPr>
          <p:cNvPr id="220" name="Picture 219">
            <a:extLst>
              <a:ext uri="{FF2B5EF4-FFF2-40B4-BE49-F238E27FC236}">
                <a16:creationId xmlns:a16="http://schemas.microsoft.com/office/drawing/2014/main" xmlns="" id="{049ABB67-ECE8-6741-98E1-A75B03AE7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519" y="4523941"/>
            <a:ext cx="10017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04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5D7212-1E24-8B43-9E1E-A88F8F952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4423C1-4C11-4647-905E-4A69C8B34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 </a:t>
            </a:r>
            <a:r>
              <a:rPr lang="en-US" smtClean="0"/>
              <a:t>N</a:t>
            </a:r>
            <a:r>
              <a:rPr lang="en-US" baseline="30000" smtClean="0"/>
              <a:t>3 </a:t>
            </a:r>
            <a:r>
              <a:rPr lang="en-US" smtClean="0"/>
              <a:t>dynamic sigma and </a:t>
            </a:r>
            <a:r>
              <a:rPr lang="en-US" dirty="0"/>
              <a:t>analyze performance</a:t>
            </a:r>
          </a:p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7703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88619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80"/>
                </a:solidFill>
                <a:latin typeface="Seravek" charset="0"/>
                <a:ea typeface="Seravek" charset="0"/>
                <a:cs typeface="Seravek" charset="0"/>
              </a:rPr>
              <a:t>Back up slides</a:t>
            </a:r>
            <a:endParaRPr lang="en-US" sz="3200" b="1" dirty="0">
              <a:solidFill>
                <a:srgbClr val="FF0080"/>
              </a:solidFill>
              <a:latin typeface="Seravek" charset="0"/>
              <a:ea typeface="Seravek" charset="0"/>
              <a:cs typeface="Serave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2208" y="1540890"/>
            <a:ext cx="2681288" cy="1462088"/>
            <a:chOff x="2192762" y="1099075"/>
            <a:chExt cx="2681288" cy="1462088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2606420" y="1099075"/>
              <a:ext cx="1905000" cy="1447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2726162" y="155627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2192762" y="1327675"/>
              <a:ext cx="547688" cy="228600"/>
            </a:xfrm>
            <a:custGeom>
              <a:avLst/>
              <a:gdLst>
                <a:gd name="T0" fmla="*/ 0 w 489"/>
                <a:gd name="T1" fmla="*/ 87 h 189"/>
                <a:gd name="T2" fmla="*/ 65 w 489"/>
                <a:gd name="T3" fmla="*/ 16 h 189"/>
                <a:gd name="T4" fmla="*/ 152 w 489"/>
                <a:gd name="T5" fmla="*/ 16 h 189"/>
                <a:gd name="T6" fmla="*/ 243 w 489"/>
                <a:gd name="T7" fmla="*/ 110 h 1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9"/>
                <a:gd name="T13" fmla="*/ 0 h 189"/>
                <a:gd name="T14" fmla="*/ 489 w 489"/>
                <a:gd name="T15" fmla="*/ 189 h 1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9" h="189">
                  <a:moveTo>
                    <a:pt x="0" y="150"/>
                  </a:moveTo>
                  <a:cubicBezTo>
                    <a:pt x="40" y="99"/>
                    <a:pt x="80" y="47"/>
                    <a:pt x="131" y="27"/>
                  </a:cubicBezTo>
                  <a:cubicBezTo>
                    <a:pt x="182" y="6"/>
                    <a:pt x="245" y="0"/>
                    <a:pt x="305" y="27"/>
                  </a:cubicBezTo>
                  <a:cubicBezTo>
                    <a:pt x="365" y="54"/>
                    <a:pt x="451" y="155"/>
                    <a:pt x="489" y="189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2726162" y="1175275"/>
              <a:ext cx="8270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solidFill>
                    <a:schemeClr val="bg1"/>
                  </a:solidFill>
                </a:rPr>
                <a:t>(</a:t>
              </a:r>
              <a:r>
                <a:rPr lang="en-US" sz="2000" i="1" dirty="0">
                  <a:solidFill>
                    <a:schemeClr val="bg1"/>
                  </a:solidFill>
                </a:rPr>
                <a:t>r</a:t>
              </a:r>
              <a:r>
                <a:rPr lang="ja-JP" altLang="en-US" sz="2000" i="1" dirty="0">
                  <a:solidFill>
                    <a:schemeClr val="bg1"/>
                  </a:solidFill>
                </a:rPr>
                <a:t>’</a:t>
              </a:r>
              <a:r>
                <a:rPr lang="en-US" altLang="ja-JP" sz="2000" dirty="0">
                  <a:solidFill>
                    <a:schemeClr val="bg1"/>
                  </a:solidFill>
                </a:rPr>
                <a:t>,0)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4250162" y="216587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4326362" y="2013475"/>
              <a:ext cx="547688" cy="228600"/>
            </a:xfrm>
            <a:custGeom>
              <a:avLst/>
              <a:gdLst>
                <a:gd name="T0" fmla="*/ 0 w 489"/>
                <a:gd name="T1" fmla="*/ 87 h 189"/>
                <a:gd name="T2" fmla="*/ 65 w 489"/>
                <a:gd name="T3" fmla="*/ 16 h 189"/>
                <a:gd name="T4" fmla="*/ 152 w 489"/>
                <a:gd name="T5" fmla="*/ 16 h 189"/>
                <a:gd name="T6" fmla="*/ 243 w 489"/>
                <a:gd name="T7" fmla="*/ 110 h 1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9"/>
                <a:gd name="T13" fmla="*/ 0 h 189"/>
                <a:gd name="T14" fmla="*/ 489 w 489"/>
                <a:gd name="T15" fmla="*/ 189 h 1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9" h="189">
                  <a:moveTo>
                    <a:pt x="0" y="150"/>
                  </a:moveTo>
                  <a:cubicBezTo>
                    <a:pt x="40" y="99"/>
                    <a:pt x="80" y="47"/>
                    <a:pt x="131" y="27"/>
                  </a:cubicBezTo>
                  <a:cubicBezTo>
                    <a:pt x="182" y="6"/>
                    <a:pt x="245" y="0"/>
                    <a:pt x="305" y="27"/>
                  </a:cubicBezTo>
                  <a:cubicBezTo>
                    <a:pt x="365" y="54"/>
                    <a:pt x="451" y="155"/>
                    <a:pt x="489" y="189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924725" y="2164288"/>
              <a:ext cx="6286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bg1"/>
                  </a:solidFill>
                </a:rPr>
                <a:t>(</a:t>
              </a:r>
              <a:r>
                <a:rPr lang="en-US" sz="2000" i="1" dirty="0" err="1">
                  <a:solidFill>
                    <a:schemeClr val="bg1"/>
                  </a:solidFill>
                </a:rPr>
                <a:t>r,t</a:t>
              </a:r>
              <a:r>
                <a:rPr lang="en-US" sz="2000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761087" y="1697563"/>
              <a:ext cx="1485900" cy="584200"/>
            </a:xfrm>
            <a:custGeom>
              <a:avLst/>
              <a:gdLst>
                <a:gd name="T0" fmla="*/ 6 w 936"/>
                <a:gd name="T1" fmla="*/ 0 h 368"/>
                <a:gd name="T2" fmla="*/ 43 w 936"/>
                <a:gd name="T3" fmla="*/ 279 h 368"/>
                <a:gd name="T4" fmla="*/ 266 w 936"/>
                <a:gd name="T5" fmla="*/ 139 h 368"/>
                <a:gd name="T6" fmla="*/ 445 w 936"/>
                <a:gd name="T7" fmla="*/ 318 h 368"/>
                <a:gd name="T8" fmla="*/ 746 w 936"/>
                <a:gd name="T9" fmla="*/ 270 h 368"/>
                <a:gd name="T10" fmla="*/ 815 w 936"/>
                <a:gd name="T11" fmla="*/ 353 h 368"/>
                <a:gd name="T12" fmla="*/ 936 w 936"/>
                <a:gd name="T13" fmla="*/ 362 h 3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6"/>
                <a:gd name="T22" fmla="*/ 0 h 368"/>
                <a:gd name="T23" fmla="*/ 936 w 936"/>
                <a:gd name="T24" fmla="*/ 368 h 3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6" h="368">
                  <a:moveTo>
                    <a:pt x="6" y="0"/>
                  </a:moveTo>
                  <a:cubicBezTo>
                    <a:pt x="12" y="46"/>
                    <a:pt x="0" y="256"/>
                    <a:pt x="43" y="279"/>
                  </a:cubicBezTo>
                  <a:cubicBezTo>
                    <a:pt x="86" y="302"/>
                    <a:pt x="199" y="133"/>
                    <a:pt x="266" y="139"/>
                  </a:cubicBezTo>
                  <a:cubicBezTo>
                    <a:pt x="333" y="145"/>
                    <a:pt x="365" y="296"/>
                    <a:pt x="445" y="318"/>
                  </a:cubicBezTo>
                  <a:cubicBezTo>
                    <a:pt x="525" y="340"/>
                    <a:pt x="684" y="264"/>
                    <a:pt x="746" y="270"/>
                  </a:cubicBezTo>
                  <a:cubicBezTo>
                    <a:pt x="808" y="276"/>
                    <a:pt x="783" y="338"/>
                    <a:pt x="815" y="353"/>
                  </a:cubicBezTo>
                  <a:cubicBezTo>
                    <a:pt x="847" y="368"/>
                    <a:pt x="911" y="360"/>
                    <a:pt x="936" y="3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843637" y="1494363"/>
              <a:ext cx="1417638" cy="704850"/>
            </a:xfrm>
            <a:custGeom>
              <a:avLst/>
              <a:gdLst>
                <a:gd name="T0" fmla="*/ 0 w 893"/>
                <a:gd name="T1" fmla="*/ 100 h 444"/>
                <a:gd name="T2" fmla="*/ 214 w 893"/>
                <a:gd name="T3" fmla="*/ 53 h 444"/>
                <a:gd name="T4" fmla="*/ 465 w 893"/>
                <a:gd name="T5" fmla="*/ 137 h 444"/>
                <a:gd name="T6" fmla="*/ 772 w 893"/>
                <a:gd name="T7" fmla="*/ 25 h 444"/>
                <a:gd name="T8" fmla="*/ 754 w 893"/>
                <a:gd name="T9" fmla="*/ 286 h 444"/>
                <a:gd name="T10" fmla="*/ 893 w 893"/>
                <a:gd name="T11" fmla="*/ 444 h 4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3"/>
                <a:gd name="T19" fmla="*/ 0 h 444"/>
                <a:gd name="T20" fmla="*/ 893 w 893"/>
                <a:gd name="T21" fmla="*/ 444 h 4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3" h="444">
                  <a:moveTo>
                    <a:pt x="0" y="100"/>
                  </a:moveTo>
                  <a:cubicBezTo>
                    <a:pt x="36" y="92"/>
                    <a:pt x="137" y="47"/>
                    <a:pt x="214" y="53"/>
                  </a:cubicBezTo>
                  <a:cubicBezTo>
                    <a:pt x="291" y="59"/>
                    <a:pt x="372" y="142"/>
                    <a:pt x="465" y="137"/>
                  </a:cubicBezTo>
                  <a:cubicBezTo>
                    <a:pt x="558" y="132"/>
                    <a:pt x="724" y="0"/>
                    <a:pt x="772" y="25"/>
                  </a:cubicBezTo>
                  <a:cubicBezTo>
                    <a:pt x="820" y="50"/>
                    <a:pt x="734" y="216"/>
                    <a:pt x="754" y="286"/>
                  </a:cubicBezTo>
                  <a:cubicBezTo>
                    <a:pt x="774" y="356"/>
                    <a:pt x="864" y="411"/>
                    <a:pt x="893" y="4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706272" y="4048781"/>
            <a:ext cx="609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  <a:ea typeface="Arial" charset="0"/>
                <a:cs typeface="Arial" charset="0"/>
              </a:rPr>
              <a:t>Dyson Equation:</a:t>
            </a:r>
            <a:endParaRPr lang="en-US" sz="180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738" y="1329752"/>
            <a:ext cx="40386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706272" y="5413672"/>
            <a:ext cx="7273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a typeface="Arial" charset="0"/>
                <a:cs typeface="Arial" charset="0"/>
              </a:rPr>
              <a:t>DFT:</a:t>
            </a:r>
          </a:p>
        </p:txBody>
      </p:sp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52" y="5642113"/>
            <a:ext cx="67818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8" descr="image-198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116" y="2150490"/>
            <a:ext cx="3451291" cy="73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 descr="image-89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113" y="4859567"/>
            <a:ext cx="55514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droppedImage.tiff" descr="droppedImage.tiff"/>
          <p:cNvPicPr>
            <a:picLocks noChangeAspect="1"/>
          </p:cNvPicPr>
          <p:nvPr/>
        </p:nvPicPr>
        <p:blipFill>
          <a:blip r:embed="rId7">
            <a:grayscl/>
            <a:extLst/>
          </a:blip>
          <a:stretch>
            <a:fillRect/>
          </a:stretch>
        </p:blipFill>
        <p:spPr>
          <a:xfrm>
            <a:off x="3102918" y="3929633"/>
            <a:ext cx="8651177" cy="699959"/>
          </a:xfrm>
          <a:prstGeom prst="rect">
            <a:avLst/>
          </a:prstGeom>
          <a:ln w="9525" cap="flat">
            <a:noFill/>
            <a:round/>
          </a:ln>
          <a:effectLst/>
        </p:spPr>
      </p:pic>
      <p:grpSp>
        <p:nvGrpSpPr>
          <p:cNvPr id="20" name="Group 19"/>
          <p:cNvGrpSpPr/>
          <p:nvPr/>
        </p:nvGrpSpPr>
        <p:grpSpPr>
          <a:xfrm>
            <a:off x="6802272" y="4510446"/>
            <a:ext cx="2943552" cy="1770031"/>
            <a:chOff x="3896674" y="4896619"/>
            <a:chExt cx="2943552" cy="1770031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5374841" y="4896619"/>
              <a:ext cx="1465385" cy="0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3896674" y="6666650"/>
              <a:ext cx="797170" cy="0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0" y="-1739"/>
            <a:ext cx="12192000" cy="8519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342900">
              <a:lnSpc>
                <a:spcPct val="150000"/>
              </a:lnSpc>
            </a:pPr>
            <a:r>
              <a:rPr lang="en-US" sz="3600" spc="200" dirty="0" smtClean="0">
                <a:solidFill>
                  <a:schemeClr val="accent4"/>
                </a:solidFill>
                <a:latin typeface="Seravek Medium" charset="0"/>
                <a:ea typeface="Seravek Medium" charset="0"/>
                <a:cs typeface="Seravek Medium" charset="0"/>
              </a:rPr>
              <a:t>One particle Green’s function</a:t>
            </a:r>
            <a:endParaRPr lang="en-US" sz="4000" spc="200" dirty="0">
              <a:solidFill>
                <a:schemeClr val="accent4"/>
              </a:solidFill>
              <a:latin typeface="Seravek Medium" charset="0"/>
              <a:ea typeface="Seravek Medium" charset="0"/>
              <a:cs typeface="Seravek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1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0" y="-1739"/>
            <a:ext cx="12192000" cy="8519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342900">
              <a:lnSpc>
                <a:spcPct val="150000"/>
              </a:lnSpc>
            </a:pPr>
            <a:r>
              <a:rPr lang="en-US" sz="3600" spc="200" dirty="0" smtClean="0">
                <a:solidFill>
                  <a:schemeClr val="accent4"/>
                </a:solidFill>
                <a:latin typeface="Seravek Medium" charset="0"/>
                <a:ea typeface="Seravek Medium" charset="0"/>
                <a:cs typeface="Seravek Medium" charset="0"/>
              </a:rPr>
              <a:t>DFT - problems with excitations</a:t>
            </a:r>
            <a:endParaRPr lang="en-US" sz="4000" spc="200" dirty="0">
              <a:solidFill>
                <a:schemeClr val="accent4"/>
              </a:solidFill>
              <a:latin typeface="Seravek Medium" charset="0"/>
              <a:ea typeface="Seravek Medium" charset="0"/>
              <a:cs typeface="Seravek Medium" charset="0"/>
            </a:endParaRPr>
          </a:p>
        </p:txBody>
      </p:sp>
      <p:graphicFrame>
        <p:nvGraphicFramePr>
          <p:cNvPr id="18" name="Group 10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406651"/>
              </p:ext>
            </p:extLst>
          </p:nvPr>
        </p:nvGraphicFramePr>
        <p:xfrm>
          <a:off x="3251272" y="2514054"/>
          <a:ext cx="4157046" cy="2292745"/>
        </p:xfrm>
        <a:graphic>
          <a:graphicData uri="http://schemas.openxmlformats.org/drawingml/2006/table">
            <a:tbl>
              <a:tblPr/>
              <a:tblGrid>
                <a:gridCol w="13856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56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56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85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Seravek Medium" charset="0"/>
                          <a:ea typeface="Seravek Medium" charset="0"/>
                          <a:cs typeface="Seravek Medium" charset="0"/>
                        </a:rPr>
                        <a:t>Material</a:t>
                      </a:r>
                    </a:p>
                  </a:txBody>
                  <a:tcPr marT="45735" marB="457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Seravek Medium" charset="0"/>
                          <a:ea typeface="Seravek Medium" charset="0"/>
                          <a:cs typeface="Seravek Medium" charset="0"/>
                        </a:rPr>
                        <a:t>DFT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Seravek Medium" charset="0"/>
                        <a:ea typeface="Seravek Medium" charset="0"/>
                        <a:cs typeface="Seravek Medium" charset="0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Seravek Medium" charset="0"/>
                          <a:ea typeface="Seravek Medium" charset="0"/>
                          <a:cs typeface="Seravek Medium" charset="0"/>
                        </a:rPr>
                        <a:t>Expt. 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85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ravek" charset="0"/>
                          <a:ea typeface="Seravek" charset="0"/>
                          <a:cs typeface="Seravek" charset="0"/>
                        </a:rPr>
                        <a:t>Diamond</a:t>
                      </a:r>
                    </a:p>
                  </a:txBody>
                  <a:tcPr marT="45735" marB="457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ravek" charset="0"/>
                          <a:ea typeface="Seravek" charset="0"/>
                          <a:cs typeface="Seravek" charset="0"/>
                        </a:rPr>
                        <a:t>3.9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ravek" charset="0"/>
                          <a:ea typeface="Seravek" charset="0"/>
                          <a:cs typeface="Seravek" charset="0"/>
                        </a:rPr>
                        <a:t>5.48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85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ravek" charset="0"/>
                          <a:ea typeface="Seravek" charset="0"/>
                          <a:cs typeface="Seravek" charset="0"/>
                        </a:rPr>
                        <a:t>Si</a:t>
                      </a:r>
                    </a:p>
                  </a:txBody>
                  <a:tcPr marT="45735" marB="457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ravek" charset="0"/>
                          <a:ea typeface="Seravek" charset="0"/>
                          <a:cs typeface="Seravek" charset="0"/>
                        </a:rPr>
                        <a:t>0.5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ravek" charset="0"/>
                          <a:ea typeface="Seravek" charset="0"/>
                          <a:cs typeface="Seravek" charset="0"/>
                        </a:rPr>
                        <a:t>1.17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85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ravek" charset="0"/>
                          <a:ea typeface="Seravek" charset="0"/>
                          <a:cs typeface="Seravek" charset="0"/>
                        </a:rPr>
                        <a:t>LiCl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ravek" charset="0"/>
                        <a:ea typeface="Seravek" charset="0"/>
                        <a:cs typeface="Seravek" charset="0"/>
                      </a:endParaRPr>
                    </a:p>
                  </a:txBody>
                  <a:tcPr marT="45735" marB="457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ravek" charset="0"/>
                          <a:ea typeface="Seravek" charset="0"/>
                          <a:cs typeface="Seravek" charset="0"/>
                        </a:rPr>
                        <a:t>6.0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ravek" charset="0"/>
                          <a:ea typeface="Seravek" charset="0"/>
                          <a:cs typeface="Seravek" charset="0"/>
                        </a:rPr>
                        <a:t>9.4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85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ravek" charset="0"/>
                          <a:ea typeface="Seravek" charset="0"/>
                          <a:cs typeface="Seravek" charset="0"/>
                        </a:rPr>
                        <a:t>SrTiO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ravek" charset="0"/>
                          <a:ea typeface="Seravek" charset="0"/>
                          <a:cs typeface="Seravek" charset="0"/>
                        </a:rPr>
                        <a:t>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ravek" charset="0"/>
                        <a:ea typeface="Seravek" charset="0"/>
                        <a:cs typeface="Seravek" charset="0"/>
                      </a:endParaRPr>
                    </a:p>
                  </a:txBody>
                  <a:tcPr marT="45735" marB="457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ravek" charset="0"/>
                          <a:ea typeface="Seravek" charset="0"/>
                          <a:cs typeface="Seravek" charset="0"/>
                        </a:rPr>
                        <a:t>2.0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ravek" charset="0"/>
                          <a:ea typeface="Seravek" charset="0"/>
                          <a:cs typeface="Seravek" charset="0"/>
                        </a:rPr>
                        <a:t>3.25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9" name="Text Box 1056"/>
          <p:cNvSpPr txBox="1">
            <a:spLocks noChangeArrowheads="1"/>
          </p:cNvSpPr>
          <p:nvPr/>
        </p:nvSpPr>
        <p:spPr bwMode="auto">
          <a:xfrm>
            <a:off x="3251271" y="2096427"/>
            <a:ext cx="41570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 smtClean="0">
                <a:latin typeface="Seravek" charset="0"/>
                <a:ea typeface="Seravek" charset="0"/>
                <a:cs typeface="Seravek" charset="0"/>
              </a:rPr>
              <a:t>Energy </a:t>
            </a:r>
            <a:r>
              <a:rPr lang="en-US" sz="2000" dirty="0">
                <a:latin typeface="Seravek" charset="0"/>
                <a:ea typeface="Seravek" charset="0"/>
                <a:cs typeface="Seravek" charset="0"/>
              </a:rPr>
              <a:t>gaps (eV)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8142462" y="2043457"/>
            <a:ext cx="3366589" cy="3027681"/>
            <a:chOff x="3832961" y="3818792"/>
            <a:chExt cx="3366589" cy="3027681"/>
          </a:xfrm>
        </p:grpSpPr>
        <p:grpSp>
          <p:nvGrpSpPr>
            <p:cNvPr id="40" name="Group 39"/>
            <p:cNvGrpSpPr/>
            <p:nvPr/>
          </p:nvGrpSpPr>
          <p:grpSpPr>
            <a:xfrm>
              <a:off x="3832961" y="3818792"/>
              <a:ext cx="3366589" cy="3027681"/>
              <a:chOff x="4932518" y="3830319"/>
              <a:chExt cx="3366589" cy="3027681"/>
            </a:xfrm>
          </p:grpSpPr>
          <p:pic>
            <p:nvPicPr>
              <p:cNvPr id="35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2518" y="4252011"/>
                <a:ext cx="3366589" cy="2605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5156708" y="3830319"/>
                <a:ext cx="30445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mtClean="0">
                    <a:latin typeface="Seravek Medium" charset="0"/>
                    <a:ea typeface="Seravek Medium" charset="0"/>
                    <a:cs typeface="Seravek Medium" charset="0"/>
                  </a:rPr>
                  <a:t>Optical absorption</a:t>
                </a:r>
                <a:endParaRPr lang="en-US">
                  <a:latin typeface="Seravek Medium" charset="0"/>
                  <a:ea typeface="Seravek Medium" charset="0"/>
                  <a:cs typeface="Seravek Medium" charset="0"/>
                </a:endParaRPr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6261100" y="4318072"/>
              <a:ext cx="736600" cy="3383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202726" y="4264753"/>
              <a:ext cx="546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Seravek" charset="0"/>
                  <a:ea typeface="Seravek" charset="0"/>
                  <a:cs typeface="Seravek" charset="0"/>
                </a:rPr>
                <a:t>DFT</a:t>
              </a:r>
            </a:p>
            <a:p>
              <a:r>
                <a:rPr lang="en-US" sz="1200" dirty="0" err="1" smtClean="0">
                  <a:latin typeface="Seravek" charset="0"/>
                  <a:ea typeface="Seravek" charset="0"/>
                  <a:cs typeface="Seravek" charset="0"/>
                </a:rPr>
                <a:t>Expt</a:t>
              </a:r>
              <a:endParaRPr lang="en-US" sz="1200" dirty="0">
                <a:latin typeface="Seravek" charset="0"/>
                <a:ea typeface="Seravek" charset="0"/>
                <a:cs typeface="Seravek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63570" y="2058968"/>
            <a:ext cx="1719878" cy="3016786"/>
            <a:chOff x="313930" y="1087758"/>
            <a:chExt cx="1719878" cy="3016786"/>
          </a:xfrm>
        </p:grpSpPr>
        <p:sp>
          <p:nvSpPr>
            <p:cNvPr id="45" name="TextBox 44"/>
            <p:cNvSpPr txBox="1"/>
            <p:nvPr/>
          </p:nvSpPr>
          <p:spPr>
            <a:xfrm>
              <a:off x="313930" y="1087758"/>
              <a:ext cx="17198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Seravek" charset="0"/>
                  <a:ea typeface="Seravek" charset="0"/>
                  <a:cs typeface="Seravek" charset="0"/>
                </a:rPr>
                <a:t>ground state</a:t>
              </a:r>
              <a:endParaRPr lang="en-US" sz="2000" dirty="0">
                <a:solidFill>
                  <a:srgbClr val="FF0000"/>
                </a:solidFill>
                <a:latin typeface="Seravek" charset="0"/>
                <a:ea typeface="Seravek" charset="0"/>
                <a:cs typeface="Seravek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2973" y="2800405"/>
              <a:ext cx="621792" cy="78587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2901" y="1462407"/>
              <a:ext cx="575857" cy="915416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712193" y="3704434"/>
              <a:ext cx="9594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Seravek" charset="0"/>
                  <a:ea typeface="Seravek" charset="0"/>
                  <a:cs typeface="Seravek" charset="0"/>
                </a:rPr>
                <a:t>DFT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061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3458959" y="5033746"/>
          <a:ext cx="4875190" cy="1496783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978875"/>
                <a:gridCol w="1265617"/>
                <a:gridCol w="1630698"/>
              </a:tblGrid>
              <a:tr h="265832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G-space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R-space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</a:tr>
              <a:tr h="490943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#FFT</a:t>
                      </a:r>
                      <a:endParaRPr lang="en-US" sz="1800" baseline="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N</a:t>
                      </a:r>
                      <a:r>
                        <a:rPr lang="en-US" sz="1800" baseline="-25000" dirty="0" err="1" smtClean="0"/>
                        <a:t>occ</a:t>
                      </a:r>
                      <a:r>
                        <a:rPr lang="en-US" sz="1800" dirty="0" err="1" smtClean="0"/>
                        <a:t>N</a:t>
                      </a:r>
                      <a:r>
                        <a:rPr lang="en-US" sz="1800" baseline="-25000" dirty="0" err="1" smtClean="0"/>
                        <a:t>unocc</a:t>
                      </a:r>
                      <a:endParaRPr lang="en-US" sz="1800" baseline="-250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8N</a:t>
                      </a:r>
                      <a:r>
                        <a:rPr lang="en-US" sz="1800" baseline="-25000" dirty="0" smtClean="0"/>
                        <a:t>unocc</a:t>
                      </a:r>
                      <a:endParaRPr lang="en-US" sz="1800" baseline="-250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</a:tr>
              <a:tr h="464097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err="1" smtClean="0"/>
                        <a:t>N</a:t>
                      </a:r>
                      <a:r>
                        <a:rPr lang="en-US" sz="1800" baseline="-25000" dirty="0" err="1" smtClean="0"/>
                        <a:t>occ</a:t>
                      </a:r>
                      <a:r>
                        <a:rPr lang="en-US" sz="1800" baseline="0" dirty="0" smtClean="0"/>
                        <a:t>=500</a:t>
                      </a:r>
                    </a:p>
                    <a:p>
                      <a:pPr algn="ctr"/>
                      <a:r>
                        <a:rPr lang="en-US" sz="1800" baseline="0" dirty="0" err="1" smtClean="0"/>
                        <a:t>N</a:t>
                      </a:r>
                      <a:r>
                        <a:rPr lang="en-US" sz="1800" baseline="-25000" dirty="0" err="1" smtClean="0"/>
                        <a:t>unocc</a:t>
                      </a:r>
                      <a:r>
                        <a:rPr lang="en-US" sz="1800" baseline="0" dirty="0" smtClean="0"/>
                        <a:t>=1,500</a:t>
                      </a:r>
                      <a:endParaRPr lang="en-US" sz="1800" baseline="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750,000</a:t>
                      </a:r>
                      <a:endParaRPr lang="en-US" sz="1800" baseline="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12,000</a:t>
                      </a:r>
                      <a:endParaRPr lang="en-US" sz="1800" dirty="0"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366503" y="3389369"/>
            <a:ext cx="47268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Arial" charset="0"/>
                <a:cs typeface="Arial" charset="0"/>
              </a:rPr>
              <a:t>Directly compute </a:t>
            </a:r>
            <a:r>
              <a:rPr lang="en-US" sz="2400" i="1" dirty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a typeface="Arial" charset="0"/>
                <a:cs typeface="Arial" charset="0"/>
              </a:rPr>
              <a:t> in </a:t>
            </a:r>
            <a:r>
              <a:rPr lang="en-US" sz="2400" i="1" dirty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solidFill>
                  <a:srgbClr val="000000"/>
                </a:solidFill>
                <a:ea typeface="Arial" charset="0"/>
                <a:cs typeface="Arial" charset="0"/>
              </a:rPr>
              <a:t> space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Number of  </a:t>
            </a:r>
            <a:r>
              <a:rPr lang="en-US" sz="2400" dirty="0">
                <a:solidFill>
                  <a:srgbClr val="000000"/>
                </a:solidFill>
                <a:ea typeface="Arial" charset="0"/>
                <a:cs typeface="Arial" charset="0"/>
              </a:rPr>
              <a:t>FFTs :  </a:t>
            </a:r>
            <a:r>
              <a:rPr lang="en-US" sz="2400" i="1" dirty="0" err="1" smtClean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N</a:t>
            </a:r>
            <a:r>
              <a:rPr lang="en-US" sz="2400" i="1" baseline="-25000" dirty="0" err="1" smtClean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occ</a:t>
            </a:r>
            <a:r>
              <a:rPr lang="en-US" sz="2400" i="1" baseline="-25000" dirty="0" smtClean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N</a:t>
            </a:r>
            <a:r>
              <a:rPr lang="en-US" sz="2400" i="1" baseline="-25000" dirty="0" err="1" smtClean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unocc</a:t>
            </a:r>
            <a:endParaRPr lang="en-US" sz="2400" i="1" baseline="-25000" dirty="0">
              <a:solidFill>
                <a:srgbClr val="0000FF"/>
              </a:solidFill>
              <a:ea typeface="Arial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016796" y="5297181"/>
            <a:ext cx="289284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Arial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Arial" charset="0"/>
                <a:cs typeface="Times New Roman" panose="02020603050405020304" pitchFamily="18" charset="0"/>
              </a:rPr>
              <a:t>occ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" charset="0"/>
                <a:cs typeface="Arial" charset="0"/>
              </a:rPr>
              <a:t>    :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Arial" charset="0"/>
                <a:cs typeface="Arial" charset="0"/>
              </a:rPr>
              <a:t># occupied states</a:t>
            </a:r>
          </a:p>
          <a:p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Arial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Arial" charset="0"/>
                <a:cs typeface="Times New Roman" panose="02020603050405020304" pitchFamily="18" charset="0"/>
              </a:rPr>
              <a:t>unocc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Arial" charset="0"/>
                <a:cs typeface="Arial" charset="0"/>
              </a:rPr>
              <a:t>: # unoccupied states</a:t>
            </a:r>
          </a:p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ea typeface="Arial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chemeClr val="tx1">
                    <a:lumMod val="50000"/>
                    <a:lumOff val="50000"/>
                  </a:schemeClr>
                </a:solidFill>
                <a:ea typeface="Arial" charset="0"/>
                <a:cs typeface="Times New Roman" panose="02020603050405020304" pitchFamily="18" charset="0"/>
              </a:rPr>
              <a:t>G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" charset="0"/>
                <a:cs typeface="Arial" charset="0"/>
              </a:rPr>
              <a:t>     :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Arial" charset="0"/>
                <a:cs typeface="Arial" charset="0"/>
              </a:rPr>
              <a:t># of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" charset="0"/>
                <a:cs typeface="Arial" charset="0"/>
              </a:rPr>
              <a:t>G grids</a:t>
            </a:r>
          </a:p>
          <a:p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Arial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Arial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" charset="0"/>
                <a:cs typeface="Arial" charset="0"/>
              </a:rPr>
              <a:t>       :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Arial" charset="0"/>
                <a:cs typeface="Arial" charset="0"/>
              </a:rPr>
              <a:t># of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" charset="0"/>
                <a:cs typeface="Arial" charset="0"/>
              </a:rPr>
              <a:t>R grids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Arial" charset="0"/>
              <a:cs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4343" y="1006736"/>
            <a:ext cx="5123649" cy="1886006"/>
            <a:chOff x="144343" y="752736"/>
            <a:chExt cx="5123649" cy="1886006"/>
          </a:xfrm>
        </p:grpSpPr>
        <p:sp>
          <p:nvSpPr>
            <p:cNvPr id="27" name="Rectangle 26"/>
            <p:cNvSpPr/>
            <p:nvPr/>
          </p:nvSpPr>
          <p:spPr>
            <a:xfrm>
              <a:off x="2120348" y="1420268"/>
              <a:ext cx="1219200" cy="62884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1744129" y="2182783"/>
            <a:ext cx="1971637" cy="4559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0" name="Equation" r:id="rId4" imgW="1092200" imgH="241300" progId="Equation.3">
                    <p:embed/>
                  </p:oleObj>
                </mc:Choice>
                <mc:Fallback>
                  <p:oleObj name="Equation" r:id="rId4" imgW="10922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744129" y="2182783"/>
                          <a:ext cx="1971637" cy="455959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558152" y="1361077"/>
            <a:ext cx="4709840" cy="803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1" name="Equation" r:id="rId6" imgW="2527300" imgH="444500" progId="Equation.3">
                    <p:embed/>
                  </p:oleObj>
                </mc:Choice>
                <mc:Fallback>
                  <p:oleObj name="Equation" r:id="rId6" imgW="2527300" imgH="444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58152" y="1361077"/>
                          <a:ext cx="4709840" cy="8039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144343" y="752736"/>
              <a:ext cx="395201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cs typeface="Calibri"/>
                </a:rPr>
                <a:t>Standard </a:t>
              </a:r>
              <a:r>
                <a:rPr lang="en-US" sz="2400" b="1" dirty="0">
                  <a:cs typeface="Calibri"/>
                </a:rPr>
                <a:t>G-space </a:t>
              </a:r>
              <a:r>
                <a:rPr lang="en-US" sz="2400" b="1" dirty="0" smtClean="0">
                  <a:cs typeface="Calibri"/>
                </a:rPr>
                <a:t>approach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6412085" y="3925548"/>
            <a:ext cx="4962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Number of  </a:t>
            </a:r>
            <a:r>
              <a:rPr lang="en-US" sz="2400" dirty="0">
                <a:solidFill>
                  <a:srgbClr val="000000"/>
                </a:solidFill>
                <a:ea typeface="Arial" charset="0"/>
                <a:cs typeface="Arial" charset="0"/>
              </a:rPr>
              <a:t>FFTs : </a:t>
            </a:r>
            <a:r>
              <a:rPr lang="en-US" sz="2400" dirty="0" smtClean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N</a:t>
            </a:r>
            <a:r>
              <a:rPr lang="en-US" sz="2400" i="1" baseline="-25000" dirty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 smtClean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~ </a:t>
            </a:r>
            <a:r>
              <a:rPr lang="en-US" sz="2400" dirty="0" smtClean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8</a:t>
            </a:r>
            <a:r>
              <a:rPr lang="en-US" sz="2400" i="1" dirty="0" smtClean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N</a:t>
            </a:r>
            <a:r>
              <a:rPr lang="en-US" sz="2400" i="1" baseline="-25000" dirty="0" smtClean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unocc</a:t>
            </a:r>
            <a:r>
              <a:rPr lang="en-US" sz="2400" i="1" dirty="0" smtClean="0">
                <a:solidFill>
                  <a:srgbClr val="0000FF"/>
                </a:solidFill>
                <a:ea typeface="Arial" charset="0"/>
                <a:cs typeface="Times New Roman" panose="02020603050405020304" pitchFamily="18" charset="0"/>
              </a:rPr>
              <a:t> </a:t>
            </a:r>
            <a:endParaRPr lang="en-US" sz="2400" baseline="30000" dirty="0">
              <a:solidFill>
                <a:srgbClr val="0000FF"/>
              </a:solidFill>
              <a:ea typeface="Arial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281533" y="978461"/>
            <a:ext cx="5092701" cy="2621609"/>
            <a:chOff x="6281533" y="749861"/>
            <a:chExt cx="5092701" cy="2621609"/>
          </a:xfrm>
        </p:grpSpPr>
        <p:sp>
          <p:nvSpPr>
            <p:cNvPr id="11" name="Rectangle 10"/>
            <p:cNvSpPr/>
            <p:nvPr/>
          </p:nvSpPr>
          <p:spPr>
            <a:xfrm>
              <a:off x="6281533" y="749861"/>
              <a:ext cx="395201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smtClean="0">
                  <a:cs typeface="Calibri"/>
                </a:rPr>
                <a:t>R-space </a:t>
              </a:r>
              <a:r>
                <a:rPr lang="en-US" sz="2400" b="1" dirty="0" smtClean="0">
                  <a:cs typeface="Calibri"/>
                </a:rPr>
                <a:t>approach</a:t>
              </a: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6659359" y="1286754"/>
            <a:ext cx="4714875" cy="823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2" name="Equation" r:id="rId8" imgW="2552700" imgH="444500" progId="Equation.3">
                    <p:embed/>
                  </p:oleObj>
                </mc:Choice>
                <mc:Fallback>
                  <p:oleObj name="Equation" r:id="rId8" imgW="2552700" imgH="444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659359" y="1286754"/>
                          <a:ext cx="4714875" cy="823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0" name="Group 39"/>
            <p:cNvGrpSpPr/>
            <p:nvPr/>
          </p:nvGrpSpPr>
          <p:grpSpPr>
            <a:xfrm>
              <a:off x="7528446" y="2393666"/>
              <a:ext cx="2855913" cy="379413"/>
              <a:chOff x="6748259" y="3406436"/>
              <a:chExt cx="2855913" cy="379413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6748259" y="3406436"/>
                <a:ext cx="2855913" cy="379413"/>
                <a:chOff x="1289050" y="2765919"/>
                <a:chExt cx="2855913" cy="379413"/>
              </a:xfrm>
            </p:grpSpPr>
            <p:graphicFrame>
              <p:nvGraphicFramePr>
                <p:cNvPr id="17" name="Object 16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1289050" y="2769094"/>
                <a:ext cx="915988" cy="3762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63" name="Equation" r:id="rId10" imgW="469900" imgH="203200" progId="Equation.3">
                        <p:embed/>
                      </p:oleObj>
                    </mc:Choice>
                    <mc:Fallback>
                      <p:oleObj name="Equation" r:id="rId10" imgW="469900" imgH="2032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289050" y="2769094"/>
                              <a:ext cx="915988" cy="3762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8" name="Object 17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3154363" y="2765919"/>
                <a:ext cx="990600" cy="3778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64" name="Equation" r:id="rId12" imgW="508000" imgH="203200" progId="Equation.3">
                        <p:embed/>
                      </p:oleObj>
                    </mc:Choice>
                    <mc:Fallback>
                      <p:oleObj name="Equation" r:id="rId12" imgW="508000" imgH="2032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154363" y="2765919"/>
                              <a:ext cx="990600" cy="3778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29" name="Straight Arrow Connector 28"/>
              <p:cNvCxnSpPr/>
              <p:nvPr/>
            </p:nvCxnSpPr>
            <p:spPr>
              <a:xfrm>
                <a:off x="7810769" y="3584655"/>
                <a:ext cx="670625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7534096" y="2993645"/>
              <a:ext cx="2941637" cy="377825"/>
              <a:chOff x="6753909" y="4450915"/>
              <a:chExt cx="2941637" cy="377825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6753909" y="4450915"/>
                <a:ext cx="2941637" cy="377825"/>
                <a:chOff x="1252538" y="2767968"/>
                <a:chExt cx="2941637" cy="377825"/>
              </a:xfrm>
            </p:grpSpPr>
            <p:graphicFrame>
              <p:nvGraphicFramePr>
                <p:cNvPr id="22" name="Object 21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1252538" y="2769556"/>
                <a:ext cx="990600" cy="3762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65" name="Equation" r:id="rId14" imgW="508000" imgH="203200" progId="Equation.3">
                        <p:embed/>
                      </p:oleObj>
                    </mc:Choice>
                    <mc:Fallback>
                      <p:oleObj name="Equation" r:id="rId14" imgW="508000" imgH="2032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252538" y="2769556"/>
                              <a:ext cx="990600" cy="3762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3" name="Object 22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3105150" y="2767968"/>
                <a:ext cx="1089025" cy="3762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66" name="Equation" r:id="rId16" imgW="558800" imgH="203200" progId="Equation.3">
                        <p:embed/>
                      </p:oleObj>
                    </mc:Choice>
                    <mc:Fallback>
                      <p:oleObj name="Equation" r:id="rId16" imgW="558800" imgH="2032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105150" y="2767968"/>
                              <a:ext cx="1089025" cy="3762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30" name="Straight Arrow Connector 29"/>
              <p:cNvCxnSpPr/>
              <p:nvPr/>
            </p:nvCxnSpPr>
            <p:spPr>
              <a:xfrm>
                <a:off x="7813385" y="4625726"/>
                <a:ext cx="670625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/>
          </p:nvSpPr>
          <p:spPr>
            <a:xfrm>
              <a:off x="8380934" y="2182783"/>
              <a:ext cx="942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smtClean="0">
                  <a:latin typeface="Cambria Math" charset="0"/>
                  <a:ea typeface="Cambria Math" charset="0"/>
                  <a:cs typeface="Cambria Math" charset="0"/>
                </a:rPr>
                <a:t>FFT</a:t>
              </a:r>
              <a:endParaRPr lang="en-US" i="1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422022" y="2805968"/>
              <a:ext cx="942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smtClean="0">
                  <a:latin typeface="Cambria Math" charset="0"/>
                  <a:ea typeface="Cambria Math" charset="0"/>
                  <a:cs typeface="Cambria Math" charset="0"/>
                </a:rPr>
                <a:t>FFT</a:t>
              </a:r>
              <a:endParaRPr lang="en-US" i="1">
                <a:latin typeface="Cambria Math" charset="0"/>
                <a:ea typeface="Cambria Math" charset="0"/>
                <a:cs typeface="Cambria Math" charset="0"/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6096000" y="749861"/>
            <a:ext cx="0" cy="4100435"/>
          </a:xfrm>
          <a:prstGeom prst="line">
            <a:avLst/>
          </a:prstGeom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0" y="-1739"/>
            <a:ext cx="12192000" cy="8519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342900">
              <a:lnSpc>
                <a:spcPct val="150000"/>
              </a:lnSpc>
            </a:pPr>
            <a:r>
              <a:rPr lang="en-US" sz="3600" spc="200" dirty="0" smtClean="0">
                <a:solidFill>
                  <a:schemeClr val="accent4"/>
                </a:solidFill>
                <a:latin typeface="Seravek Medium" charset="0"/>
                <a:ea typeface="Seravek Medium" charset="0"/>
                <a:cs typeface="Seravek Medium" charset="0"/>
              </a:rPr>
              <a:t>P matrix: real-space approach</a:t>
            </a:r>
            <a:endParaRPr lang="en-US" sz="4000" spc="200" dirty="0">
              <a:solidFill>
                <a:schemeClr val="accent4"/>
              </a:solidFill>
              <a:latin typeface="Seravek Medium" charset="0"/>
              <a:ea typeface="Seravek Medium" charset="0"/>
              <a:cs typeface="Seravek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43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65715" y="1617042"/>
            <a:ext cx="5888568" cy="4416426"/>
            <a:chOff x="207432" y="1628774"/>
            <a:chExt cx="5888568" cy="441642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32" y="1628774"/>
              <a:ext cx="5888568" cy="441642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292600" y="2590517"/>
                  <a:ext cx="183320" cy="5203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mr-IN" i="1" smtClean="0">
                                <a:solidFill>
                                  <a:srgbClr val="00FA00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FA00"/>
                                </a:solidFill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FA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FA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2600" y="2590517"/>
                  <a:ext cx="183320" cy="5203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10299" y="3316260"/>
              <a:ext cx="5283201" cy="2790635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176106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761067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761067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2621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ravek" charset="0"/>
                              <a:ea typeface="Seravek" charset="0"/>
                              <a:cs typeface="Seravek" charset="0"/>
                            </a:rPr>
                            <a:t>% error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ravek" charset="0"/>
                              <a:ea typeface="Seravek" charset="0"/>
                              <a:cs typeface="Seravek" charset="0"/>
                            </a:rPr>
                            <a:t>n</a:t>
                          </a:r>
                          <a:r>
                            <a:rPr lang="en-US" sz="2000" baseline="-25000" dirty="0">
                              <a:latin typeface="Seravek" charset="0"/>
                              <a:ea typeface="Seravek" charset="0"/>
                              <a:cs typeface="Seravek" charset="0"/>
                            </a:rPr>
                            <a:t>q</a:t>
                          </a:r>
                          <a:r>
                            <a:rPr lang="en-US" sz="2000" dirty="0">
                              <a:latin typeface="Seravek" charset="0"/>
                              <a:ea typeface="Seravek" charset="0"/>
                              <a:cs typeface="Seravek" charset="0"/>
                            </a:rPr>
                            <a:t> </a:t>
                          </a:r>
                          <a:r>
                            <a:rPr lang="en-US" sz="2000" baseline="0" dirty="0" smtClean="0">
                              <a:latin typeface="Seravek" charset="0"/>
                              <a:ea typeface="Seravek" charset="0"/>
                              <a:cs typeface="Seravek" charset="0"/>
                            </a:rPr>
                            <a:t> </a:t>
                          </a:r>
                          <a:r>
                            <a:rPr lang="en-US" sz="2000" dirty="0">
                              <a:latin typeface="Seravek" charset="0"/>
                              <a:ea typeface="Seravek" charset="0"/>
                              <a:cs typeface="Seravek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 charset="0"/>
                                      <a:ea typeface="Seravek" charset="0"/>
                                      <a:cs typeface="Seravek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latin typeface="Cambria Math" charset="0"/>
                                      <a:ea typeface="Seravek" charset="0"/>
                                      <a:cs typeface="Seravek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latin typeface="Cambria Math" charset="0"/>
                                      <a:ea typeface="Seravek" charset="0"/>
                                      <a:cs typeface="Seravek" charset="0"/>
                                    </a:rPr>
                                    <m:t>−</m:t>
                                  </m:r>
                                  <m:r>
                                    <a:rPr lang="mr-IN" sz="20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Seravek" charset="0"/>
                                      <a:cs typeface="Seravek" charset="0"/>
                                    </a:rPr>
                                    <m:t>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 baseline="0" dirty="0">
                              <a:latin typeface="Seravek" charset="0"/>
                              <a:ea typeface="Seravek" charset="0"/>
                              <a:cs typeface="Seravek" charset="0"/>
                            </a:rPr>
                            <a:t>)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ravek" charset="0"/>
                              <a:ea typeface="Seravek" charset="0"/>
                              <a:cs typeface="Seravek" charset="0"/>
                            </a:rPr>
                            <a:t>n</a:t>
                          </a:r>
                          <a:r>
                            <a:rPr lang="en-US" sz="2000" baseline="-25000" dirty="0">
                              <a:latin typeface="Seravek" charset="0"/>
                              <a:ea typeface="Seravek" charset="0"/>
                              <a:cs typeface="Seravek" charset="0"/>
                            </a:rPr>
                            <a:t>q</a:t>
                          </a:r>
                          <a:r>
                            <a:rPr lang="en-US" sz="2000" dirty="0">
                              <a:latin typeface="Seravek" charset="0"/>
                              <a:ea typeface="Seravek" charset="0"/>
                              <a:cs typeface="Seravek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 charset="0"/>
                                      <a:ea typeface="Seravek" charset="0"/>
                                      <a:cs typeface="Seravek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latin typeface="Cambria Math" charset="0"/>
                                      <a:ea typeface="Seravek" charset="0"/>
                                      <a:cs typeface="Seravek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latin typeface="Cambria Math" charset="0"/>
                                      <a:ea typeface="Seravek" charset="0"/>
                                      <a:cs typeface="Seravek" charset="0"/>
                                    </a:rPr>
                                    <m:t>−</m:t>
                                  </m:r>
                                  <m:r>
                                    <a:rPr lang="mr-IN" sz="20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Seravek" charset="0"/>
                                      <a:cs typeface="Seravek" charset="0"/>
                                    </a:rPr>
                                    <m:t>𝜏</m:t>
                                  </m:r>
                                  <m:r>
                                    <a:rPr lang="en-US" sz="2000" b="1" i="1" smtClean="0">
                                      <a:latin typeface="Cambria Math" charset="0"/>
                                      <a:ea typeface="Seravek" charset="0"/>
                                      <a:cs typeface="Seravek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000" b="1" i="1" smtClean="0">
                                          <a:latin typeface="Cambria Math" charset="0"/>
                                          <a:ea typeface="Seravek" charset="0"/>
                                          <a:cs typeface="Seravek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mr-IN" sz="2000" b="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Seravek" charset="0"/>
                                          <a:cs typeface="Seravek" charset="0"/>
                                        </a:rPr>
                                        <m:t>𝜏</m:t>
                                      </m:r>
                                    </m:e>
                                    <m:sup>
                                      <m:r>
                                        <a:rPr lang="en-US" sz="2000" b="1" i="1" smtClean="0">
                                          <a:latin typeface="Cambria Math" charset="0"/>
                                          <a:ea typeface="Seravek" charset="0"/>
                                          <a:cs typeface="Seravek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2000" b="1" i="1" smtClean="0">
                                      <a:latin typeface="Cambria Math" charset="0"/>
                                      <a:ea typeface="Seravek" charset="0"/>
                                      <a:cs typeface="Seravek" charset="0"/>
                                    </a:rPr>
                                    <m:t>/</m:t>
                                  </m:r>
                                  <m:r>
                                    <a:rPr lang="en-US" sz="2000" b="1" i="1" smtClean="0">
                                      <a:latin typeface="Cambria Math" charset="0"/>
                                      <a:ea typeface="Seravek" charset="0"/>
                                      <a:cs typeface="Seravek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 dirty="0">
                              <a:latin typeface="Seravek" charset="0"/>
                              <a:ea typeface="Seravek" charset="0"/>
                              <a:cs typeface="Seravek" charset="0"/>
                            </a:rPr>
                            <a:t>)</a:t>
                          </a:r>
                        </a:p>
                      </a:txBody>
                      <a:tcPr marL="121920" marR="121920" marT="60960" marB="60960"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62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ravek" charset="0"/>
                              <a:ea typeface="Seravek" charset="0"/>
                              <a:cs typeface="Seravek" charset="0"/>
                            </a:rPr>
                            <a:t>5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ravek" charset="0"/>
                              <a:ea typeface="Seravek" charset="0"/>
                              <a:cs typeface="Seravek" charset="0"/>
                            </a:rPr>
                            <a:t>6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ravek" charset="0"/>
                              <a:ea typeface="Seravek" charset="0"/>
                              <a:cs typeface="Seravek" charset="0"/>
                            </a:rPr>
                            <a:t>1</a:t>
                          </a:r>
                        </a:p>
                      </a:txBody>
                      <a:tcPr marL="121920" marR="121920" marT="60960" marB="60960" anchor="ctr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462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ravek" charset="0"/>
                              <a:ea typeface="Seravek" charset="0"/>
                              <a:cs typeface="Seravek" charset="0"/>
                            </a:rPr>
                            <a:t>1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ravek" charset="0"/>
                              <a:ea typeface="Seravek" charset="0"/>
                              <a:cs typeface="Seravek" charset="0"/>
                            </a:rPr>
                            <a:t>24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ravek" charset="0"/>
                              <a:ea typeface="Seravek" charset="0"/>
                              <a:cs typeface="Seravek" charset="0"/>
                            </a:rPr>
                            <a:t>1</a:t>
                          </a:r>
                        </a:p>
                      </a:txBody>
                      <a:tcPr marL="121920" marR="121920" marT="60960" marB="60960" anchor="ctr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462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ravek" charset="0"/>
                              <a:ea typeface="Seravek" charset="0"/>
                              <a:cs typeface="Seravek" charset="0"/>
                            </a:rPr>
                            <a:t>0.1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ravek" charset="0"/>
                              <a:ea typeface="Seravek" charset="0"/>
                              <a:cs typeface="Seravek" charset="0"/>
                            </a:rPr>
                            <a:t>124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ravek" charset="0"/>
                              <a:ea typeface="Seravek" charset="0"/>
                              <a:cs typeface="Seravek" charset="0"/>
                            </a:rPr>
                            <a:t>5</a:t>
                          </a:r>
                        </a:p>
                      </a:txBody>
                      <a:tcPr marL="121920" marR="121920" marT="60960" marB="60960" anchor="ctr"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462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ravek" charset="0"/>
                              <a:ea typeface="Seravek" charset="0"/>
                              <a:cs typeface="Seravek" charset="0"/>
                            </a:rPr>
                            <a:t>0.01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ravek" charset="0"/>
                              <a:ea typeface="Seravek" charset="0"/>
                              <a:cs typeface="Seravek" charset="0"/>
                            </a:rPr>
                            <a:t>547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ravek" charset="0"/>
                              <a:ea typeface="Seravek" charset="0"/>
                              <a:cs typeface="Seravek" charset="0"/>
                            </a:rPr>
                            <a:t>15</a:t>
                          </a:r>
                        </a:p>
                      </a:txBody>
                      <a:tcPr marL="121920" marR="121920" marT="60960" marB="60960" anchor="ctr"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462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ravek" charset="0"/>
                              <a:ea typeface="Seravek" charset="0"/>
                              <a:cs typeface="Seravek" charset="0"/>
                            </a:rPr>
                            <a:t>0.001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ravek" charset="0"/>
                              <a:ea typeface="Seravek" charset="0"/>
                              <a:cs typeface="Seravek" charset="0"/>
                            </a:rPr>
                            <a:t>2216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ravek" charset="0"/>
                              <a:ea typeface="Seravek" charset="0"/>
                              <a:cs typeface="Seravek" charset="0"/>
                            </a:rPr>
                            <a:t>36</a:t>
                          </a:r>
                        </a:p>
                      </a:txBody>
                      <a:tcPr marL="121920" marR="121920" marT="60960" marB="60960" anchor="ctr"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0981735"/>
                  </p:ext>
                </p:extLst>
              </p:nvPr>
            </p:nvGraphicFramePr>
            <p:xfrm>
              <a:off x="6210299" y="3316260"/>
              <a:ext cx="5283201" cy="2790635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176106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76106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76106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</a:tblGrid>
                  <a:tr h="4792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ravek" charset="0"/>
                              <a:ea typeface="Seravek" charset="0"/>
                              <a:cs typeface="Seravek" charset="0"/>
                            </a:rPr>
                            <a:t>% error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 anchor="ctr">
                        <a:blipFill rotWithShape="0">
                          <a:blip r:embed="rId5"/>
                          <a:stretch>
                            <a:fillRect l="-99655" t="-1266" r="-100000" b="-494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 anchor="ctr">
                        <a:blipFill rotWithShape="0">
                          <a:blip r:embed="rId5"/>
                          <a:stretch>
                            <a:fillRect l="-200346" t="-1266" r="-346" b="-4949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462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ravek" charset="0"/>
                              <a:ea typeface="Seravek" charset="0"/>
                              <a:cs typeface="Seravek" charset="0"/>
                            </a:rPr>
                            <a:t>5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ravek" charset="0"/>
                              <a:ea typeface="Seravek" charset="0"/>
                              <a:cs typeface="Seravek" charset="0"/>
                            </a:rPr>
                            <a:t>6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ravek" charset="0"/>
                              <a:ea typeface="Seravek" charset="0"/>
                              <a:cs typeface="Seravek" charset="0"/>
                            </a:rPr>
                            <a:t>1</a:t>
                          </a:r>
                        </a:p>
                      </a:txBody>
                      <a:tcPr marL="121920" marR="121920" marT="60960" marB="6096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462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ravek" charset="0"/>
                              <a:ea typeface="Seravek" charset="0"/>
                              <a:cs typeface="Seravek" charset="0"/>
                            </a:rPr>
                            <a:t>1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ravek" charset="0"/>
                              <a:ea typeface="Seravek" charset="0"/>
                              <a:cs typeface="Seravek" charset="0"/>
                            </a:rPr>
                            <a:t>24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ravek" charset="0"/>
                              <a:ea typeface="Seravek" charset="0"/>
                              <a:cs typeface="Seravek" charset="0"/>
                            </a:rPr>
                            <a:t>1</a:t>
                          </a:r>
                        </a:p>
                      </a:txBody>
                      <a:tcPr marL="121920" marR="121920" marT="60960" marB="6096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462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ravek" charset="0"/>
                              <a:ea typeface="Seravek" charset="0"/>
                              <a:cs typeface="Seravek" charset="0"/>
                            </a:rPr>
                            <a:t>0.1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ravek" charset="0"/>
                              <a:ea typeface="Seravek" charset="0"/>
                              <a:cs typeface="Seravek" charset="0"/>
                            </a:rPr>
                            <a:t>124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ravek" charset="0"/>
                              <a:ea typeface="Seravek" charset="0"/>
                              <a:cs typeface="Seravek" charset="0"/>
                            </a:rPr>
                            <a:t>5</a:t>
                          </a:r>
                        </a:p>
                      </a:txBody>
                      <a:tcPr marL="121920" marR="121920" marT="60960" marB="6096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462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ravek" charset="0"/>
                              <a:ea typeface="Seravek" charset="0"/>
                              <a:cs typeface="Seravek" charset="0"/>
                            </a:rPr>
                            <a:t>0.01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ravek" charset="0"/>
                              <a:ea typeface="Seravek" charset="0"/>
                              <a:cs typeface="Seravek" charset="0"/>
                            </a:rPr>
                            <a:t>547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ravek" charset="0"/>
                              <a:ea typeface="Seravek" charset="0"/>
                              <a:cs typeface="Seravek" charset="0"/>
                            </a:rPr>
                            <a:t>15</a:t>
                          </a:r>
                        </a:p>
                      </a:txBody>
                      <a:tcPr marL="121920" marR="121920" marT="60960" marB="6096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462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ravek" charset="0"/>
                              <a:ea typeface="Seravek" charset="0"/>
                              <a:cs typeface="Seravek" charset="0"/>
                            </a:rPr>
                            <a:t>0.001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ravek" charset="0"/>
                              <a:ea typeface="Seravek" charset="0"/>
                              <a:cs typeface="Seravek" charset="0"/>
                            </a:rPr>
                            <a:t>2216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Seravek" charset="0"/>
                              <a:ea typeface="Seravek" charset="0"/>
                              <a:cs typeface="Seravek" charset="0"/>
                            </a:rPr>
                            <a:t>36</a:t>
                          </a:r>
                        </a:p>
                      </a:txBody>
                      <a:tcPr marL="121920" marR="121920" marT="60960" marB="6096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10299" y="2843175"/>
                <a:ext cx="52832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Seravek Medium" charset="0"/>
                    <a:ea typeface="Seravek Medium" charset="0"/>
                    <a:cs typeface="Seravek Medium" charset="0"/>
                  </a:rPr>
                  <a:t>Size of quadrature </a:t>
                </a:r>
                <a:r>
                  <a:rPr lang="en-US" sz="2000" dirty="0" smtClean="0">
                    <a:latin typeface="Seravek Medium" charset="0"/>
                    <a:ea typeface="Seravek Medium" charset="0"/>
                    <a:cs typeface="Seravek Medium" charset="0"/>
                  </a:rPr>
                  <a:t>grid at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=1</m:t>
                    </m:r>
                  </m:oMath>
                </a14:m>
                <a:endParaRPr lang="en-US" sz="20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299" y="2843175"/>
                <a:ext cx="5283201" cy="400110"/>
              </a:xfrm>
              <a:prstGeom prst="rect">
                <a:avLst/>
              </a:prstGeom>
              <a:blipFill rotWithShape="0">
                <a:blip r:embed="rId6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5492653" y="1054387"/>
            <a:ext cx="6661247" cy="1274117"/>
            <a:chOff x="5492653" y="1054387"/>
            <a:chExt cx="6661247" cy="12741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5492653" y="1054387"/>
                  <a:ext cx="5376280" cy="5626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h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𝜏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mr-IN" sz="2400" b="0" i="1" dirty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mr-IN" sz="2400" b="0" i="1" dirty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mr-IN" sz="2400" b="0" i="1" dirty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a:rPr lang="mr-IN" sz="2400" b="0" i="1" dirty="0" smtClean="0">
                              <a:solidFill>
                                <a:srgbClr val="0432FF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𝜏</m:t>
                          </m:r>
                        </m:sup>
                      </m:sSup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is-IS" sz="2400" i="1" dirty="0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𝐹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)=</m:t>
                      </m:r>
                      <m:nary>
                        <m:naryPr>
                          <m:ctrlPr>
                            <a:rPr lang="is-IS" sz="24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is-I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i="1">
                              <a:latin typeface="Cambria Math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𝜏</m:t>
                          </m:r>
                          <m:sSup>
                            <m:sSupPr>
                              <m:ctrlPr>
                                <a:rPr lang="mr-IN" sz="2400" i="1" dirty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mr-IN" sz="2400" i="1" dirty="0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mr-IN" sz="2400" i="1" dirty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mr-IN" sz="24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𝜏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40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0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r>
                                <a:rPr lang="mr-IN" sz="24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𝜏</m:t>
                              </m:r>
                              <m:r>
                                <a:rPr lang="en-US" sz="2400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  <m:r>
                                <a:rPr lang="en-US" sz="2400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2653" y="1054387"/>
                  <a:ext cx="5376280" cy="56265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5492653" y="1755462"/>
                  <a:ext cx="6661247" cy="5730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h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𝜏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mr-IN" sz="2400" b="0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mr-IN" sz="2400" b="0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mr-IN" sz="2400" b="0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a:rPr lang="mr-IN" sz="2400" b="0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𝜏</m:t>
                          </m:r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mr-IN" sz="2400" i="1" dirty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/2</m:t>
                          </m:r>
                        </m:sup>
                      </m:sSup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is-IS" sz="2400" i="1" dirty="0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𝐹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)=</m:t>
                      </m:r>
                      <m:nary>
                        <m:naryPr>
                          <m:ctrlPr>
                            <a:rPr lang="is-IS" sz="24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is-I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i="1">
                              <a:latin typeface="Cambria Math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𝜏</m:t>
                          </m:r>
                          <m:sSup>
                            <m:sSupPr>
                              <m:ctrlPr>
                                <a:rPr lang="mr-IN" sz="2400" i="1" dirty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mr-IN" sz="2400" i="1" dirty="0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mr-IN" sz="2400" i="1" dirty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mr-IN" sz="24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𝜏</m:t>
                              </m:r>
                              <m:r>
                                <a:rPr lang="en-US" sz="24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mr-IN" sz="24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/2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4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r>
                                <a:rPr lang="mr-IN" sz="24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𝜏</m:t>
                              </m:r>
                              <m:r>
                                <a:rPr lang="en-US" sz="24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  <m:r>
                                <a:rPr lang="en-US" sz="24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2653" y="1755462"/>
                  <a:ext cx="6661247" cy="57304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extBox 9"/>
          <p:cNvSpPr txBox="1"/>
          <p:nvPr/>
        </p:nvSpPr>
        <p:spPr>
          <a:xfrm>
            <a:off x="10792733" y="1193800"/>
            <a:ext cx="1475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Seravek Light" charset="0"/>
                <a:ea typeface="Seravek Light" charset="0"/>
                <a:cs typeface="Seravek Light" charset="0"/>
              </a:rPr>
              <a:t>(Lorentzian)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Seravek Light" charset="0"/>
              <a:ea typeface="Seravek Light" charset="0"/>
              <a:cs typeface="Seravek Light" charset="0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0" y="-1739"/>
            <a:ext cx="12192000" cy="8519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342900">
              <a:lnSpc>
                <a:spcPct val="150000"/>
              </a:lnSpc>
            </a:pPr>
            <a:r>
              <a:rPr lang="en-US" sz="3600" spc="200" dirty="0" smtClean="0">
                <a:solidFill>
                  <a:schemeClr val="accent4"/>
                </a:solidFill>
                <a:latin typeface="Seravek Medium" charset="0"/>
                <a:ea typeface="Seravek Medium" charset="0"/>
                <a:cs typeface="Seravek Medium" charset="0"/>
              </a:rPr>
              <a:t>New quadrature for self-energy</a:t>
            </a:r>
          </a:p>
        </p:txBody>
      </p:sp>
    </p:spTree>
    <p:extLst>
      <p:ext uri="{BB962C8B-B14F-4D97-AF65-F5344CB8AC3E}">
        <p14:creationId xmlns:p14="http://schemas.microsoft.com/office/powerpoint/2010/main" val="123264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0" y="-1739"/>
            <a:ext cx="12192000" cy="8519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342900">
              <a:lnSpc>
                <a:spcPct val="150000"/>
              </a:lnSpc>
            </a:pPr>
            <a:r>
              <a:rPr lang="en-US" sz="3600" spc="200" dirty="0" smtClean="0">
                <a:solidFill>
                  <a:schemeClr val="accent4"/>
                </a:solidFill>
                <a:latin typeface="Seravek Medium" charset="0"/>
                <a:ea typeface="Seravek Medium" charset="0"/>
                <a:cs typeface="Seravek Medium" charset="0"/>
              </a:rPr>
              <a:t>GW method</a:t>
            </a:r>
            <a:endParaRPr lang="en-US" sz="4000" spc="200" dirty="0">
              <a:solidFill>
                <a:schemeClr val="accent4"/>
              </a:solidFill>
              <a:latin typeface="Seravek Medium" charset="0"/>
              <a:ea typeface="Seravek Medium" charset="0"/>
              <a:cs typeface="Seravek Medium" charset="0"/>
            </a:endParaRPr>
          </a:p>
        </p:txBody>
      </p:sp>
      <p:graphicFrame>
        <p:nvGraphicFramePr>
          <p:cNvPr id="3" name="Group 10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417693"/>
              </p:ext>
            </p:extLst>
          </p:nvPr>
        </p:nvGraphicFramePr>
        <p:xfrm>
          <a:off x="3025631" y="2436878"/>
          <a:ext cx="4829972" cy="2292745"/>
        </p:xfrm>
        <a:graphic>
          <a:graphicData uri="http://schemas.openxmlformats.org/drawingml/2006/table">
            <a:tbl>
              <a:tblPr/>
              <a:tblGrid>
                <a:gridCol w="12074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7493"/>
                <a:gridCol w="12074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74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85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Seravek Medium" charset="0"/>
                          <a:ea typeface="Seravek Medium" charset="0"/>
                          <a:cs typeface="Seravek Medium" charset="0"/>
                        </a:rPr>
                        <a:t>Material</a:t>
                      </a:r>
                    </a:p>
                  </a:txBody>
                  <a:tcPr marT="45735" marB="457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Seravek Medium" charset="0"/>
                          <a:ea typeface="Seravek Medium" charset="0"/>
                          <a:cs typeface="Seravek Medium" charset="0"/>
                        </a:rPr>
                        <a:t>DFT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Seravek Medium" charset="0"/>
                        <a:ea typeface="Seravek Medium" charset="0"/>
                        <a:cs typeface="Seravek Medium" charset="0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Seravek Medium" charset="0"/>
                          <a:ea typeface="Seravek Medium" charset="0"/>
                          <a:cs typeface="Seravek Medium" charset="0"/>
                        </a:rPr>
                        <a:t>GW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Seravek Medium" charset="0"/>
                          <a:ea typeface="Seravek Medium" charset="0"/>
                          <a:cs typeface="Seravek Medium" charset="0"/>
                        </a:rPr>
                        <a:t>Expt. 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85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ravek" charset="0"/>
                          <a:ea typeface="Seravek" charset="0"/>
                          <a:cs typeface="Seravek" charset="0"/>
                        </a:rPr>
                        <a:t>Diamond</a:t>
                      </a:r>
                    </a:p>
                  </a:txBody>
                  <a:tcPr marT="45735" marB="457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ravek" charset="0"/>
                          <a:ea typeface="Seravek" charset="0"/>
                          <a:cs typeface="Seravek" charset="0"/>
                        </a:rPr>
                        <a:t>3.9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ravek" charset="0"/>
                          <a:ea typeface="Seravek" charset="0"/>
                          <a:cs typeface="Seravek" charset="0"/>
                        </a:rPr>
                        <a:t>5.6*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ravek" charset="0"/>
                          <a:ea typeface="Seravek" charset="0"/>
                          <a:cs typeface="Seravek" charset="0"/>
                        </a:rPr>
                        <a:t>5.48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85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ravek" charset="0"/>
                          <a:ea typeface="Seravek" charset="0"/>
                          <a:cs typeface="Seravek" charset="0"/>
                        </a:rPr>
                        <a:t>Si</a:t>
                      </a:r>
                    </a:p>
                  </a:txBody>
                  <a:tcPr marT="45735" marB="457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ravek" charset="0"/>
                          <a:ea typeface="Seravek" charset="0"/>
                          <a:cs typeface="Seravek" charset="0"/>
                        </a:rPr>
                        <a:t>0.5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ravek" charset="0"/>
                          <a:ea typeface="Seravek" charset="0"/>
                          <a:cs typeface="Seravek" charset="0"/>
                        </a:rPr>
                        <a:t>1.3*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ravek" charset="0"/>
                          <a:ea typeface="Seravek" charset="0"/>
                          <a:cs typeface="Seravek" charset="0"/>
                        </a:rPr>
                        <a:t>1.17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85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ravek" charset="0"/>
                          <a:ea typeface="Seravek" charset="0"/>
                          <a:cs typeface="Seravek" charset="0"/>
                        </a:rPr>
                        <a:t>LiCl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ravek" charset="0"/>
                        <a:ea typeface="Seravek" charset="0"/>
                        <a:cs typeface="Seravek" charset="0"/>
                      </a:endParaRPr>
                    </a:p>
                  </a:txBody>
                  <a:tcPr marT="45735" marB="457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ravek" charset="0"/>
                          <a:ea typeface="Seravek" charset="0"/>
                          <a:cs typeface="Seravek" charset="0"/>
                        </a:rPr>
                        <a:t>6.0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ravek" charset="0"/>
                          <a:ea typeface="Seravek" charset="0"/>
                          <a:cs typeface="Seravek" charset="0"/>
                        </a:rPr>
                        <a:t>9.1*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ravek" charset="0"/>
                          <a:ea typeface="Seravek" charset="0"/>
                          <a:cs typeface="Seravek" charset="0"/>
                        </a:rPr>
                        <a:t>9.4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85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ravek" charset="0"/>
                          <a:ea typeface="Seravek" charset="0"/>
                          <a:cs typeface="Seravek" charset="0"/>
                        </a:rPr>
                        <a:t>SrTiO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ravek" charset="0"/>
                          <a:ea typeface="Seravek" charset="0"/>
                          <a:cs typeface="Seravek" charset="0"/>
                        </a:rPr>
                        <a:t>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ravek" charset="0"/>
                        <a:ea typeface="Seravek" charset="0"/>
                        <a:cs typeface="Seravek" charset="0"/>
                      </a:endParaRPr>
                    </a:p>
                  </a:txBody>
                  <a:tcPr marT="45735" marB="457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ravek" charset="0"/>
                          <a:ea typeface="Seravek" charset="0"/>
                          <a:cs typeface="Seravek" charset="0"/>
                        </a:rPr>
                        <a:t>2.0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ravek" charset="0"/>
                          <a:ea typeface="Seravek" charset="0"/>
                          <a:cs typeface="Seravek" charset="0"/>
                        </a:rPr>
                        <a:t>3.4-3.8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ravek" charset="0"/>
                          <a:ea typeface="Seravek" charset="0"/>
                          <a:cs typeface="Seravek" charset="0"/>
                        </a:rPr>
                        <a:t>3.25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Text Box 1056"/>
          <p:cNvSpPr txBox="1">
            <a:spLocks noChangeArrowheads="1"/>
          </p:cNvSpPr>
          <p:nvPr/>
        </p:nvSpPr>
        <p:spPr bwMode="auto">
          <a:xfrm>
            <a:off x="3419334" y="2019251"/>
            <a:ext cx="41570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 smtClean="0">
                <a:latin typeface="Seravek" charset="0"/>
                <a:ea typeface="Seravek" charset="0"/>
                <a:cs typeface="Seravek" charset="0"/>
              </a:rPr>
              <a:t>Energy </a:t>
            </a:r>
            <a:r>
              <a:rPr lang="en-US" sz="2000" dirty="0">
                <a:latin typeface="Seravek" charset="0"/>
                <a:ea typeface="Seravek" charset="0"/>
                <a:cs typeface="Seravek" charset="0"/>
              </a:rPr>
              <a:t>gaps (eV)</a:t>
            </a:r>
          </a:p>
        </p:txBody>
      </p:sp>
      <p:sp>
        <p:nvSpPr>
          <p:cNvPr id="5" name="Text Box 1058"/>
          <p:cNvSpPr txBox="1">
            <a:spLocks noChangeArrowheads="1"/>
          </p:cNvSpPr>
          <p:nvPr/>
        </p:nvSpPr>
        <p:spPr bwMode="auto">
          <a:xfrm>
            <a:off x="3493189" y="4842171"/>
            <a:ext cx="415704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>
                <a:latin typeface="Seravek ExtraLight" charset="0"/>
                <a:ea typeface="Seravek ExtraLight" charset="0"/>
                <a:cs typeface="Seravek ExtraLight" charset="0"/>
              </a:rPr>
              <a:t>* </a:t>
            </a:r>
            <a:r>
              <a:rPr lang="en-US" sz="1400" dirty="0" err="1">
                <a:latin typeface="Seravek ExtraLight" charset="0"/>
                <a:ea typeface="Seravek ExtraLight" charset="0"/>
                <a:cs typeface="Seravek ExtraLight" charset="0"/>
              </a:rPr>
              <a:t>Hybertsen</a:t>
            </a:r>
            <a:r>
              <a:rPr lang="en-US" sz="1400" dirty="0">
                <a:latin typeface="Seravek ExtraLight" charset="0"/>
                <a:ea typeface="Seravek ExtraLight" charset="0"/>
                <a:cs typeface="Seravek ExtraLight" charset="0"/>
              </a:rPr>
              <a:t> &amp; Louie, Phys. Rev. B (1986)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3647" y="1780180"/>
            <a:ext cx="2620279" cy="3293607"/>
            <a:chOff x="1097939" y="1074143"/>
            <a:chExt cx="2620279" cy="3293607"/>
          </a:xfrm>
        </p:grpSpPr>
        <p:grpSp>
          <p:nvGrpSpPr>
            <p:cNvPr id="7" name="Group 6"/>
            <p:cNvGrpSpPr/>
            <p:nvPr/>
          </p:nvGrpSpPr>
          <p:grpSpPr>
            <a:xfrm>
              <a:off x="1248719" y="1353803"/>
              <a:ext cx="1911562" cy="2201712"/>
              <a:chOff x="843651" y="1257009"/>
              <a:chExt cx="1911562" cy="2201712"/>
            </a:xfrm>
          </p:grpSpPr>
          <p:pic>
            <p:nvPicPr>
              <p:cNvPr id="13" name="Picture 12" descr="FotoFlexer_Photo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0479" y="1257009"/>
                <a:ext cx="1044734" cy="2201712"/>
              </a:xfrm>
              <a:prstGeom prst="rect">
                <a:avLst/>
              </a:prstGeom>
            </p:spPr>
          </p:pic>
          <p:grpSp>
            <p:nvGrpSpPr>
              <p:cNvPr id="14" name="Group 13"/>
              <p:cNvGrpSpPr/>
              <p:nvPr/>
            </p:nvGrpSpPr>
            <p:grpSpPr>
              <a:xfrm>
                <a:off x="843651" y="1321043"/>
                <a:ext cx="655785" cy="2123874"/>
                <a:chOff x="4743108" y="807164"/>
                <a:chExt cx="655785" cy="2123874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43108" y="2145162"/>
                  <a:ext cx="621792" cy="785876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23036" y="807164"/>
                  <a:ext cx="575857" cy="915416"/>
                </a:xfrm>
                <a:prstGeom prst="rect">
                  <a:avLst/>
                </a:prstGeom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1998340" y="1074143"/>
              <a:ext cx="17198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FF0000"/>
                  </a:solidFill>
                  <a:latin typeface="Seravek" charset="0"/>
                  <a:ea typeface="Seravek" charset="0"/>
                  <a:cs typeface="Seravek" charset="0"/>
                </a:rPr>
                <a:t>excited state</a:t>
              </a:r>
              <a:endParaRPr lang="en-US" sz="2000">
                <a:solidFill>
                  <a:srgbClr val="FF0000"/>
                </a:solidFill>
                <a:latin typeface="Seravek" charset="0"/>
                <a:ea typeface="Seravek" charset="0"/>
                <a:cs typeface="Seravek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97939" y="3659864"/>
              <a:ext cx="9594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Seravek" charset="0"/>
                  <a:ea typeface="Seravek" charset="0"/>
                  <a:cs typeface="Seravek" charset="0"/>
                </a:rPr>
                <a:t>DFT</a:t>
              </a:r>
            </a:p>
            <a:p>
              <a:pPr algn="ctr"/>
              <a:r>
                <a:rPr lang="en-US" sz="2000" dirty="0" smtClean="0">
                  <a:latin typeface="Seravek" charset="0"/>
                  <a:ea typeface="Seravek" charset="0"/>
                  <a:cs typeface="Seravek" charset="0"/>
                </a:rPr>
                <a:t>O(N</a:t>
              </a:r>
              <a:r>
                <a:rPr lang="en-US" sz="2000" baseline="30000" dirty="0" smtClean="0">
                  <a:latin typeface="Seravek" charset="0"/>
                  <a:ea typeface="Seravek" charset="0"/>
                  <a:cs typeface="Seravek" charset="0"/>
                </a:rPr>
                <a:t>3</a:t>
              </a:r>
              <a:r>
                <a:rPr lang="en-US" sz="2000" dirty="0" smtClean="0">
                  <a:latin typeface="Seravek" charset="0"/>
                  <a:ea typeface="Seravek" charset="0"/>
                  <a:cs typeface="Seravek" charset="0"/>
                </a:rPr>
                <a:t>)</a:t>
              </a:r>
              <a:endParaRPr lang="en-US" sz="2000" dirty="0">
                <a:latin typeface="Seravek" charset="0"/>
                <a:ea typeface="Seravek" charset="0"/>
                <a:cs typeface="Seravek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55239" y="3659864"/>
              <a:ext cx="10329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Seravek" charset="0"/>
                  <a:ea typeface="Seravek" charset="0"/>
                  <a:cs typeface="Seravek" charset="0"/>
                </a:rPr>
                <a:t>GW</a:t>
              </a:r>
            </a:p>
            <a:p>
              <a:pPr algn="ctr"/>
              <a:r>
                <a:rPr lang="en-US" sz="2000" dirty="0" smtClean="0">
                  <a:latin typeface="Seravek" charset="0"/>
                  <a:ea typeface="Seravek" charset="0"/>
                  <a:cs typeface="Seravek" charset="0"/>
                </a:rPr>
                <a:t>O(N</a:t>
              </a:r>
              <a:r>
                <a:rPr lang="en-US" sz="2000" baseline="30000" dirty="0" smtClean="0">
                  <a:latin typeface="Seravek" charset="0"/>
                  <a:ea typeface="Seravek" charset="0"/>
                  <a:cs typeface="Seravek" charset="0"/>
                </a:rPr>
                <a:t>4</a:t>
              </a:r>
              <a:r>
                <a:rPr lang="en-US" sz="2000" dirty="0" smtClean="0">
                  <a:latin typeface="Seravek" charset="0"/>
                  <a:ea typeface="Seravek" charset="0"/>
                  <a:cs typeface="Seravek" charset="0"/>
                </a:rPr>
                <a:t>)</a:t>
              </a:r>
              <a:endParaRPr lang="en-US" sz="2000" dirty="0">
                <a:latin typeface="Seravek" charset="0"/>
                <a:ea typeface="Seravek" charset="0"/>
                <a:cs typeface="Seravek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095683" y="1856833"/>
            <a:ext cx="4017556" cy="3533978"/>
            <a:chOff x="8095683" y="1991303"/>
            <a:chExt cx="4017556" cy="353397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95683" y="2311998"/>
              <a:ext cx="4017556" cy="297804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565699" y="1991303"/>
              <a:ext cx="3388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latin typeface="Seravek" charset="0"/>
                  <a:ea typeface="Seravek" charset="0"/>
                  <a:cs typeface="Seravek" charset="0"/>
                </a:rPr>
                <a:t>Band </a:t>
              </a:r>
              <a:r>
                <a:rPr lang="en-US" sz="2000" smtClean="0">
                  <a:latin typeface="Seravek" charset="0"/>
                  <a:ea typeface="Seravek" charset="0"/>
                  <a:cs typeface="Seravek" charset="0"/>
                </a:rPr>
                <a:t>structure </a:t>
              </a:r>
              <a:r>
                <a:rPr lang="en-US" sz="2000" dirty="0">
                  <a:latin typeface="Seravek" charset="0"/>
                  <a:ea typeface="Seravek" charset="0"/>
                  <a:cs typeface="Seravek" charset="0"/>
                </a:rPr>
                <a:t>of </a:t>
              </a:r>
              <a:r>
                <a:rPr lang="en-US" sz="2000" dirty="0" smtClean="0">
                  <a:latin typeface="Seravek" charset="0"/>
                  <a:ea typeface="Seravek" charset="0"/>
                  <a:cs typeface="Seravek" charset="0"/>
                </a:rPr>
                <a:t>Cu</a:t>
              </a:r>
              <a:endParaRPr lang="en-US" sz="2000" dirty="0">
                <a:latin typeface="Seravek" charset="0"/>
                <a:ea typeface="Seravek" charset="0"/>
                <a:cs typeface="Seravek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987018" y="5217504"/>
              <a:ext cx="291028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Seravek Light" charset="0"/>
                  <a:ea typeface="Seravek Light" charset="0"/>
                  <a:cs typeface="Seravek Light" charset="0"/>
                </a:rPr>
                <a:t>Strokov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ravek Light" charset="0"/>
                  <a:ea typeface="Seravek Light" charset="0"/>
                  <a:cs typeface="Seravek Light" charset="0"/>
                </a:rPr>
                <a:t> et al., PRL/PRB (1998/2001)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864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397000"/>
            <a:ext cx="39370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407301" y="6241372"/>
            <a:ext cx="30024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  <a:ea typeface="Arial" charset="0"/>
                <a:cs typeface="Arial" charset="0"/>
              </a:rPr>
              <a:t>Zinc oxide nanowire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612305" y="904263"/>
            <a:ext cx="25157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  <a:ea typeface="Arial" charset="0"/>
                <a:cs typeface="Arial" charset="0"/>
              </a:rPr>
              <a:t>P3HT polymer</a:t>
            </a: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5177117" y="1990303"/>
            <a:ext cx="679076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marL="342900" indent="-342900">
              <a:buFont typeface="Wingdings" charset="2"/>
              <a:buChar char="§"/>
            </a:pPr>
            <a:r>
              <a:rPr lang="en-US" dirty="0">
                <a:latin typeface="Seravek" charset="0"/>
                <a:ea typeface="Seravek" charset="0"/>
                <a:cs typeface="Seravek" charset="0"/>
              </a:rPr>
              <a:t>Band alignment for this potential </a:t>
            </a:r>
            <a:br>
              <a:rPr lang="en-US" dirty="0">
                <a:latin typeface="Seravek" charset="0"/>
                <a:ea typeface="Seravek" charset="0"/>
                <a:cs typeface="Seravek" charset="0"/>
              </a:rPr>
            </a:br>
            <a:r>
              <a:rPr lang="en-US" dirty="0">
                <a:latin typeface="Seravek" charset="0"/>
                <a:ea typeface="Seravek" charset="0"/>
                <a:cs typeface="Seravek" charset="0"/>
              </a:rPr>
              <a:t>photovoltaic system?</a:t>
            </a:r>
            <a:br>
              <a:rPr lang="en-US" dirty="0">
                <a:latin typeface="Seravek" charset="0"/>
                <a:ea typeface="Seravek" charset="0"/>
                <a:cs typeface="Seravek" charset="0"/>
              </a:rPr>
            </a:br>
            <a:endParaRPr lang="en-US" dirty="0">
              <a:latin typeface="Seravek" charset="0"/>
              <a:ea typeface="Seravek" charset="0"/>
              <a:cs typeface="Seravek" charset="0"/>
            </a:endParaRPr>
          </a:p>
          <a:p>
            <a:pPr marL="342900" indent="-342900">
              <a:buFont typeface="Wingdings" charset="2"/>
              <a:buChar char="§"/>
            </a:pPr>
            <a:endParaRPr lang="en-US" dirty="0">
              <a:latin typeface="Seravek" charset="0"/>
              <a:ea typeface="Seravek" charset="0"/>
              <a:cs typeface="Seravek" charset="0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dirty="0">
                <a:latin typeface="Seravek" charset="0"/>
                <a:ea typeface="Seravek" charset="0"/>
                <a:cs typeface="Seravek" charset="0"/>
              </a:rPr>
              <a:t>100s of atoms/unit cell</a:t>
            </a:r>
            <a:br>
              <a:rPr lang="en-US" dirty="0">
                <a:latin typeface="Seravek" charset="0"/>
                <a:ea typeface="Seravek" charset="0"/>
                <a:cs typeface="Seravek" charset="0"/>
              </a:rPr>
            </a:br>
            <a:endParaRPr lang="en-US" dirty="0">
              <a:latin typeface="Seravek" charset="0"/>
              <a:ea typeface="Seravek" charset="0"/>
              <a:cs typeface="Seravek" charset="0"/>
            </a:endParaRPr>
          </a:p>
          <a:p>
            <a:pPr marL="342900" indent="-342900">
              <a:buFont typeface="Wingdings" charset="2"/>
              <a:buChar char="§"/>
            </a:pPr>
            <a:endParaRPr lang="en-US" dirty="0">
              <a:latin typeface="Seravek" charset="0"/>
              <a:ea typeface="Seravek" charset="0"/>
              <a:cs typeface="Seravek" charset="0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dirty="0">
                <a:latin typeface="Seravek" charset="0"/>
                <a:ea typeface="Seravek" charset="0"/>
                <a:cs typeface="Seravek" charset="0"/>
              </a:rPr>
              <a:t>Not possible </a:t>
            </a:r>
            <a:r>
              <a:rPr lang="en-US" i="1" dirty="0">
                <a:latin typeface="Seravek" charset="0"/>
                <a:ea typeface="Seravek" charset="0"/>
                <a:cs typeface="Seravek" charset="0"/>
              </a:rPr>
              <a:t>routinely </a:t>
            </a:r>
            <a:r>
              <a:rPr lang="en-US" dirty="0">
                <a:latin typeface="Seravek" charset="0"/>
                <a:ea typeface="Seravek" charset="0"/>
                <a:cs typeface="Seravek" charset="0"/>
              </a:rPr>
              <a:t>(with current software)</a:t>
            </a:r>
            <a:endParaRPr lang="en-US" i="1" dirty="0">
              <a:latin typeface="Seravek" charset="0"/>
              <a:ea typeface="Seravek" charset="0"/>
              <a:cs typeface="Seravek" charset="0"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0" y="-1739"/>
            <a:ext cx="12192000" cy="8519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342900">
              <a:lnSpc>
                <a:spcPct val="150000"/>
              </a:lnSpc>
            </a:pPr>
            <a:r>
              <a:rPr lang="en-US" sz="3600" spc="200" dirty="0" smtClean="0">
                <a:solidFill>
                  <a:schemeClr val="accent4"/>
                </a:solidFill>
                <a:latin typeface="Seravek Medium" charset="0"/>
                <a:ea typeface="Seravek Medium" charset="0"/>
                <a:cs typeface="Seravek Medium" charset="0"/>
              </a:rPr>
              <a:t>What is a big system for GW?</a:t>
            </a:r>
            <a:endParaRPr lang="en-US" sz="4000" spc="200" dirty="0">
              <a:solidFill>
                <a:schemeClr val="accent4"/>
              </a:solidFill>
              <a:latin typeface="Seravek Medium" charset="0"/>
              <a:ea typeface="Seravek Medium" charset="0"/>
              <a:cs typeface="Seravek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91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63155" y="1027961"/>
                <a:ext cx="7179502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Seravek Medium" charset="0"/>
                    <a:ea typeface="Seravek Medium" charset="0"/>
                    <a:cs typeface="Seravek Medium" charset="0"/>
                  </a:rPr>
                  <a:t>Challenges</a:t>
                </a:r>
              </a:p>
              <a:p>
                <a:pPr marL="344488" indent="-344488">
                  <a:lnSpc>
                    <a:spcPct val="150000"/>
                  </a:lnSpc>
                  <a:buFont typeface="Wingdings" charset="2"/>
                  <a:buChar char="§"/>
                </a:pPr>
                <a:r>
                  <a:rPr lang="en-US" sz="2400" dirty="0" smtClean="0">
                    <a:latin typeface="Seravek" charset="0"/>
                    <a:ea typeface="Seravek" charset="0"/>
                    <a:cs typeface="Seravek" charset="0"/>
                  </a:rPr>
                  <a:t>Huge memory footprints</a:t>
                </a:r>
              </a:p>
              <a:p>
                <a:pPr marL="344488" indent="-344488">
                  <a:lnSpc>
                    <a:spcPct val="150000"/>
                  </a:lnSpc>
                  <a:buFont typeface="Wingdings" charset="2"/>
                  <a:buChar char="§"/>
                </a:pPr>
                <a:r>
                  <a:rPr lang="en-US" sz="2400" dirty="0" smtClean="0">
                    <a:latin typeface="Seravek" charset="0"/>
                    <a:ea typeface="Seravek" charset="0"/>
                    <a:cs typeface="Seravek" charset="0"/>
                  </a:rPr>
                  <a:t>Large and dense matrix multiplications</a:t>
                </a:r>
              </a:p>
              <a:p>
                <a:pPr marL="344488" indent="-344488">
                  <a:lnSpc>
                    <a:spcPct val="150000"/>
                  </a:lnSpc>
                  <a:buFont typeface="Wingdings" charset="2"/>
                  <a:buChar char="§"/>
                </a:pPr>
                <a:r>
                  <a:rPr lang="en-US" sz="2400" dirty="0">
                    <a:latin typeface="Seravek" charset="0"/>
                    <a:ea typeface="Seravek" charset="0"/>
                    <a:cs typeface="Seravek" charset="0"/>
                  </a:rPr>
                  <a:t>Huge number of </a:t>
                </a:r>
                <a:r>
                  <a:rPr lang="en-US" sz="2400" dirty="0" smtClean="0">
                    <a:latin typeface="Seravek" charset="0"/>
                    <a:ea typeface="Seravek" charset="0"/>
                    <a:cs typeface="Seravek" charset="0"/>
                  </a:rPr>
                  <a:t>FFTs</a:t>
                </a:r>
              </a:p>
              <a:p>
                <a:pPr marL="344488" indent="-344488">
                  <a:lnSpc>
                    <a:spcPct val="150000"/>
                  </a:lnSpc>
                  <a:buFont typeface="Wingdings" charset="2"/>
                  <a:buChar char="§"/>
                </a:pPr>
                <a:r>
                  <a:rPr lang="en-US" sz="2400" dirty="0" smtClean="0">
                    <a:latin typeface="Seravek" charset="0"/>
                    <a:ea typeface="Seravek" charset="0"/>
                    <a:cs typeface="Seravek" charset="0"/>
                  </a:rPr>
                  <a:t>Unfavorable scaling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  <a:ea typeface="Seravek" charset="0"/>
                        <a:cs typeface="Seravek" charset="0"/>
                      </a:rPr>
                      <m:t>𝑂</m:t>
                    </m:r>
                    <m:r>
                      <a:rPr lang="en-US" sz="2400" i="1" dirty="0" smtClean="0">
                        <a:latin typeface="Cambria Math" charset="0"/>
                        <a:ea typeface="Seravek" charset="0"/>
                        <a:cs typeface="Seravek" charset="0"/>
                      </a:rPr>
                      <m:t>(</m:t>
                    </m:r>
                    <m:r>
                      <a:rPr lang="en-US" sz="2400" i="1" dirty="0" smtClean="0">
                        <a:latin typeface="Cambria Math" charset="0"/>
                        <a:ea typeface="Seravek" charset="0"/>
                        <a:cs typeface="Seravek" charset="0"/>
                      </a:rPr>
                      <m:t>𝑁</m:t>
                    </m:r>
                    <m:r>
                      <a:rPr lang="en-US" sz="2400" i="1" baseline="30000" dirty="0" smtClean="0">
                        <a:latin typeface="Cambria Math" charset="0"/>
                        <a:ea typeface="Seravek" charset="0"/>
                        <a:cs typeface="Seravek" charset="0"/>
                      </a:rPr>
                      <m:t>4</m:t>
                    </m:r>
                    <m:r>
                      <a:rPr lang="en-US" sz="2400" i="1" dirty="0" smtClean="0">
                        <a:latin typeface="Cambria Math" charset="0"/>
                        <a:ea typeface="Seravek" charset="0"/>
                        <a:cs typeface="Seravek" charset="0"/>
                      </a:rPr>
                      <m:t>)</m:t>
                    </m:r>
                  </m:oMath>
                </a14:m>
                <a:endParaRPr lang="en-US" sz="2400" dirty="0">
                  <a:latin typeface="Seravek" charset="0"/>
                  <a:ea typeface="Seravek" charset="0"/>
                  <a:cs typeface="Seravek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55" y="1027961"/>
                <a:ext cx="7179502" cy="2862322"/>
              </a:xfrm>
              <a:prstGeom prst="rect">
                <a:avLst/>
              </a:prstGeom>
              <a:blipFill rotWithShape="0">
                <a:blip r:embed="rId3"/>
                <a:stretch>
                  <a:fillRect l="-1359" b="-2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0" y="-1739"/>
            <a:ext cx="12192000" cy="8519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342900">
              <a:lnSpc>
                <a:spcPct val="150000"/>
              </a:lnSpc>
            </a:pPr>
            <a:r>
              <a:rPr lang="en-US" sz="3600" spc="200" dirty="0" err="1" smtClean="0">
                <a:solidFill>
                  <a:schemeClr val="accent4"/>
                </a:solidFill>
                <a:latin typeface="Seravek Medium" charset="0"/>
                <a:ea typeface="Seravek Medium" charset="0"/>
                <a:cs typeface="Seravek Medium" charset="0"/>
              </a:rPr>
              <a:t>OpenAtom</a:t>
            </a:r>
            <a:r>
              <a:rPr lang="en-US" sz="3600" spc="200" dirty="0" smtClean="0">
                <a:solidFill>
                  <a:schemeClr val="accent4"/>
                </a:solidFill>
                <a:latin typeface="Seravek Medium" charset="0"/>
                <a:ea typeface="Seravek Medium" charset="0"/>
                <a:cs typeface="Seravek Medium" charset="0"/>
              </a:rPr>
              <a:t>-GW code development</a:t>
            </a:r>
            <a:endParaRPr lang="en-US" sz="4000" spc="200" dirty="0">
              <a:solidFill>
                <a:schemeClr val="accent4"/>
              </a:solidFill>
              <a:latin typeface="Seravek Medium" charset="0"/>
              <a:ea typeface="Seravek Medium" charset="0"/>
              <a:cs typeface="Seravek Medium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63155" y="4507761"/>
                <a:ext cx="9435022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Seravek Medium" charset="0"/>
                    <a:ea typeface="Seravek Medium" charset="0"/>
                    <a:cs typeface="Seravek Medium" charset="0"/>
                  </a:rPr>
                  <a:t>Goal</a:t>
                </a:r>
              </a:p>
              <a:p>
                <a:pPr marL="344488" indent="-344488">
                  <a:lnSpc>
                    <a:spcPct val="150000"/>
                  </a:lnSpc>
                  <a:buFont typeface="Wingdings" charset="2"/>
                  <a:buChar char="§"/>
                </a:pPr>
                <a:r>
                  <a:rPr lang="en-US" sz="2400" dirty="0" smtClean="0">
                    <a:latin typeface="Seravek" charset="0"/>
                    <a:ea typeface="Seravek" charset="0"/>
                    <a:cs typeface="Seravek" charset="0"/>
                  </a:rPr>
                  <a:t>Efficient and highly scalable GW software</a:t>
                </a:r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ravek" charset="0"/>
                  <a:ea typeface="Seravek" charset="0"/>
                  <a:cs typeface="Seravek" charset="0"/>
                </a:endParaRPr>
              </a:p>
              <a:p>
                <a:pPr marL="344488" indent="-344488">
                  <a:lnSpc>
                    <a:spcPct val="150000"/>
                  </a:lnSpc>
                  <a:buFont typeface="Wingdings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  <a:ea typeface="Seravek" charset="0"/>
                        <a:cs typeface="Seravek" charset="0"/>
                      </a:rPr>
                      <m:t>𝑂</m:t>
                    </m:r>
                    <m:r>
                      <a:rPr lang="en-US" sz="2400" i="1" dirty="0" smtClean="0">
                        <a:latin typeface="Cambria Math" charset="0"/>
                        <a:ea typeface="Seravek" charset="0"/>
                        <a:cs typeface="Seravek" charset="0"/>
                      </a:rPr>
                      <m:t>(</m:t>
                    </m:r>
                    <m:r>
                      <a:rPr lang="en-US" sz="2400" i="1" dirty="0" smtClean="0">
                        <a:latin typeface="Cambria Math" charset="0"/>
                        <a:ea typeface="Seravek" charset="0"/>
                        <a:cs typeface="Seravek" charset="0"/>
                      </a:rPr>
                      <m:t>𝑁</m:t>
                    </m:r>
                    <m:r>
                      <a:rPr lang="en-US" sz="2400" i="1" baseline="30000" dirty="0" smtClean="0">
                        <a:latin typeface="Cambria Math" charset="0"/>
                        <a:ea typeface="Seravek" charset="0"/>
                        <a:cs typeface="Seravek" charset="0"/>
                      </a:rPr>
                      <m:t>3</m:t>
                    </m:r>
                    <m:r>
                      <a:rPr lang="en-US" sz="2400" i="1" dirty="0" smtClean="0">
                        <a:latin typeface="Cambria Math" charset="0"/>
                        <a:ea typeface="Seravek" charset="0"/>
                        <a:cs typeface="Seravek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Seravek" charset="0"/>
                    <a:ea typeface="Seravek" charset="0"/>
                    <a:cs typeface="Seravek" charset="0"/>
                  </a:rPr>
                  <a:t> scaling method</a:t>
                </a:r>
                <a:endParaRPr lang="en-US" sz="2400" dirty="0">
                  <a:latin typeface="Seravek" charset="0"/>
                  <a:ea typeface="Seravek" charset="0"/>
                  <a:cs typeface="Seravek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55" y="4507761"/>
                <a:ext cx="9435022" cy="1754326"/>
              </a:xfrm>
              <a:prstGeom prst="rect">
                <a:avLst/>
              </a:prstGeom>
              <a:blipFill rotWithShape="0">
                <a:blip r:embed="rId4"/>
                <a:stretch>
                  <a:fillRect l="-1034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35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21" y="962471"/>
            <a:ext cx="5467668" cy="58133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6938" y="2151152"/>
            <a:ext cx="256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eravek Medium" charset="0"/>
                <a:ea typeface="Seravek Medium" charset="0"/>
                <a:cs typeface="Seravek Medium" charset="0"/>
              </a:rPr>
              <a:t>Most expensive</a:t>
            </a:r>
            <a:endParaRPr lang="en-US" sz="2400" dirty="0">
              <a:solidFill>
                <a:srgbClr val="FF0000"/>
              </a:solidFill>
              <a:latin typeface="Seravek Medium" charset="0"/>
              <a:ea typeface="Seravek Medium" charset="0"/>
              <a:cs typeface="Seravek Medium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2220" y="2522064"/>
            <a:ext cx="5467668" cy="1246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29370" y="1039662"/>
                <a:ext cx="5084662" cy="14263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𝑟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</m:oMath>
                  </m:oMathPara>
                </a14:m>
                <a:endParaRPr lang="en-US" sz="2400" b="0" i="1" dirty="0" smtClean="0"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−2</m:t>
                      </m:r>
                      <m:nary>
                        <m:naryPr>
                          <m:chr m:val="∑"/>
                          <m:ctrlPr>
                            <a:rPr lang="is-I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filled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s-I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empty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mr-I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370" y="1039662"/>
                <a:ext cx="5084662" cy="1426353"/>
              </a:xfrm>
              <a:prstGeom prst="rect">
                <a:avLst/>
              </a:prstGeom>
              <a:blipFill rotWithShape="0">
                <a:blip r:embed="rId3"/>
                <a:stretch>
                  <a:fillRect l="-2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052375" y="2808057"/>
                <a:ext cx="4438651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2425" indent="-352425">
                  <a:spcAft>
                    <a:spcPts val="600"/>
                  </a:spcAft>
                  <a:buFont typeface="Wingdings" charset="2"/>
                  <a:buChar char="§"/>
                  <a:defRPr/>
                </a:pPr>
                <a:r>
                  <a:rPr lang="en-US" sz="2000" dirty="0" smtClean="0">
                    <a:solidFill>
                      <a:schemeClr val="tx1"/>
                    </a:solidFill>
                    <a:latin typeface="Seravek" charset="0"/>
                    <a:ea typeface="Seravek" charset="0"/>
                    <a:cs typeface="Seravek" charset="0"/>
                  </a:rPr>
                  <a:t>Lots of FFTs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Seravek" charset="0"/>
                            <a:cs typeface="Seravek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Seravek" charset="0"/>
                            <a:cs typeface="Seravek" charset="0"/>
                          </a:rPr>
                          <m:t>𝜓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Seravek" charset="0"/>
                            <a:cs typeface="Seravek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Seravek" charset="0"/>
                        <a:cs typeface="Seravek" charset="0"/>
                      </a:rPr>
                      <m:t>(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Seravek" charset="0"/>
                        <a:cs typeface="Seravek" charset="0"/>
                      </a:rPr>
                      <m:t>𝑟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Seravek" charset="0"/>
                        <a:cs typeface="Seravek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Seravek" charset="0"/>
                    <a:ea typeface="Seravek" charset="0"/>
                    <a:cs typeface="Seravek" charset="0"/>
                  </a:rPr>
                  <a:t> functions </a:t>
                </a:r>
              </a:p>
              <a:p>
                <a:pPr marL="352425" indent="-352425">
                  <a:spcAft>
                    <a:spcPts val="600"/>
                  </a:spcAft>
                  <a:buFont typeface="Wingdings" charset="2"/>
                  <a:buChar char="§"/>
                  <a:defRPr/>
                </a:pPr>
                <a:r>
                  <a:rPr lang="en-US" sz="2000" dirty="0" smtClean="0">
                    <a:solidFill>
                      <a:schemeClr val="tx1"/>
                    </a:solidFill>
                    <a:latin typeface="Seravek" charset="0"/>
                    <a:ea typeface="Seravek" charset="0"/>
                    <a:cs typeface="Seravek" charset="0"/>
                  </a:rPr>
                  <a:t>Enormous </a:t>
                </a:r>
                <a:r>
                  <a:rPr lang="en-US" sz="2000" dirty="0">
                    <a:solidFill>
                      <a:schemeClr val="tx1"/>
                    </a:solidFill>
                    <a:latin typeface="Seravek" charset="0"/>
                    <a:ea typeface="Seravek" charset="0"/>
                    <a:cs typeface="Seravek" charset="0"/>
                  </a:rPr>
                  <a:t>outer produce to form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Seravek" charset="0"/>
                        <a:cs typeface="Seravek" charset="0"/>
                      </a:rPr>
                      <m:t>𝑃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Seravek" charset="0"/>
                    <a:ea typeface="Seravek" charset="0"/>
                    <a:cs typeface="Seravek" charset="0"/>
                  </a:rPr>
                  <a:t> </a:t>
                </a:r>
              </a:p>
              <a:p>
                <a:pPr marL="352425" indent="-352425">
                  <a:spcAft>
                    <a:spcPts val="600"/>
                  </a:spcAft>
                  <a:buFont typeface="Wingdings" charset="2"/>
                  <a:buChar char="§"/>
                  <a:defRPr/>
                </a:pPr>
                <a:r>
                  <a:rPr lang="en-US" sz="2000" dirty="0">
                    <a:solidFill>
                      <a:schemeClr val="tx1"/>
                    </a:solidFill>
                    <a:latin typeface="Seravek" charset="0"/>
                    <a:ea typeface="Seravek" charset="0"/>
                    <a:cs typeface="Seravek" charset="0"/>
                  </a:rPr>
                  <a:t>Dense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Seravek" charset="0"/>
                        <a:cs typeface="Seravek" charset="0"/>
                      </a:rPr>
                      <m:t>𝑟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Seravek" charset="0"/>
                    <a:ea typeface="Seravek" charset="0"/>
                    <a:cs typeface="Seravek" charset="0"/>
                  </a:rPr>
                  <a:t> grid 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Seravek" charset="0"/>
                        <a:cs typeface="Seravek" charset="0"/>
                      </a:rPr>
                      <m:t>𝑃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Seravek" charset="0"/>
                    <a:ea typeface="Seravek" charset="0"/>
                    <a:cs typeface="Seravek" charset="0"/>
                  </a:rPr>
                  <a:t> huge in memory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375" y="2808057"/>
                <a:ext cx="4438651" cy="1169551"/>
              </a:xfrm>
              <a:prstGeom prst="rect">
                <a:avLst/>
              </a:prstGeom>
              <a:blipFill rotWithShape="0">
                <a:blip r:embed="rId4"/>
                <a:stretch>
                  <a:fillRect l="-1236" t="-3141" b="-8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515100" y="4708524"/>
            <a:ext cx="5626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2600"/>
                </a:solidFill>
                <a:latin typeface="Seravek Medium" charset="0"/>
                <a:ea typeface="Seravek Medium" charset="0"/>
                <a:cs typeface="Seravek Medium" charset="0"/>
              </a:rPr>
              <a:t>Real-space representation of P matrix 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2600"/>
                </a:solidFill>
                <a:latin typeface="Seravek Medium" charset="0"/>
                <a:ea typeface="Seravek Medium" charset="0"/>
                <a:cs typeface="Seravek Medium" charset="0"/>
              </a:rPr>
              <a:t>Reduces number of FFTs performed</a:t>
            </a:r>
            <a:endParaRPr lang="en-US" sz="2400" dirty="0">
              <a:solidFill>
                <a:srgbClr val="FF2600"/>
              </a:solidFill>
              <a:latin typeface="Seravek Medium" charset="0"/>
              <a:ea typeface="Seravek Medium" charset="0"/>
              <a:cs typeface="Seravek Medium" charset="0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0" y="-1739"/>
            <a:ext cx="12192000" cy="8519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342900">
              <a:lnSpc>
                <a:spcPct val="150000"/>
              </a:lnSpc>
            </a:pPr>
            <a:r>
              <a:rPr lang="en-US" sz="3600" spc="200" dirty="0" smtClean="0">
                <a:solidFill>
                  <a:schemeClr val="accent4"/>
                </a:solidFill>
                <a:latin typeface="Seravek Medium" charset="0"/>
                <a:ea typeface="Seravek Medium" charset="0"/>
                <a:cs typeface="Seravek Medium" charset="0"/>
              </a:rPr>
              <a:t>What is expensive in GW?</a:t>
            </a:r>
            <a:endParaRPr lang="en-US" sz="4000" spc="200" dirty="0">
              <a:solidFill>
                <a:schemeClr val="accent4"/>
              </a:solidFill>
              <a:latin typeface="Seravek Medium" charset="0"/>
              <a:ea typeface="Seravek Medium" charset="0"/>
              <a:cs typeface="Seravek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90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19257" y="1358856"/>
                <a:ext cx="5110694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𝑟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=−2</m:t>
                      </m:r>
                      <m:nary>
                        <m:naryPr>
                          <m:chr m:val="∑"/>
                          <m:ctrlPr>
                            <a:rPr lang="is-IS" sz="24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charset="0"/>
                            </a:rPr>
                            <m:t>𝑣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𝑜𝑐𝑐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is-IS" sz="2400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𝑢𝑛𝑜𝑐𝑐</m:t>
                                  </m:r>
                                </m:sub>
                              </m:sSub>
                            </m:sup>
                            <m:e>
                              <m:f>
                                <m:fPr>
                                  <m:ctrlPr>
                                    <a:rPr lang="mr-IN" sz="2400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𝑟</m:t>
                                      </m:r>
                                      <m: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𝑣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𝑟</m:t>
                                      </m:r>
                                      <m:r>
                                        <a:rPr lang="en-US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latin typeface="Cambria Math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latin typeface="Cambria Math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57" y="1358856"/>
                <a:ext cx="5110694" cy="103848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384120" y="2847497"/>
            <a:ext cx="9179651" cy="758349"/>
            <a:chOff x="384120" y="1990901"/>
            <a:chExt cx="9179651" cy="7583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3541756" y="1990901"/>
                  <a:ext cx="6022015" cy="7583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𝑣</m:t>
                                </m:r>
                              </m:sub>
                            </m:sSub>
                          </m:den>
                        </m:f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l-GR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l-GR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l-GR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𝑣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𝜏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𝑑</m:t>
                            </m:r>
                            <m: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𝜏</m:t>
                            </m:r>
                          </m:e>
                        </m:nary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i="1">
                                <a:latin typeface="Cambria Math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l-GR" sz="20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l-GR" sz="2000" i="1">
                                    <a:latin typeface="Cambria Math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l-GR" sz="2000" i="1">
                                    <a:latin typeface="Cambria Math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𝜏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l-GR" sz="20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l-GR" sz="2000" i="1">
                                    <a:latin typeface="Cambria Math" charset="0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𝑣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𝜏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charset="0"/>
                              </a:rPr>
                              <m:t>𝑑</m:t>
                            </m:r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𝜏</m:t>
                            </m:r>
                          </m:e>
                        </m:nary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1756" y="1990901"/>
                  <a:ext cx="6022015" cy="75834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4"/>
            <p:cNvSpPr txBox="1"/>
            <p:nvPr/>
          </p:nvSpPr>
          <p:spPr>
            <a:xfrm>
              <a:off x="384120" y="2132584"/>
              <a:ext cx="3392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eravek Medium" charset="0"/>
                  <a:ea typeface="Seravek Medium" charset="0"/>
                  <a:cs typeface="Seravek Medium" charset="0"/>
                </a:rPr>
                <a:t>(1) Laplace transform:</a:t>
              </a:r>
              <a:endParaRPr lang="en-US" sz="2400" dirty="0">
                <a:latin typeface="Seravek Medium" charset="0"/>
                <a:ea typeface="Seravek Medium" charset="0"/>
                <a:cs typeface="Seravek Medium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4120" y="3879545"/>
            <a:ext cx="8445824" cy="981935"/>
            <a:chOff x="384119" y="4509211"/>
            <a:chExt cx="8445824" cy="981935"/>
          </a:xfrm>
        </p:grpSpPr>
        <p:sp>
          <p:nvSpPr>
            <p:cNvPr id="60" name="TextBox 59"/>
            <p:cNvSpPr txBox="1"/>
            <p:nvPr/>
          </p:nvSpPr>
          <p:spPr>
            <a:xfrm>
              <a:off x="384119" y="4784724"/>
              <a:ext cx="46085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eravek Medium" charset="0"/>
                  <a:ea typeface="Seravek Medium" charset="0"/>
                  <a:cs typeface="Seravek Medium" charset="0"/>
                </a:rPr>
                <a:t>(2) Gauss-Laguerre quadrature:</a:t>
              </a:r>
              <a:endParaRPr lang="en-US" sz="2400" dirty="0">
                <a:latin typeface="Seravek Medium" charset="0"/>
                <a:ea typeface="Seravek Medium" charset="0"/>
                <a:cs typeface="Seravek Medium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971178" y="4509211"/>
                  <a:ext cx="4858765" cy="9819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subSup"/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Courier New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Courier New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Courier New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  <m:t>𝑓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  <m:t>(</m:t>
                                </m:r>
                                <m: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𝜏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  <m:t>)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𝜏</m:t>
                                </m:r>
                              </m:sup>
                            </m:sSup>
                          </m:e>
                        </m:nary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Courier New" charset="0"/>
                          </a:rPr>
                          <m:t>𝑑</m:t>
                        </m:r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𝜏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Courier New" charset="0"/>
                          </a:rPr>
                          <m:t>≈</m:t>
                        </m:r>
                        <m:nary>
                          <m:naryPr>
                            <m:chr m:val="∑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Courier New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Courier New" charset="0"/>
                              </a:rPr>
                              <m:t>𝑘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  <m:t>𝑞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Courier New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Courier New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Courier New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1178" y="4509211"/>
                  <a:ext cx="4858765" cy="98193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Rectangle 2"/>
          <p:cNvSpPr/>
          <p:nvPr/>
        </p:nvSpPr>
        <p:spPr>
          <a:xfrm>
            <a:off x="8987867" y="1647267"/>
            <a:ext cx="2454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Seravek" charset="0"/>
                <a:ea typeface="Seravek" charset="0"/>
                <a:cs typeface="Seravek" charset="0"/>
              </a:rPr>
              <a:t>N</a:t>
            </a:r>
            <a:r>
              <a:rPr lang="en-US" sz="2400" baseline="-25000" dirty="0" smtClean="0">
                <a:latin typeface="Seravek" charset="0"/>
                <a:ea typeface="Seravek" charset="0"/>
                <a:cs typeface="Seravek" charset="0"/>
              </a:rPr>
              <a:t>r</a:t>
            </a:r>
            <a:r>
              <a:rPr lang="en-US" sz="2400" baseline="30000" dirty="0" smtClean="0">
                <a:latin typeface="Seravek" charset="0"/>
                <a:ea typeface="Seravek" charset="0"/>
                <a:cs typeface="Seravek" charset="0"/>
              </a:rPr>
              <a:t>2</a:t>
            </a:r>
            <a:r>
              <a:rPr lang="en-US" sz="2400" dirty="0" smtClean="0">
                <a:solidFill>
                  <a:srgbClr val="0432FF"/>
                </a:solidFill>
                <a:latin typeface="Seravek" charset="0"/>
                <a:ea typeface="Seravek" charset="0"/>
                <a:cs typeface="Seravek" charset="0"/>
              </a:rPr>
              <a:t>N</a:t>
            </a:r>
            <a:r>
              <a:rPr lang="en-US" sz="2400" baseline="-25000" dirty="0" smtClean="0">
                <a:solidFill>
                  <a:srgbClr val="0432FF"/>
                </a:solidFill>
                <a:latin typeface="Seravek" charset="0"/>
                <a:ea typeface="Seravek" charset="0"/>
                <a:cs typeface="Seravek" charset="0"/>
              </a:rPr>
              <a:t>unocc</a:t>
            </a:r>
            <a:r>
              <a:rPr lang="en-US" sz="2400" dirty="0" smtClean="0">
                <a:solidFill>
                  <a:srgbClr val="0432FF"/>
                </a:solidFill>
                <a:latin typeface="Seravek" charset="0"/>
                <a:ea typeface="Seravek" charset="0"/>
                <a:cs typeface="Seravek" charset="0"/>
              </a:rPr>
              <a:t>N</a:t>
            </a:r>
            <a:r>
              <a:rPr lang="en-US" sz="2400" baseline="-25000" dirty="0" smtClean="0">
                <a:solidFill>
                  <a:srgbClr val="0432FF"/>
                </a:solidFill>
                <a:latin typeface="Seravek" charset="0"/>
                <a:ea typeface="Seravek" charset="0"/>
                <a:cs typeface="Seravek" charset="0"/>
              </a:rPr>
              <a:t>occ</a:t>
            </a:r>
            <a:r>
              <a:rPr lang="en-US" sz="2400" baseline="-25000" dirty="0" smtClean="0">
                <a:latin typeface="Seravek" charset="0"/>
                <a:ea typeface="Seravek" charset="0"/>
                <a:cs typeface="Seravek" charset="0"/>
              </a:rPr>
              <a:t> </a:t>
            </a:r>
            <a:r>
              <a:rPr lang="en-US" sz="2400" dirty="0">
                <a:latin typeface="Seravek" charset="0"/>
                <a:ea typeface="Seravek" charset="0"/>
                <a:cs typeface="Seravek" charset="0"/>
              </a:rPr>
              <a:t>~ </a:t>
            </a:r>
            <a:r>
              <a:rPr lang="en-US" sz="2400" b="1" dirty="0" smtClean="0">
                <a:solidFill>
                  <a:srgbClr val="FF0000"/>
                </a:solidFill>
                <a:latin typeface="Seravek" charset="0"/>
                <a:ea typeface="Seravek" charset="0"/>
                <a:cs typeface="Seravek" charset="0"/>
              </a:rPr>
              <a:t>N</a:t>
            </a:r>
            <a:r>
              <a:rPr lang="en-US" sz="2400" b="1" baseline="30000" dirty="0" smtClean="0">
                <a:solidFill>
                  <a:srgbClr val="FF0000"/>
                </a:solidFill>
                <a:latin typeface="Seravek" charset="0"/>
                <a:ea typeface="Seravek" charset="0"/>
                <a:cs typeface="Seravek" charset="0"/>
              </a:rPr>
              <a:t>4</a:t>
            </a:r>
            <a:endParaRPr lang="en-US" sz="2400" b="1" baseline="30000" dirty="0">
              <a:solidFill>
                <a:srgbClr val="FF0000"/>
              </a:solidFill>
              <a:latin typeface="Seravek" charset="0"/>
              <a:ea typeface="Seravek" charset="0"/>
              <a:cs typeface="Seravek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615252" y="4139679"/>
                <a:ext cx="32191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latin typeface="Seravek" charset="0"/>
                    <a:ea typeface="Seravek" charset="0"/>
                    <a:cs typeface="Seravek" charset="0"/>
                  </a:rPr>
                  <a:t>N</a:t>
                </a:r>
                <a:r>
                  <a:rPr lang="en-US" sz="2400" baseline="-25000" dirty="0" smtClean="0">
                    <a:latin typeface="Seravek" charset="0"/>
                    <a:ea typeface="Seravek" charset="0"/>
                    <a:cs typeface="Seravek" charset="0"/>
                  </a:rPr>
                  <a:t>r</a:t>
                </a:r>
                <a:r>
                  <a:rPr lang="en-US" sz="2400" baseline="30000" dirty="0" smtClean="0">
                    <a:latin typeface="Seravek" charset="0"/>
                    <a:ea typeface="Seravek" charset="0"/>
                    <a:cs typeface="Seravek" charset="0"/>
                  </a:rPr>
                  <a:t>2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eravek" charset="0"/>
                    <a:ea typeface="Seravek" charset="0"/>
                    <a:cs typeface="Seravek" charset="0"/>
                  </a:rPr>
                  <a:t>N</a:t>
                </a:r>
                <a:r>
                  <a:rPr lang="en-US" sz="2400" b="1" baseline="-25000" dirty="0" smtClean="0">
                    <a:solidFill>
                      <a:srgbClr val="FF0000"/>
                    </a:solidFill>
                    <a:latin typeface="Seravek" charset="0"/>
                    <a:ea typeface="Seravek" charset="0"/>
                    <a:cs typeface="Seravek" charset="0"/>
                  </a:rPr>
                  <a:t>q</a:t>
                </a:r>
                <a14:m>
                  <m:oMath xmlns:m="http://schemas.openxmlformats.org/officeDocument/2006/math">
                    <m:r>
                      <a:rPr lang="en-US" sz="2400" b="1" i="1" baseline="-25000" dirty="0" smtClean="0">
                        <a:solidFill>
                          <a:srgbClr val="FF0000"/>
                        </a:solidFill>
                        <a:latin typeface="Cambria Math" charset="0"/>
                        <a:ea typeface="Seravek" charset="0"/>
                        <a:cs typeface="Seravek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0432FF"/>
                    </a:solidFill>
                    <a:latin typeface="Seravek" charset="0"/>
                    <a:ea typeface="Seravek" charset="0"/>
                    <a:cs typeface="Seravek" charset="0"/>
                  </a:rPr>
                  <a:t>(</a:t>
                </a:r>
                <a:r>
                  <a:rPr lang="en-US" sz="2400" dirty="0" err="1" smtClean="0">
                    <a:solidFill>
                      <a:srgbClr val="0432FF"/>
                    </a:solidFill>
                    <a:latin typeface="Seravek" charset="0"/>
                    <a:ea typeface="Seravek" charset="0"/>
                    <a:cs typeface="Seravek" charset="0"/>
                  </a:rPr>
                  <a:t>N</a:t>
                </a:r>
                <a:r>
                  <a:rPr lang="en-US" sz="2400" baseline="-25000" dirty="0" err="1" smtClean="0">
                    <a:solidFill>
                      <a:srgbClr val="0432FF"/>
                    </a:solidFill>
                    <a:latin typeface="Seravek" charset="0"/>
                    <a:ea typeface="Seravek" charset="0"/>
                    <a:cs typeface="Seravek" charset="0"/>
                  </a:rPr>
                  <a:t>unocc</a:t>
                </a:r>
                <a:r>
                  <a:rPr lang="en-US" sz="2400" dirty="0" err="1" smtClean="0">
                    <a:solidFill>
                      <a:srgbClr val="0432FF"/>
                    </a:solidFill>
                    <a:latin typeface="Seravek" charset="0"/>
                    <a:ea typeface="Seravek" charset="0"/>
                    <a:cs typeface="Seravek" charset="0"/>
                  </a:rPr>
                  <a:t>+N</a:t>
                </a:r>
                <a:r>
                  <a:rPr lang="en-US" sz="2400" baseline="-25000" dirty="0" err="1" smtClean="0">
                    <a:solidFill>
                      <a:srgbClr val="0432FF"/>
                    </a:solidFill>
                    <a:latin typeface="Seravek" charset="0"/>
                    <a:ea typeface="Seravek" charset="0"/>
                    <a:cs typeface="Seravek" charset="0"/>
                  </a:rPr>
                  <a:t>occ</a:t>
                </a:r>
                <a:r>
                  <a:rPr lang="en-US" sz="2400" dirty="0" smtClean="0">
                    <a:solidFill>
                      <a:srgbClr val="0432FF"/>
                    </a:solidFill>
                    <a:latin typeface="Seravek" charset="0"/>
                    <a:ea typeface="Seravek" charset="0"/>
                    <a:cs typeface="Seravek" charset="0"/>
                  </a:rPr>
                  <a:t>)</a:t>
                </a:r>
                <a:r>
                  <a:rPr lang="en-US" sz="2400" baseline="-25000" dirty="0" smtClean="0">
                    <a:latin typeface="Seravek" charset="0"/>
                    <a:ea typeface="Seravek" charset="0"/>
                    <a:cs typeface="Seravek" charset="0"/>
                  </a:rPr>
                  <a:t> </a:t>
                </a:r>
                <a:r>
                  <a:rPr lang="en-US" sz="2400" dirty="0">
                    <a:latin typeface="Seravek" charset="0"/>
                    <a:ea typeface="Seravek" charset="0"/>
                    <a:cs typeface="Seravek" charset="0"/>
                  </a:rPr>
                  <a:t>~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Seravek" charset="0"/>
                    <a:ea typeface="Seravek" charset="0"/>
                    <a:cs typeface="Seravek" charset="0"/>
                  </a:rPr>
                  <a:t>N</a:t>
                </a:r>
                <a:r>
                  <a:rPr lang="en-US" sz="2400" b="1" baseline="30000" dirty="0">
                    <a:solidFill>
                      <a:srgbClr val="FF0000"/>
                    </a:solidFill>
                    <a:latin typeface="Seravek" charset="0"/>
                    <a:ea typeface="Seravek" charset="0"/>
                    <a:cs typeface="Seravek" charset="0"/>
                  </a:rPr>
                  <a:t>3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5252" y="4139679"/>
                <a:ext cx="3219151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841" t="-13158" b="-10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0" y="-1739"/>
            <a:ext cx="12192000" cy="850392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342900">
              <a:lnSpc>
                <a:spcPct val="150000"/>
              </a:lnSpc>
            </a:pPr>
            <a:r>
              <a:rPr lang="en-US" sz="3600" spc="200" dirty="0" smtClean="0">
                <a:solidFill>
                  <a:schemeClr val="accent4"/>
                </a:solidFill>
                <a:latin typeface="Seravek Medium" charset="0"/>
                <a:ea typeface="Seravek Medium" charset="0"/>
                <a:cs typeface="Seravek Medium" charset="0"/>
              </a:rPr>
              <a:t>O(N</a:t>
            </a:r>
            <a:r>
              <a:rPr lang="en-US" sz="3600" spc="200" baseline="30000" dirty="0" smtClean="0">
                <a:solidFill>
                  <a:schemeClr val="accent4"/>
                </a:solidFill>
                <a:latin typeface="Seravek Medium" charset="0"/>
                <a:ea typeface="Seravek Medium" charset="0"/>
                <a:cs typeface="Seravek Medium" charset="0"/>
              </a:rPr>
              <a:t>3</a:t>
            </a:r>
            <a:r>
              <a:rPr lang="en-US" sz="3600" spc="200" smtClean="0">
                <a:solidFill>
                  <a:schemeClr val="accent4"/>
                </a:solidFill>
                <a:latin typeface="Seravek Medium" charset="0"/>
                <a:ea typeface="Seravek Medium" charset="0"/>
                <a:cs typeface="Seravek Medium" charset="0"/>
              </a:rPr>
              <a:t>) algorithm for P</a:t>
            </a:r>
            <a:endParaRPr lang="en-US" sz="3600" spc="200" dirty="0" smtClean="0">
              <a:solidFill>
                <a:schemeClr val="accent4"/>
              </a:solidFill>
              <a:latin typeface="Seravek Medium" charset="0"/>
              <a:ea typeface="Seravek Medium" charset="0"/>
              <a:cs typeface="Seravek Medium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0712" y="5414513"/>
            <a:ext cx="4531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Seravek Medium" charset="0"/>
                <a:ea typeface="Seravek Medium" charset="0"/>
                <a:cs typeface="Seravek Medium" charset="0"/>
              </a:rPr>
              <a:t>(3) Energy windows</a:t>
            </a:r>
            <a:r>
              <a:rPr lang="en-US" altLang="ko-KR" sz="2400" dirty="0" smtClean="0">
                <a:latin typeface="Seravek Medium" charset="0"/>
                <a:ea typeface="Seravek Medium" charset="0"/>
                <a:cs typeface="Seravek Medium" charset="0"/>
              </a:rPr>
              <a:t>:</a:t>
            </a:r>
            <a:endParaRPr lang="en-US" sz="2400" dirty="0" smtClean="0">
              <a:latin typeface="Seravek Medium" charset="0"/>
              <a:ea typeface="Seravek Medium" charset="0"/>
              <a:cs typeface="Seravek Medium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413802" y="5299308"/>
                <a:ext cx="2257605" cy="951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𝑟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𝑟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′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charset="0"/>
                            </a:rPr>
                            <m:t>𝑙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𝑣𝑤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is-IS" sz="2200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200" b="0" i="1" smtClean="0">
                                  <a:latin typeface="Cambria Math" charset="0"/>
                                </a:rPr>
                                <m:t>𝑚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𝑐𝑤</m:t>
                                  </m:r>
                                </m:sub>
                              </m:sSub>
                            </m:sup>
                            <m:e>
                              <m:sSubSup>
                                <m:sSubSup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𝑟</m:t>
                                  </m:r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𝑟</m:t>
                                  </m:r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𝑙𝑚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802" y="5299308"/>
                <a:ext cx="2257605" cy="95199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oup 82"/>
          <p:cNvGrpSpPr/>
          <p:nvPr/>
        </p:nvGrpSpPr>
        <p:grpSpPr>
          <a:xfrm>
            <a:off x="8082261" y="5932956"/>
            <a:ext cx="2993055" cy="636687"/>
            <a:chOff x="1465388" y="4426466"/>
            <a:chExt cx="3990740" cy="8489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1465388" y="4454645"/>
                  <a:ext cx="1975347" cy="82073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i="1" smtClean="0">
                                <a:solidFill>
                                  <a:srgbClr val="FF26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FF2600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FF260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en-US" sz="4000" dirty="0">
                    <a:solidFill>
                      <a:srgbClr val="FF2600"/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TextBox 1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5388" y="4454645"/>
                  <a:ext cx="1975347" cy="82073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Right Arrow 85"/>
            <p:cNvSpPr/>
            <p:nvPr/>
          </p:nvSpPr>
          <p:spPr>
            <a:xfrm>
              <a:off x="3127056" y="4605414"/>
              <a:ext cx="914755" cy="462843"/>
            </a:xfrm>
            <a:prstGeom prst="rightArrow">
              <a:avLst>
                <a:gd name="adj1" fmla="val 50000"/>
                <a:gd name="adj2" fmla="val 52634"/>
              </a:avLst>
            </a:prstGeom>
            <a:noFill/>
            <a:ln w="28575">
              <a:solidFill>
                <a:srgbClr val="FF2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26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3965608" y="4426466"/>
                  <a:ext cx="1490520" cy="82073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i="1" smtClean="0">
                                <a:solidFill>
                                  <a:srgbClr val="FF26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FF2600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FF26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4000" dirty="0">
                    <a:solidFill>
                      <a:srgbClr val="FF2600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TextBox 1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5608" y="4426466"/>
                  <a:ext cx="1490520" cy="82073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630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9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15154" y="5874745"/>
                <a:ext cx="8361691" cy="880754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Arial" charset="0"/>
                    <a:ea typeface="Arial" charset="0"/>
                    <a:cs typeface="Arial" charset="0"/>
                  </a:rPr>
                  <a:t>Compared to O(N</a:t>
                </a:r>
                <a:r>
                  <a:rPr lang="en-US" sz="2200" baseline="30000" dirty="0">
                    <a:latin typeface="Arial" charset="0"/>
                    <a:ea typeface="Arial" charset="0"/>
                    <a:cs typeface="Arial" charset="0"/>
                  </a:rPr>
                  <a:t>4</a:t>
                </a:r>
                <a:r>
                  <a:rPr lang="en-US" sz="2200" dirty="0">
                    <a:latin typeface="Arial" charset="0"/>
                    <a:ea typeface="Arial" charset="0"/>
                    <a:cs typeface="Arial" charset="0"/>
                  </a:rPr>
                  <a:t>) </a:t>
                </a:r>
                <a:r>
                  <a:rPr lang="en-US" sz="2200">
                    <a:latin typeface="Arial" charset="0"/>
                    <a:ea typeface="Arial" charset="0"/>
                    <a:cs typeface="Arial" charset="0"/>
                  </a:rPr>
                  <a:t>method, for </a:t>
                </a:r>
                <a:r>
                  <a:rPr lang="en-US" sz="2200" dirty="0">
                    <a:latin typeface="Arial" charset="0"/>
                    <a:ea typeface="Arial" charset="0"/>
                    <a:cs typeface="Arial" charset="0"/>
                  </a:rPr>
                  <a:t>bigger system ratio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22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𝐴𝑏𝑜𝑣𝑒</m:t>
                        </m:r>
                        <m:r>
                          <a:rPr lang="en-US" sz="22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 </m:t>
                        </m:r>
                        <m:r>
                          <a:rPr lang="en-US" sz="22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𝑟𝑎𝑡𝑖𝑜</m:t>
                        </m:r>
                      </m:num>
                      <m:den>
                        <m:r>
                          <a:rPr lang="en-US" sz="22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 </m:t>
                        </m:r>
                        <m:f>
                          <m:fPr>
                            <m:type m:val="lin"/>
                            <m:ctrlPr>
                              <a:rPr lang="en-US" sz="2200" i="1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𝑁</m:t>
                            </m:r>
                            <m:r>
                              <a:rPr lang="en-US" sz="2200" i="1" baseline="-2500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𝑎𝑡</m:t>
                            </m:r>
                          </m:num>
                          <m:den>
                            <m:r>
                              <a:rPr lang="en-US" sz="2200" i="1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16</m:t>
                            </m:r>
                          </m:den>
                        </m:f>
                      </m:den>
                    </m:f>
                  </m:oMath>
                </a14:m>
                <a:endParaRPr lang="en-US" sz="22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154" y="5874745"/>
                <a:ext cx="8361691" cy="880754"/>
              </a:xfrm>
              <a:prstGeom prst="rect">
                <a:avLst/>
              </a:prstGeom>
              <a:blipFill rotWithShape="0">
                <a:blip r:embed="rId2"/>
                <a:stretch>
                  <a:fillRect l="-948"/>
                </a:stretch>
              </a:blipFill>
              <a:ln w="28575">
                <a:noFill/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C8539EF8-A3CC-574B-9111-4033223010A4}"/>
                  </a:ext>
                </a:extLst>
              </p:cNvPr>
              <p:cNvSpPr txBox="1"/>
              <p:nvPr/>
            </p:nvSpPr>
            <p:spPr>
              <a:xfrm>
                <a:off x="415514" y="1009306"/>
                <a:ext cx="4267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charset="2"/>
                  <a:buChar char="§"/>
                </a:pPr>
                <a:r>
                  <a:rPr lang="en-US" sz="2400" dirty="0">
                    <a:cs typeface="Arial" panose="020B0604020202020204" pitchFamily="34" charset="0"/>
                  </a:rPr>
                  <a:t>Si crystal (16 atoms)</a:t>
                </a:r>
              </a:p>
              <a:p>
                <a:pPr marL="285750" indent="-285750">
                  <a:buFont typeface="Wingdings" charset="2"/>
                  <a:buChar char="§"/>
                </a:pPr>
                <a:r>
                  <a:rPr lang="en-US" sz="2400" dirty="0">
                    <a:cs typeface="Arial" panose="020B0604020202020204" pitchFamily="34" charset="0"/>
                  </a:rPr>
                  <a:t>Number of bands: 399</a:t>
                </a:r>
              </a:p>
              <a:p>
                <a:pPr marL="285750" indent="-285750">
                  <a:buFont typeface="Wingdings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𝑤𝑣</m:t>
                        </m:r>
                      </m:sub>
                    </m:sSub>
                  </m:oMath>
                </a14:m>
                <a:r>
                  <a:rPr lang="en-US" sz="2400" dirty="0">
                    <a:cs typeface="Arial" panose="020B0604020202020204" pitchFamily="34" charset="0"/>
                  </a:rPr>
                  <a:t>=1,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𝑤𝑐</m:t>
                        </m:r>
                      </m:sub>
                    </m:sSub>
                  </m:oMath>
                </a14:m>
                <a:r>
                  <a:rPr lang="en-US" sz="2400" dirty="0">
                    <a:cs typeface="Arial" panose="020B0604020202020204" pitchFamily="34" charset="0"/>
                  </a:rPr>
                  <a:t>=4</a:t>
                </a:r>
                <a:endParaRPr lang="en-US" sz="2400" baseline="-250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539EF8-A3CC-574B-9111-403322301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14" y="1009306"/>
                <a:ext cx="4267200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1857" t="-4082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5FAF9917-7205-3E4E-8D38-C3C3A8548897}"/>
                  </a:ext>
                </a:extLst>
              </p:cNvPr>
              <p:cNvSpPr txBox="1"/>
              <p:nvPr/>
            </p:nvSpPr>
            <p:spPr>
              <a:xfrm>
                <a:off x="6414248" y="1004670"/>
                <a:ext cx="4267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charset="2"/>
                  <a:buChar char="§"/>
                </a:pPr>
                <a:r>
                  <a:rPr lang="en-US" sz="2400" dirty="0" err="1">
                    <a:cs typeface="Arial" panose="020B0604020202020204" pitchFamily="34" charset="0"/>
                  </a:rPr>
                  <a:t>MgO</a:t>
                </a:r>
                <a:r>
                  <a:rPr lang="en-US" sz="2400" dirty="0">
                    <a:cs typeface="Arial" panose="020B0604020202020204" pitchFamily="34" charset="0"/>
                  </a:rPr>
                  <a:t> crystal (16 atoms)</a:t>
                </a:r>
              </a:p>
              <a:p>
                <a:pPr marL="285750" indent="-285750">
                  <a:buFont typeface="Wingdings" charset="2"/>
                  <a:buChar char="§"/>
                </a:pPr>
                <a:r>
                  <a:rPr lang="en-US" sz="2400" dirty="0">
                    <a:cs typeface="Arial" panose="020B0604020202020204" pitchFamily="34" charset="0"/>
                  </a:rPr>
                  <a:t>Number of bands: 433</a:t>
                </a:r>
              </a:p>
              <a:p>
                <a:pPr marL="285750" indent="-285750">
                  <a:buFont typeface="Wingdings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𝑤𝑣</m:t>
                        </m:r>
                      </m:sub>
                    </m:sSub>
                  </m:oMath>
                </a14:m>
                <a:r>
                  <a:rPr lang="en-US" sz="2400" dirty="0">
                    <a:cs typeface="Arial" panose="020B0604020202020204" pitchFamily="34" charset="0"/>
                  </a:rPr>
                  <a:t>=1,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𝑤𝑐</m:t>
                        </m:r>
                      </m:sub>
                    </m:sSub>
                  </m:oMath>
                </a14:m>
                <a:r>
                  <a:rPr lang="en-US" sz="2400" dirty="0">
                    <a:cs typeface="Arial" panose="020B0604020202020204" pitchFamily="34" charset="0"/>
                  </a:rPr>
                  <a:t>=4</a:t>
                </a:r>
                <a:endParaRPr lang="en-US" sz="2400" baseline="-250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FAF9917-7205-3E4E-8D38-C3C3A8548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248" y="1004670"/>
                <a:ext cx="4267200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857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6380F94-5F68-4648-A4C4-EE945D6BAA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248" y="2324819"/>
            <a:ext cx="4974917" cy="37311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C3B264C-93FB-2440-BBBC-ED9D440CE1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07" y="2318568"/>
            <a:ext cx="4949519" cy="3712139"/>
          </a:xfrm>
          <a:prstGeom prst="rect">
            <a:avLst/>
          </a:prstGeom>
        </p:spPr>
      </p:pic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0" y="-1739"/>
            <a:ext cx="12192000" cy="8519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defTabSz="342900">
              <a:lnSpc>
                <a:spcPct val="150000"/>
              </a:lnSpc>
            </a:pPr>
            <a:r>
              <a:rPr lang="en-US" sz="3600" spc="200" smtClean="0">
                <a:solidFill>
                  <a:schemeClr val="accent4"/>
                </a:solidFill>
                <a:latin typeface="Seravek Medium" charset="0"/>
                <a:ea typeface="Seravek Medium" charset="0"/>
                <a:cs typeface="Seravek Medium" charset="0"/>
              </a:rPr>
              <a:t>Results</a:t>
            </a:r>
            <a:r>
              <a:rPr lang="en-US" altLang="ko-KR" sz="3600" spc="200" smtClean="0">
                <a:solidFill>
                  <a:schemeClr val="accent4"/>
                </a:solidFill>
                <a:latin typeface="Seravek Medium" charset="0"/>
                <a:ea typeface="Seravek Medium" charset="0"/>
                <a:cs typeface="Seravek Medium" charset="0"/>
              </a:rPr>
              <a:t>:</a:t>
            </a:r>
            <a:r>
              <a:rPr lang="en-US" altLang="ko-KR" sz="3600" spc="200">
                <a:solidFill>
                  <a:schemeClr val="accent4"/>
                </a:solidFill>
                <a:latin typeface="Seravek Medium" charset="0"/>
                <a:ea typeface="Seravek Medium" charset="0"/>
                <a:cs typeface="Seravek Medium" charset="0"/>
              </a:rPr>
              <a:t> </a:t>
            </a:r>
            <a:r>
              <a:rPr lang="en-US" altLang="ko-KR" sz="3600" spc="200" smtClean="0">
                <a:solidFill>
                  <a:schemeClr val="accent4"/>
                </a:solidFill>
                <a:latin typeface="Seravek Medium" charset="0"/>
                <a:ea typeface="Seravek Medium" charset="0"/>
                <a:cs typeface="Seravek Medium" charset="0"/>
              </a:rPr>
              <a:t>Energy gap</a:t>
            </a:r>
            <a:endParaRPr lang="en-US" sz="3600" spc="200" dirty="0" smtClean="0">
              <a:solidFill>
                <a:schemeClr val="accent4"/>
              </a:solidFill>
              <a:latin typeface="Seravek Medium" charset="0"/>
              <a:ea typeface="Seravek Medium" charset="0"/>
              <a:cs typeface="Seravek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92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2464</TotalTime>
  <Words>1864</Words>
  <Application>Microsoft Macintosh PowerPoint</Application>
  <PresentationFormat>Widescreen</PresentationFormat>
  <Paragraphs>367</Paragraphs>
  <Slides>31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8" baseType="lpstr">
      <vt:lpstr>Calibri</vt:lpstr>
      <vt:lpstr>Calibri Light</vt:lpstr>
      <vt:lpstr>Cambria Math</vt:lpstr>
      <vt:lpstr>Courier New</vt:lpstr>
      <vt:lpstr>Lucida Grande</vt:lpstr>
      <vt:lpstr>Mangal</vt:lpstr>
      <vt:lpstr>ＭＳ Ｐゴシック</vt:lpstr>
      <vt:lpstr>Seravek</vt:lpstr>
      <vt:lpstr>Seravek ExtraLight</vt:lpstr>
      <vt:lpstr>Seravek Light</vt:lpstr>
      <vt:lpstr>Seravek Medium</vt:lpstr>
      <vt:lpstr>Times New Roman</vt:lpstr>
      <vt:lpstr>Wingdings</vt:lpstr>
      <vt:lpstr>맑은 고딕</vt:lpstr>
      <vt:lpstr>Arial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OpenAtom GW Parallel Scaling</vt:lpstr>
      <vt:lpstr>GW-BSE Parallelization</vt:lpstr>
      <vt:lpstr>GW Phase-I P Matrix Computation (N4 method)</vt:lpstr>
      <vt:lpstr>Parallel Decomposition</vt:lpstr>
      <vt:lpstr>Parallel Decomposition</vt:lpstr>
      <vt:lpstr>Parallel Decomposition – Scaling Improvements</vt:lpstr>
      <vt:lpstr>Computation of F-Vectors</vt:lpstr>
      <vt:lpstr>Scaling Results on Bluewaters</vt:lpstr>
      <vt:lpstr>Scaling Results on Mira</vt:lpstr>
      <vt:lpstr>Parallel Decomposition – Sigma Computation</vt:lpstr>
      <vt:lpstr>PowerPoint Presentation</vt:lpstr>
      <vt:lpstr>GW Phase-I Pmatrix Computation (N^3 method)</vt:lpstr>
      <vt:lpstr>Parallel Decomposition – N3 method</vt:lpstr>
      <vt:lpstr>Parallel Decomposition – N3 method</vt:lpstr>
      <vt:lpstr>Future Plans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Kim, Minjung</dc:creator>
  <cp:lastModifiedBy>Kim, Minjung</cp:lastModifiedBy>
  <cp:revision>79</cp:revision>
  <dcterms:created xsi:type="dcterms:W3CDTF">2018-04-06T14:15:22Z</dcterms:created>
  <dcterms:modified xsi:type="dcterms:W3CDTF">2019-05-02T14:00:10Z</dcterms:modified>
</cp:coreProperties>
</file>