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83" r:id="rId4"/>
    <p:sldId id="274" r:id="rId5"/>
    <p:sldId id="259" r:id="rId6"/>
    <p:sldId id="260" r:id="rId7"/>
    <p:sldId id="261" r:id="rId8"/>
    <p:sldId id="264" r:id="rId9"/>
    <p:sldId id="265" r:id="rId10"/>
    <p:sldId id="285" r:id="rId11"/>
    <p:sldId id="288" r:id="rId12"/>
    <p:sldId id="284" r:id="rId13"/>
    <p:sldId id="286" r:id="rId14"/>
    <p:sldId id="287" r:id="rId15"/>
    <p:sldId id="269" r:id="rId16"/>
    <p:sldId id="290" r:id="rId17"/>
    <p:sldId id="273" r:id="rId18"/>
    <p:sldId id="277" r:id="rId19"/>
    <p:sldId id="289" r:id="rId20"/>
    <p:sldId id="291" r:id="rId21"/>
    <p:sldId id="292" r:id="rId22"/>
    <p:sldId id="27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-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F9D2EC-433F-EC45-974D-78BAF02E85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60F76E-86B5-BC4C-B110-BE8D6F2DE4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4C3C-05C8-3944-B7CF-00037A1DC244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EC33F-95FE-DC4C-B2B2-344F51CB11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Adaptive DG method using Charm++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964EF-0240-AE42-9757-560735698C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6454B-0671-0345-A948-25571B54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557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63AA7-0F98-D74D-9E2F-16D4D556EF59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Adaptive DG method using Charm++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31DEE-88E6-E54C-B5BA-138583C3D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090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31DEE-88E6-E54C-B5BA-138583C3DC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7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31DEE-88E6-E54C-B5BA-138583C3DC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2A99-F9D7-824C-AE2B-F285452EE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CCE4A-81DD-5C43-90EF-897F46CFC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E5C6-A69E-B949-AEC3-16876C6E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5A40E-8464-BA45-A635-BC90C8C4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4C3BE-D388-4448-8545-E9AD6669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4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A2B55-17AA-9341-808B-289C14BB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1AC2A-599E-084E-8258-32129CE19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92AAF-869E-6B4C-B32E-8DD8D496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F577-2BFA-AB40-AD3B-C5466C8E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32D8C-C447-2145-997F-98F6C089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4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086D7-1C8E-A849-9946-45A94FA9A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73818-ECC1-D34B-9384-3526CFED1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68D7F-6835-464F-A55F-CD119116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2EF3B-E1FF-F449-966C-4DE7E642E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C7094-CF15-C247-8E34-7114EA70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F4E1-576F-724C-B3C2-E9B8FBCA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6A2DE-B1F1-C642-B890-528C1EB95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6F05C-BBDF-504F-A8EA-28D156EFA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77F8E-9D82-CF49-8034-5B7393CC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DB1D8-F103-4C42-93C5-16D969BF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3339-5651-224E-BBFC-1D9CE236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C11FA-FF67-6B4F-9FE2-B7A2D10C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A907-F7DF-4F42-9696-D459C69B0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6F12F-3150-044D-95DB-59A9C10F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BD47A-9B70-4549-87CC-50FFAB9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6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8D332-7B61-CD4C-B69B-5E6EF6F5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2924F-B411-EC45-B304-EA7166525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4A39F-C89A-094D-8E43-072F0BF97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FCB80-6A6C-174B-AB2E-9D42F616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883AE-8992-2D4E-88EB-D7AB1BD3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B3CA7-0C48-2548-A49E-4E0E3DA9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5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D9DE-55C2-5D46-9153-8F557BF9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8AA1F-E0B5-544A-BA56-B22A10D3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FF4B9-23C2-3E41-808A-51CAE0045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2A1CB-08EE-354E-B511-ABF7E11F2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D6B924-6181-7B45-92CD-54E7D5939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D1C97-8C5E-9A4B-8450-CD76E828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E52BE-372B-5E44-B386-30CB5CCC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4B83A-D99D-6E43-86A8-63BBD2F5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8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8CD5-922A-754D-AC5B-F5DB14675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FB67B-E3A6-334A-BCE6-DA136465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302FD-A5B5-AC45-8C26-D07B14A4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4E0FA-6B93-8847-927F-1559B249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9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56ED69-6149-5E4A-950C-FDD0FD08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B47B3-B45A-3846-9763-CA7724A3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0C65B-F06E-0743-B6BE-222F0ACD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4512-5468-9041-B780-6CFB6418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9F1F4-3ECA-5C49-9269-3D6D72843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51D40-4E85-454F-A256-EC58EB9C0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873C9-C6A7-9146-9E74-95FF81A6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4A192-7EBB-3D4B-A258-D962C5F5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D6F80-51A6-2C4F-8850-84AECDDA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C0A1-4277-9441-B15A-33982B5AC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ABB718-56F3-2844-8A19-434280F85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805C1-8A02-2B47-87ED-1A4EDC462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18121-EA20-CC40-968F-A757801C7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2F35-B777-7047-B5A9-6E6E1E1D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6DAC5-8A91-9343-8565-90401BC4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6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8FC511-0F30-CB4A-87AE-3C500594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F934B-FE7C-0249-B518-8E8851593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824D1-C3D3-4948-BDA5-057F9FABB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95495-3178-104B-99F0-18FB3E0DD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103D-4731-6A4E-8028-F37F63FB7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B074A-B6CA-DF4F-ACE6-9D1DB1185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4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quinoacomputing/quino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C299-D6B5-854F-8D86-DEB9E588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342" y="377937"/>
            <a:ext cx="997131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Adaptive Discontinuous </a:t>
            </a:r>
            <a:r>
              <a:rPr lang="en-US" dirty="0" err="1">
                <a:solidFill>
                  <a:srgbClr val="0070C0"/>
                </a:solidFill>
              </a:rPr>
              <a:t>Galerkin</a:t>
            </a:r>
            <a:r>
              <a:rPr lang="en-US" dirty="0">
                <a:solidFill>
                  <a:srgbClr val="0070C0"/>
                </a:solidFill>
              </a:rPr>
              <a:t> Method for Compressible Flow Using Charm++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F991DBB-3A92-024A-A1E9-CCEE78B06078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3092509"/>
                <a:ext cx="9144000" cy="230470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3000" dirty="0" err="1"/>
                  <a:t>Weizhao</a:t>
                </a:r>
                <a:r>
                  <a:rPr lang="en-US" sz="3000" dirty="0"/>
                  <a:t> Li</a:t>
                </a:r>
                <a:r>
                  <a:rPr lang="en-US" sz="3900" baseline="30000" dirty="0"/>
                  <a:t>∗</a:t>
                </a:r>
                <a:r>
                  <a:rPr lang="en-US" sz="3000" dirty="0"/>
                  <a:t>,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Aditya K. </a:t>
                </a:r>
                <a:r>
                  <a:rPr lang="en-US" sz="3000" dirty="0" err="1"/>
                  <a:t>Pandare</a:t>
                </a:r>
                <a:r>
                  <a:rPr lang="en-US" sz="3500" baseline="30000" dirty="0"/>
                  <a:t>†</a:t>
                </a:r>
                <a:r>
                  <a:rPr lang="en-US" sz="3000" dirty="0"/>
                  <a:t> , </a:t>
                </a:r>
                <a:r>
                  <a:rPr lang="en-US" sz="3000" dirty="0" err="1"/>
                  <a:t>Jozsef</a:t>
                </a:r>
                <a:r>
                  <a:rPr lang="en-US" sz="3000" dirty="0"/>
                  <a:t> </a:t>
                </a:r>
                <a:r>
                  <a:rPr lang="en-US" sz="3000" dirty="0" err="1"/>
                  <a:t>Bakosi</a:t>
                </a:r>
                <a:r>
                  <a:rPr lang="en-US" sz="3500" baseline="30000" dirty="0"/>
                  <a:t>†</a:t>
                </a:r>
                <a:r>
                  <a:rPr lang="en-US" sz="3000" dirty="0"/>
                  <a:t> , Hong Luo</a:t>
                </a:r>
                <a:r>
                  <a:rPr lang="en-US" sz="3500" baseline="30000" dirty="0"/>
                  <a:t>∗</a:t>
                </a:r>
              </a:p>
              <a:p>
                <a:endParaRPr lang="en-US" sz="2800" dirty="0"/>
              </a:p>
              <a:p>
                <a:r>
                  <a:rPr lang="en-US" sz="3000" baseline="30000" dirty="0">
                    <a:latin typeface="+mj-lt"/>
                  </a:rPr>
                  <a:t>∗</a:t>
                </a:r>
                <a:r>
                  <a:rPr lang="en-US" sz="2200" baseline="30000" dirty="0">
                    <a:latin typeface="+mj-lt"/>
                  </a:rPr>
                  <a:t> </a:t>
                </a:r>
                <a:r>
                  <a:rPr lang="en-US" sz="2200" dirty="0">
                    <a:latin typeface="+mj-lt"/>
                  </a:rPr>
                  <a:t>Department of Mechanical and Aerospace Engineering, </a:t>
                </a:r>
              </a:p>
              <a:p>
                <a:r>
                  <a:rPr lang="en-US" sz="2200" dirty="0">
                    <a:latin typeface="+mj-lt"/>
                  </a:rPr>
                  <a:t>North Carolina State University.</a:t>
                </a:r>
              </a:p>
              <a:p>
                <a:r>
                  <a:rPr lang="en-US" sz="3000" baseline="30000" dirty="0">
                    <a:latin typeface="+mj-lt"/>
                  </a:rPr>
                  <a:t>†</a:t>
                </a:r>
                <a:r>
                  <a:rPr lang="en-US" sz="2600" baseline="30000" dirty="0">
                    <a:latin typeface="+mj-lt"/>
                  </a:rPr>
                  <a:t> </a:t>
                </a:r>
                <a:r>
                  <a:rPr lang="en-US" sz="2200" dirty="0">
                    <a:latin typeface="+mj-lt"/>
                  </a:rPr>
                  <a:t>Computer, Computational and Statistical Sciences, </a:t>
                </a:r>
              </a:p>
              <a:p>
                <a:r>
                  <a:rPr lang="en-US" sz="2200" dirty="0">
                    <a:latin typeface="+mj-lt"/>
                  </a:rPr>
                  <a:t>Los Alamos National Laboratory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F991DBB-3A92-024A-A1E9-CCEE78B060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3092509"/>
                <a:ext cx="9144000" cy="2304709"/>
              </a:xfrm>
              <a:blipFill>
                <a:blip r:embed="rId2"/>
                <a:stretch>
                  <a:fillRect t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B10C529-378B-8544-A65D-51010992F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17th Annual Charm++ Workshop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7B49FD-1053-4741-9BBD-D92CE88B7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E755E6-6F82-3C40-8735-1AAA4748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</a:t>
            </a:fld>
            <a:endParaRPr lang="en-US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5D3DF36E-762A-1A47-A227-013EE415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4" y="4318319"/>
            <a:ext cx="2641461" cy="1366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40488F-F3BD-024A-9015-8597EA3B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65" y="4468830"/>
            <a:ext cx="2641462" cy="12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62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BC5-F177-6C45-BB77-145F918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Adaptive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95EB-C07B-A34C-B72B-1B8D57DEE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21" y="1889187"/>
            <a:ext cx="10815031" cy="4351338"/>
          </a:xfrm>
        </p:spPr>
        <p:txBody>
          <a:bodyPr/>
          <a:lstStyle/>
          <a:p>
            <a:r>
              <a:rPr lang="en-US" dirty="0"/>
              <a:t>For elements which have been promoted to P1 based on error indicator, the immediately neighboring elements will also be promoted to high order DG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BA50-240A-F944-9565-B335A56F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9FBB-47A9-404C-8DB2-09E0C6B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57EB-409B-284E-92FB-29AA6D34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645BF-3847-3244-B022-FA85A5E2DBA1}"/>
              </a:ext>
            </a:extLst>
          </p:cNvPr>
          <p:cNvCxnSpPr>
            <a:cxnSpLocks/>
          </p:cNvCxnSpPr>
          <p:nvPr/>
        </p:nvCxnSpPr>
        <p:spPr>
          <a:xfrm>
            <a:off x="780621" y="1120550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2A9EB2-2641-7C45-AF5D-DED2B2B1B2F1}"/>
              </a:ext>
            </a:extLst>
          </p:cNvPr>
          <p:cNvSpPr txBox="1"/>
          <p:nvPr/>
        </p:nvSpPr>
        <p:spPr>
          <a:xfrm>
            <a:off x="780621" y="1208973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II. Propagation of refinement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F5E7D42A-4AFE-E849-A6FD-8EFD9AF6D7A0}"/>
              </a:ext>
            </a:extLst>
          </p:cNvPr>
          <p:cNvSpPr/>
          <p:nvPr/>
        </p:nvSpPr>
        <p:spPr>
          <a:xfrm>
            <a:off x="1871053" y="3234441"/>
            <a:ext cx="2751116" cy="241458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F4A346-17A8-5C4F-A528-E35A475ED570}"/>
              </a:ext>
            </a:extLst>
          </p:cNvPr>
          <p:cNvCxnSpPr>
            <a:cxnSpLocks/>
            <a:stCxn id="8" idx="1"/>
            <a:endCxn id="8" idx="5"/>
          </p:cNvCxnSpPr>
          <p:nvPr/>
        </p:nvCxnSpPr>
        <p:spPr>
          <a:xfrm>
            <a:off x="2558832" y="4441734"/>
            <a:ext cx="1375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riangle 30">
            <a:extLst>
              <a:ext uri="{FF2B5EF4-FFF2-40B4-BE49-F238E27FC236}">
                <a16:creationId xmlns:a16="http://schemas.microsoft.com/office/drawing/2014/main" id="{5562014C-4D9D-BB48-80D2-91BC752F4FAE}"/>
              </a:ext>
            </a:extLst>
          </p:cNvPr>
          <p:cNvSpPr/>
          <p:nvPr/>
        </p:nvSpPr>
        <p:spPr>
          <a:xfrm rot="10800000">
            <a:off x="2547636" y="4444947"/>
            <a:ext cx="1390310" cy="1207283"/>
          </a:xfrm>
          <a:prstGeom prst="triangle">
            <a:avLst>
              <a:gd name="adj" fmla="val 50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5615BC-8913-C94D-B852-C6BC3E757D40}"/>
              </a:ext>
            </a:extLst>
          </p:cNvPr>
          <p:cNvCxnSpPr>
            <a:cxnSpLocks/>
            <a:stCxn id="8" idx="1"/>
            <a:endCxn id="8" idx="3"/>
          </p:cNvCxnSpPr>
          <p:nvPr/>
        </p:nvCxnSpPr>
        <p:spPr>
          <a:xfrm>
            <a:off x="2558832" y="4441734"/>
            <a:ext cx="687779" cy="1207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094BA-F67A-994D-9C81-AB7AE41F84FC}"/>
              </a:ext>
            </a:extLst>
          </p:cNvPr>
          <p:cNvCxnSpPr>
            <a:cxnSpLocks/>
            <a:stCxn id="8" idx="5"/>
            <a:endCxn id="8" idx="3"/>
          </p:cNvCxnSpPr>
          <p:nvPr/>
        </p:nvCxnSpPr>
        <p:spPr>
          <a:xfrm flipH="1">
            <a:off x="3246611" y="4441734"/>
            <a:ext cx="687779" cy="1207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4FFAC36-93D4-C24A-8D7C-DCB4DFAD7986}"/>
              </a:ext>
            </a:extLst>
          </p:cNvPr>
          <p:cNvSpPr txBox="1"/>
          <p:nvPr/>
        </p:nvSpPr>
        <p:spPr>
          <a:xfrm>
            <a:off x="2577139" y="4574854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DG(P1)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67F327-7100-1246-92A1-8517FC9BCA69}"/>
              </a:ext>
            </a:extLst>
          </p:cNvPr>
          <p:cNvSpPr txBox="1"/>
          <p:nvPr/>
        </p:nvSpPr>
        <p:spPr>
          <a:xfrm>
            <a:off x="2577139" y="3860358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DG(P0)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9986E4-4303-9B49-B098-3648B5E5EC27}"/>
              </a:ext>
            </a:extLst>
          </p:cNvPr>
          <p:cNvSpPr txBox="1"/>
          <p:nvPr/>
        </p:nvSpPr>
        <p:spPr>
          <a:xfrm>
            <a:off x="3261363" y="5161862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DG(P0)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8E7223-3EF3-0740-B979-B4C3A06A60E8}"/>
              </a:ext>
            </a:extLst>
          </p:cNvPr>
          <p:cNvSpPr txBox="1"/>
          <p:nvPr/>
        </p:nvSpPr>
        <p:spPr>
          <a:xfrm>
            <a:off x="1847796" y="5133364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DG(P0)</a:t>
            </a:r>
          </a:p>
        </p:txBody>
      </p:sp>
      <p:sp>
        <p:nvSpPr>
          <p:cNvPr id="33" name="Striped Right Arrow 32">
            <a:extLst>
              <a:ext uri="{FF2B5EF4-FFF2-40B4-BE49-F238E27FC236}">
                <a16:creationId xmlns:a16="http://schemas.microsoft.com/office/drawing/2014/main" id="{9550F161-16DB-4543-9674-A83A6155B170}"/>
              </a:ext>
            </a:extLst>
          </p:cNvPr>
          <p:cNvSpPr/>
          <p:nvPr/>
        </p:nvSpPr>
        <p:spPr>
          <a:xfrm>
            <a:off x="5466521" y="4229690"/>
            <a:ext cx="1179443" cy="50245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93538C87-919A-2843-B37D-9BD65546555E}"/>
              </a:ext>
            </a:extLst>
          </p:cNvPr>
          <p:cNvSpPr/>
          <p:nvPr/>
        </p:nvSpPr>
        <p:spPr>
          <a:xfrm>
            <a:off x="7425676" y="3244380"/>
            <a:ext cx="2751116" cy="241458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5B1DE02-9DA2-5249-A11B-301737CFD197}"/>
              </a:ext>
            </a:extLst>
          </p:cNvPr>
          <p:cNvCxnSpPr>
            <a:cxnSpLocks/>
            <a:stCxn id="34" idx="1"/>
            <a:endCxn id="34" idx="5"/>
          </p:cNvCxnSpPr>
          <p:nvPr/>
        </p:nvCxnSpPr>
        <p:spPr>
          <a:xfrm>
            <a:off x="8113455" y="4451673"/>
            <a:ext cx="1375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riangle 35">
            <a:extLst>
              <a:ext uri="{FF2B5EF4-FFF2-40B4-BE49-F238E27FC236}">
                <a16:creationId xmlns:a16="http://schemas.microsoft.com/office/drawing/2014/main" id="{BB8C5FAA-B5F6-844D-A578-A1AEF86F3CE7}"/>
              </a:ext>
            </a:extLst>
          </p:cNvPr>
          <p:cNvSpPr/>
          <p:nvPr/>
        </p:nvSpPr>
        <p:spPr>
          <a:xfrm rot="10800000">
            <a:off x="8102259" y="4454886"/>
            <a:ext cx="1390310" cy="1207283"/>
          </a:xfrm>
          <a:prstGeom prst="triangle">
            <a:avLst>
              <a:gd name="adj" fmla="val 50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CF68AAB-BE28-F24F-9B80-CF03AF97EFAD}"/>
              </a:ext>
            </a:extLst>
          </p:cNvPr>
          <p:cNvCxnSpPr>
            <a:cxnSpLocks/>
            <a:stCxn id="34" idx="1"/>
            <a:endCxn id="34" idx="3"/>
          </p:cNvCxnSpPr>
          <p:nvPr/>
        </p:nvCxnSpPr>
        <p:spPr>
          <a:xfrm>
            <a:off x="8113455" y="4451673"/>
            <a:ext cx="687779" cy="1207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594371-A55E-0B43-8124-310633519360}"/>
              </a:ext>
            </a:extLst>
          </p:cNvPr>
          <p:cNvCxnSpPr>
            <a:cxnSpLocks/>
            <a:stCxn id="34" idx="5"/>
            <a:endCxn id="34" idx="3"/>
          </p:cNvCxnSpPr>
          <p:nvPr/>
        </p:nvCxnSpPr>
        <p:spPr>
          <a:xfrm flipH="1">
            <a:off x="8801234" y="4451673"/>
            <a:ext cx="687779" cy="1207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04FD648-7CA4-3F47-8DD8-3035F9DA5993}"/>
              </a:ext>
            </a:extLst>
          </p:cNvPr>
          <p:cNvSpPr txBox="1"/>
          <p:nvPr/>
        </p:nvSpPr>
        <p:spPr>
          <a:xfrm>
            <a:off x="8131762" y="4584793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DG(P1)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9BAF6-B20A-C04C-A2C0-631EE6FE971A}"/>
              </a:ext>
            </a:extLst>
          </p:cNvPr>
          <p:cNvSpPr txBox="1"/>
          <p:nvPr/>
        </p:nvSpPr>
        <p:spPr>
          <a:xfrm>
            <a:off x="8131762" y="3870297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DG(P1)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00F47-80E4-9843-B893-6A6FED64E43D}"/>
              </a:ext>
            </a:extLst>
          </p:cNvPr>
          <p:cNvSpPr txBox="1"/>
          <p:nvPr/>
        </p:nvSpPr>
        <p:spPr>
          <a:xfrm>
            <a:off x="8815986" y="5171801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DG(P1)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A756D5-C268-1243-90B0-F6F8D185911A}"/>
              </a:ext>
            </a:extLst>
          </p:cNvPr>
          <p:cNvSpPr txBox="1"/>
          <p:nvPr/>
        </p:nvSpPr>
        <p:spPr>
          <a:xfrm>
            <a:off x="7402419" y="5143303"/>
            <a:ext cx="133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DG(P1)</a:t>
            </a:r>
          </a:p>
        </p:txBody>
      </p:sp>
    </p:spTree>
    <p:extLst>
      <p:ext uri="{BB962C8B-B14F-4D97-AF65-F5344CB8AC3E}">
        <p14:creationId xmlns:p14="http://schemas.microsoft.com/office/powerpoint/2010/main" val="409279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BC5-F177-6C45-BB77-145F918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Adaptive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95EB-C07B-A34C-B72B-1B8D57DEE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21" y="1747839"/>
            <a:ext cx="105156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BA50-240A-F944-9565-B335A56F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9FBB-47A9-404C-8DB2-09E0C6B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57EB-409B-284E-92FB-29AA6D34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645BF-3847-3244-B022-FA85A5E2DBA1}"/>
              </a:ext>
            </a:extLst>
          </p:cNvPr>
          <p:cNvCxnSpPr>
            <a:cxnSpLocks/>
          </p:cNvCxnSpPr>
          <p:nvPr/>
        </p:nvCxnSpPr>
        <p:spPr>
          <a:xfrm>
            <a:off x="780621" y="1120550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2A9EB2-2641-7C45-AF5D-DED2B2B1B2F1}"/>
              </a:ext>
            </a:extLst>
          </p:cNvPr>
          <p:cNvSpPr txBox="1"/>
          <p:nvPr/>
        </p:nvSpPr>
        <p:spPr>
          <a:xfrm>
            <a:off x="838200" y="1208971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Communication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D7881-AECA-5F43-920F-535DF647C397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3518758" y="2504885"/>
            <a:ext cx="3" cy="331878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C857BF-9D1F-2047-A98E-D3B236E8D04D}"/>
              </a:ext>
            </a:extLst>
          </p:cNvPr>
          <p:cNvCxnSpPr>
            <a:cxnSpLocks/>
          </p:cNvCxnSpPr>
          <p:nvPr/>
        </p:nvCxnSpPr>
        <p:spPr>
          <a:xfrm>
            <a:off x="3518758" y="2913280"/>
            <a:ext cx="1826012" cy="806494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21A664-3D8A-4441-97F1-2B6F6CBB3DC6}"/>
              </a:ext>
            </a:extLst>
          </p:cNvPr>
          <p:cNvCxnSpPr>
            <a:cxnSpLocks/>
          </p:cNvCxnSpPr>
          <p:nvPr/>
        </p:nvCxnSpPr>
        <p:spPr>
          <a:xfrm flipH="1">
            <a:off x="3518759" y="3719774"/>
            <a:ext cx="1826011" cy="716479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9A5027-6192-AA4F-9324-9DEAEBD95A25}"/>
              </a:ext>
            </a:extLst>
          </p:cNvPr>
          <p:cNvCxnSpPr>
            <a:cxnSpLocks/>
          </p:cNvCxnSpPr>
          <p:nvPr/>
        </p:nvCxnSpPr>
        <p:spPr>
          <a:xfrm flipH="1">
            <a:off x="1868367" y="2928928"/>
            <a:ext cx="1650393" cy="6701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9107D8-717B-7644-ACEA-EA973C8BBA6C}"/>
              </a:ext>
            </a:extLst>
          </p:cNvPr>
          <p:cNvCxnSpPr>
            <a:cxnSpLocks/>
          </p:cNvCxnSpPr>
          <p:nvPr/>
        </p:nvCxnSpPr>
        <p:spPr>
          <a:xfrm>
            <a:off x="1868367" y="3599078"/>
            <a:ext cx="1650393" cy="8215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679305A-BEC5-7840-A610-45A2A2A5367F}"/>
              </a:ext>
            </a:extLst>
          </p:cNvPr>
          <p:cNvSpPr/>
          <p:nvPr/>
        </p:nvSpPr>
        <p:spPr>
          <a:xfrm>
            <a:off x="3082580" y="2043220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 #1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319A8E-A2EC-924C-903E-E62BADDF1703}"/>
              </a:ext>
            </a:extLst>
          </p:cNvPr>
          <p:cNvSpPr/>
          <p:nvPr/>
        </p:nvSpPr>
        <p:spPr>
          <a:xfrm>
            <a:off x="2007028" y="4488946"/>
            <a:ext cx="1169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/>
              <a:t>element </a:t>
            </a:r>
            <a:r>
              <a:rPr lang="en-US" sz="2000" i="1" dirty="0" err="1"/>
              <a:t>i</a:t>
            </a:r>
            <a:endParaRPr lang="en-US" sz="2000" i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F170D3A-9B4F-E344-9934-E3EF42FA1392}"/>
              </a:ext>
            </a:extLst>
          </p:cNvPr>
          <p:cNvSpPr/>
          <p:nvPr/>
        </p:nvSpPr>
        <p:spPr>
          <a:xfrm>
            <a:off x="7639420" y="2003112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 #2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2210A1-2C3F-B946-9DD0-7FDEC51584FB}"/>
              </a:ext>
            </a:extLst>
          </p:cNvPr>
          <p:cNvCxnSpPr>
            <a:cxnSpLocks/>
          </p:cNvCxnSpPr>
          <p:nvPr/>
        </p:nvCxnSpPr>
        <p:spPr>
          <a:xfrm>
            <a:off x="8191461" y="2464777"/>
            <a:ext cx="0" cy="341158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183E21-AFF1-5540-AF82-A2723E1AE1FB}"/>
              </a:ext>
            </a:extLst>
          </p:cNvPr>
          <p:cNvCxnSpPr>
            <a:cxnSpLocks/>
          </p:cNvCxnSpPr>
          <p:nvPr/>
        </p:nvCxnSpPr>
        <p:spPr>
          <a:xfrm>
            <a:off x="8191458" y="2965973"/>
            <a:ext cx="1826012" cy="8064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FE0E7B-E734-0D4F-8482-AF38F1623790}"/>
              </a:ext>
            </a:extLst>
          </p:cNvPr>
          <p:cNvCxnSpPr>
            <a:cxnSpLocks/>
          </p:cNvCxnSpPr>
          <p:nvPr/>
        </p:nvCxnSpPr>
        <p:spPr>
          <a:xfrm flipH="1">
            <a:off x="8191459" y="3772467"/>
            <a:ext cx="1826011" cy="7164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B45258-3D09-9041-BB08-1EC7BA8B9621}"/>
              </a:ext>
            </a:extLst>
          </p:cNvPr>
          <p:cNvCxnSpPr>
            <a:cxnSpLocks/>
          </p:cNvCxnSpPr>
          <p:nvPr/>
        </p:nvCxnSpPr>
        <p:spPr>
          <a:xfrm flipH="1">
            <a:off x="6541067" y="2981621"/>
            <a:ext cx="1650393" cy="670150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76B4BC-CD9B-C740-BA86-8E4D9B16C9DC}"/>
              </a:ext>
            </a:extLst>
          </p:cNvPr>
          <p:cNvCxnSpPr>
            <a:cxnSpLocks/>
          </p:cNvCxnSpPr>
          <p:nvPr/>
        </p:nvCxnSpPr>
        <p:spPr>
          <a:xfrm>
            <a:off x="6541067" y="3651771"/>
            <a:ext cx="1650393" cy="821527"/>
          </a:xfrm>
          <a:prstGeom prst="line">
            <a:avLst/>
          </a:prstGeom>
          <a:ln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54926F4-5104-6B46-A8A0-DF57C1A2CC18}"/>
              </a:ext>
            </a:extLst>
          </p:cNvPr>
          <p:cNvSpPr/>
          <p:nvPr/>
        </p:nvSpPr>
        <p:spPr>
          <a:xfrm>
            <a:off x="3864934" y="4504335"/>
            <a:ext cx="105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element j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00EC9D-21A5-0745-A18B-DFC305432F1C}"/>
              </a:ext>
            </a:extLst>
          </p:cNvPr>
          <p:cNvSpPr/>
          <p:nvPr/>
        </p:nvSpPr>
        <p:spPr>
          <a:xfrm>
            <a:off x="6840637" y="4571892"/>
            <a:ext cx="1051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element </a:t>
            </a:r>
            <a:r>
              <a:rPr lang="en-US" i="1" dirty="0" err="1"/>
              <a:t>i</a:t>
            </a:r>
            <a:endParaRPr lang="en-US" i="1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A422D9-3188-FB4C-9254-928B8EFA5843}"/>
              </a:ext>
            </a:extLst>
          </p:cNvPr>
          <p:cNvSpPr/>
          <p:nvPr/>
        </p:nvSpPr>
        <p:spPr>
          <a:xfrm>
            <a:off x="8537633" y="4566503"/>
            <a:ext cx="105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element j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B411265-5AFD-C140-8F57-9D64FA56DA5D}"/>
              </a:ext>
            </a:extLst>
          </p:cNvPr>
          <p:cNvSpPr/>
          <p:nvPr/>
        </p:nvSpPr>
        <p:spPr>
          <a:xfrm>
            <a:off x="3341925" y="2572968"/>
            <a:ext cx="4297496" cy="750599"/>
          </a:xfrm>
          <a:custGeom>
            <a:avLst/>
            <a:gdLst>
              <a:gd name="connsiteX0" fmla="*/ 0 w 5693228"/>
              <a:gd name="connsiteY0" fmla="*/ 1034143 h 1034143"/>
              <a:gd name="connsiteX1" fmla="*/ 2808514 w 5693228"/>
              <a:gd name="connsiteY1" fmla="*/ 0 h 1034143"/>
              <a:gd name="connsiteX2" fmla="*/ 5693228 w 5693228"/>
              <a:gd name="connsiteY2" fmla="*/ 1034143 h 103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228" h="1034143">
                <a:moveTo>
                  <a:pt x="0" y="1034143"/>
                </a:moveTo>
                <a:cubicBezTo>
                  <a:pt x="929821" y="517071"/>
                  <a:pt x="1859643" y="0"/>
                  <a:pt x="2808514" y="0"/>
                </a:cubicBezTo>
                <a:cubicBezTo>
                  <a:pt x="3757385" y="0"/>
                  <a:pt x="5607957" y="977900"/>
                  <a:pt x="5693228" y="1034143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AAA41FE-4A7E-6E4B-9956-F38FA65EA6E2}"/>
              </a:ext>
            </a:extLst>
          </p:cNvPr>
          <p:cNvCxnSpPr>
            <a:cxnSpLocks/>
          </p:cNvCxnSpPr>
          <p:nvPr/>
        </p:nvCxnSpPr>
        <p:spPr>
          <a:xfrm>
            <a:off x="7664106" y="3335624"/>
            <a:ext cx="34025" cy="29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467A0A11-0CEC-7C4B-AEF8-61480E4CD525}"/>
              </a:ext>
            </a:extLst>
          </p:cNvPr>
          <p:cNvSpPr/>
          <p:nvPr/>
        </p:nvSpPr>
        <p:spPr>
          <a:xfrm>
            <a:off x="4000540" y="3908944"/>
            <a:ext cx="4511230" cy="565094"/>
          </a:xfrm>
          <a:custGeom>
            <a:avLst/>
            <a:gdLst>
              <a:gd name="connsiteX0" fmla="*/ 0 w 3450772"/>
              <a:gd name="connsiteY0" fmla="*/ 0 h 424552"/>
              <a:gd name="connsiteX1" fmla="*/ 1611086 w 3450772"/>
              <a:gd name="connsiteY1" fmla="*/ 424543 h 424552"/>
              <a:gd name="connsiteX2" fmla="*/ 3450772 w 3450772"/>
              <a:gd name="connsiteY2" fmla="*/ 10885 h 4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0772" h="424552">
                <a:moveTo>
                  <a:pt x="0" y="0"/>
                </a:moveTo>
                <a:cubicBezTo>
                  <a:pt x="517978" y="211364"/>
                  <a:pt x="1035957" y="422729"/>
                  <a:pt x="1611086" y="424543"/>
                </a:cubicBezTo>
                <a:cubicBezTo>
                  <a:pt x="2186215" y="426357"/>
                  <a:pt x="2951844" y="157842"/>
                  <a:pt x="3450772" y="10885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776FCBD-D940-E443-B65C-452C526B67D0}"/>
              </a:ext>
            </a:extLst>
          </p:cNvPr>
          <p:cNvCxnSpPr>
            <a:cxnSpLocks/>
          </p:cNvCxnSpPr>
          <p:nvPr/>
        </p:nvCxnSpPr>
        <p:spPr>
          <a:xfrm flipH="1" flipV="1">
            <a:off x="3948965" y="3878647"/>
            <a:ext cx="48110" cy="264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68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BC5-F177-6C45-BB77-145F918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Adaptive Scheme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BA50-240A-F944-9565-B335A56F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9FBB-47A9-404C-8DB2-09E0C6B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57EB-409B-284E-92FB-29AA6D34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645BF-3847-3244-B022-FA85A5E2DBA1}"/>
              </a:ext>
            </a:extLst>
          </p:cNvPr>
          <p:cNvCxnSpPr>
            <a:cxnSpLocks/>
          </p:cNvCxnSpPr>
          <p:nvPr/>
        </p:nvCxnSpPr>
        <p:spPr>
          <a:xfrm>
            <a:off x="780621" y="1153207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A55932-8BB5-4948-9BE9-25C72348B19C}"/>
              </a:ext>
            </a:extLst>
          </p:cNvPr>
          <p:cNvSpPr txBox="1"/>
          <p:nvPr/>
        </p:nvSpPr>
        <p:spPr>
          <a:xfrm>
            <a:off x="838197" y="1303080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Description of the adaptive process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7E9C0B4-D8AD-5046-9FB6-C1DCD6BD59D6}"/>
              </a:ext>
            </a:extLst>
          </p:cNvPr>
          <p:cNvSpPr/>
          <p:nvPr/>
        </p:nvSpPr>
        <p:spPr>
          <a:xfrm>
            <a:off x="780621" y="2874764"/>
            <a:ext cx="1875493" cy="761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8F068-B34D-8747-8491-8F6F3A596F1F}"/>
              </a:ext>
            </a:extLst>
          </p:cNvPr>
          <p:cNvSpPr txBox="1"/>
          <p:nvPr/>
        </p:nvSpPr>
        <p:spPr>
          <a:xfrm>
            <a:off x="980861" y="301875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Solve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74375F-8C88-2247-89A9-73F0ECCAE3E6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 flipV="1">
            <a:off x="2428661" y="3249583"/>
            <a:ext cx="367006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angle 15">
            <a:extLst>
              <a:ext uri="{FF2B5EF4-FFF2-40B4-BE49-F238E27FC236}">
                <a16:creationId xmlns:a16="http://schemas.microsoft.com/office/drawing/2014/main" id="{923B24A5-432B-0347-B44C-2A1CAD434CD7}"/>
              </a:ext>
            </a:extLst>
          </p:cNvPr>
          <p:cNvSpPr/>
          <p:nvPr/>
        </p:nvSpPr>
        <p:spPr>
          <a:xfrm rot="5400000">
            <a:off x="6034693" y="2450804"/>
            <a:ext cx="1834820" cy="16546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6EF90-61CA-A744-975A-2B79B9DBC557}"/>
              </a:ext>
            </a:extLst>
          </p:cNvPr>
          <p:cNvSpPr txBox="1"/>
          <p:nvPr/>
        </p:nvSpPr>
        <p:spPr>
          <a:xfrm>
            <a:off x="6098722" y="2895640"/>
            <a:ext cx="203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Check exit condition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F4AC87-4313-6E41-BC03-4338F6560AF9}"/>
              </a:ext>
            </a:extLst>
          </p:cNvPr>
          <p:cNvCxnSpPr>
            <a:cxnSpLocks/>
          </p:cNvCxnSpPr>
          <p:nvPr/>
        </p:nvCxnSpPr>
        <p:spPr>
          <a:xfrm>
            <a:off x="7786010" y="3271949"/>
            <a:ext cx="1277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92A8273-0FDD-D247-ABB5-C853F5B8D902}"/>
              </a:ext>
            </a:extLst>
          </p:cNvPr>
          <p:cNvSpPr/>
          <p:nvPr/>
        </p:nvSpPr>
        <p:spPr>
          <a:xfrm>
            <a:off x="9063506" y="2833177"/>
            <a:ext cx="1875493" cy="761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34A704-8576-2341-88BF-0B89FE4CF7F3}"/>
              </a:ext>
            </a:extLst>
          </p:cNvPr>
          <p:cNvSpPr txBox="1"/>
          <p:nvPr/>
        </p:nvSpPr>
        <p:spPr>
          <a:xfrm>
            <a:off x="9440639" y="299218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Output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2F6D6A-2A52-4C46-9329-D31C68E6D4B8}"/>
              </a:ext>
            </a:extLst>
          </p:cNvPr>
          <p:cNvCxnSpPr>
            <a:cxnSpLocks/>
          </p:cNvCxnSpPr>
          <p:nvPr/>
        </p:nvCxnSpPr>
        <p:spPr>
          <a:xfrm flipH="1">
            <a:off x="6131379" y="4189360"/>
            <a:ext cx="2" cy="908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4D9260-127C-714C-B163-45922C77A037}"/>
              </a:ext>
            </a:extLst>
          </p:cNvPr>
          <p:cNvCxnSpPr>
            <a:cxnSpLocks/>
          </p:cNvCxnSpPr>
          <p:nvPr/>
        </p:nvCxnSpPr>
        <p:spPr>
          <a:xfrm flipH="1">
            <a:off x="5395021" y="5097931"/>
            <a:ext cx="736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3CAA214-25CF-D94A-98D6-54D41DEE5C9F}"/>
              </a:ext>
            </a:extLst>
          </p:cNvPr>
          <p:cNvSpPr/>
          <p:nvPr/>
        </p:nvSpPr>
        <p:spPr>
          <a:xfrm>
            <a:off x="3539003" y="4703610"/>
            <a:ext cx="1875493" cy="761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D67CB5-493F-8A43-B43D-871616AA2D5B}"/>
              </a:ext>
            </a:extLst>
          </p:cNvPr>
          <p:cNvSpPr txBox="1"/>
          <p:nvPr/>
        </p:nvSpPr>
        <p:spPr>
          <a:xfrm>
            <a:off x="3586304" y="4745117"/>
            <a:ext cx="172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Error Indicator Estimation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5725391-5891-FD4E-BDB7-B9B000929FD9}"/>
              </a:ext>
            </a:extLst>
          </p:cNvPr>
          <p:cNvSpPr/>
          <p:nvPr/>
        </p:nvSpPr>
        <p:spPr>
          <a:xfrm>
            <a:off x="790120" y="4685205"/>
            <a:ext cx="1875493" cy="761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EF9574-BEC5-0545-8643-CAC8FB8C48E4}"/>
              </a:ext>
            </a:extLst>
          </p:cNvPr>
          <p:cNvSpPr txBox="1"/>
          <p:nvPr/>
        </p:nvSpPr>
        <p:spPr>
          <a:xfrm>
            <a:off x="838197" y="4721453"/>
            <a:ext cx="1702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Propagation of Refinement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F85B09-AF9F-B849-B7D1-F5C2E30976E1}"/>
              </a:ext>
            </a:extLst>
          </p:cNvPr>
          <p:cNvCxnSpPr>
            <a:cxnSpLocks/>
          </p:cNvCxnSpPr>
          <p:nvPr/>
        </p:nvCxnSpPr>
        <p:spPr>
          <a:xfrm flipH="1">
            <a:off x="2662706" y="5071340"/>
            <a:ext cx="876297" cy="1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E61FA9-3E8D-B048-9CF7-43262778F2D6}"/>
              </a:ext>
            </a:extLst>
          </p:cNvPr>
          <p:cNvCxnSpPr>
            <a:cxnSpLocks/>
          </p:cNvCxnSpPr>
          <p:nvPr/>
        </p:nvCxnSpPr>
        <p:spPr>
          <a:xfrm flipV="1">
            <a:off x="1724960" y="3630572"/>
            <a:ext cx="0" cy="1073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61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BC5-F177-6C45-BB77-145F918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Adaptive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95EB-C07B-A34C-B72B-1B8D57DEE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21" y="1747839"/>
            <a:ext cx="105156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BA50-240A-F944-9565-B335A56F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9FBB-47A9-404C-8DB2-09E0C6B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57EB-409B-284E-92FB-29AA6D34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645BF-3847-3244-B022-FA85A5E2DBA1}"/>
              </a:ext>
            </a:extLst>
          </p:cNvPr>
          <p:cNvCxnSpPr>
            <a:cxnSpLocks/>
          </p:cNvCxnSpPr>
          <p:nvPr/>
        </p:nvCxnSpPr>
        <p:spPr>
          <a:xfrm>
            <a:off x="780621" y="1120550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2A9EB2-2641-7C45-AF5D-DED2B2B1B2F1}"/>
              </a:ext>
            </a:extLst>
          </p:cNvPr>
          <p:cNvSpPr txBox="1"/>
          <p:nvPr/>
        </p:nvSpPr>
        <p:spPr>
          <a:xfrm>
            <a:off x="838200" y="1208971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Sources of unbalanced load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D7881-AECA-5F43-920F-535DF647C397}"/>
              </a:ext>
            </a:extLst>
          </p:cNvPr>
          <p:cNvCxnSpPr>
            <a:cxnSpLocks/>
          </p:cNvCxnSpPr>
          <p:nvPr/>
        </p:nvCxnSpPr>
        <p:spPr>
          <a:xfrm>
            <a:off x="5426529" y="2195743"/>
            <a:ext cx="1" cy="36197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C857BF-9D1F-2047-A98E-D3B236E8D04D}"/>
              </a:ext>
            </a:extLst>
          </p:cNvPr>
          <p:cNvCxnSpPr>
            <a:cxnSpLocks/>
          </p:cNvCxnSpPr>
          <p:nvPr/>
        </p:nvCxnSpPr>
        <p:spPr>
          <a:xfrm>
            <a:off x="5426527" y="2905115"/>
            <a:ext cx="1826012" cy="8064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21A664-3D8A-4441-97F1-2B6F6CBB3DC6}"/>
              </a:ext>
            </a:extLst>
          </p:cNvPr>
          <p:cNvCxnSpPr>
            <a:cxnSpLocks/>
          </p:cNvCxnSpPr>
          <p:nvPr/>
        </p:nvCxnSpPr>
        <p:spPr>
          <a:xfrm flipH="1">
            <a:off x="5426528" y="3711609"/>
            <a:ext cx="1826011" cy="7164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9A5027-6192-AA4F-9324-9DEAEBD95A25}"/>
              </a:ext>
            </a:extLst>
          </p:cNvPr>
          <p:cNvCxnSpPr>
            <a:cxnSpLocks/>
          </p:cNvCxnSpPr>
          <p:nvPr/>
        </p:nvCxnSpPr>
        <p:spPr>
          <a:xfrm flipH="1">
            <a:off x="3776136" y="2920763"/>
            <a:ext cx="1650393" cy="6701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9107D8-717B-7644-ACEA-EA973C8BBA6C}"/>
              </a:ext>
            </a:extLst>
          </p:cNvPr>
          <p:cNvCxnSpPr>
            <a:cxnSpLocks/>
          </p:cNvCxnSpPr>
          <p:nvPr/>
        </p:nvCxnSpPr>
        <p:spPr>
          <a:xfrm>
            <a:off x="3776136" y="3590913"/>
            <a:ext cx="1650393" cy="8215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679305A-BEC5-7840-A610-45A2A2A5367F}"/>
              </a:ext>
            </a:extLst>
          </p:cNvPr>
          <p:cNvSpPr/>
          <p:nvPr/>
        </p:nvSpPr>
        <p:spPr>
          <a:xfrm>
            <a:off x="3145222" y="2264983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 #1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0CDEF2-D9B4-B543-A94A-E78FD682F350}"/>
              </a:ext>
            </a:extLst>
          </p:cNvPr>
          <p:cNvSpPr/>
          <p:nvPr/>
        </p:nvSpPr>
        <p:spPr>
          <a:xfrm>
            <a:off x="5633642" y="4626463"/>
            <a:ext cx="923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DG(P0)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319A8E-A2EC-924C-903E-E62BADDF1703}"/>
              </a:ext>
            </a:extLst>
          </p:cNvPr>
          <p:cNvSpPr/>
          <p:nvPr/>
        </p:nvSpPr>
        <p:spPr>
          <a:xfrm>
            <a:off x="4150756" y="4604692"/>
            <a:ext cx="981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DG (P1)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F170D3A-9B4F-E344-9934-E3EF42FA1392}"/>
              </a:ext>
            </a:extLst>
          </p:cNvPr>
          <p:cNvSpPr/>
          <p:nvPr/>
        </p:nvSpPr>
        <p:spPr>
          <a:xfrm>
            <a:off x="7085865" y="2265944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 #2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F5CC1889-3B7C-DE43-A2F5-7B88BF135A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06286" y="3607752"/>
            <a:ext cx="1383895" cy="97383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5478EF5-7FBA-BA4C-9A24-EF262414A8BD}"/>
                  </a:ext>
                </a:extLst>
              </p:cNvPr>
              <p:cNvSpPr txBox="1"/>
              <p:nvPr/>
            </p:nvSpPr>
            <p:spPr>
              <a:xfrm>
                <a:off x="1446949" y="4063209"/>
                <a:ext cx="1656625" cy="905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5478EF5-7FBA-BA4C-9A24-EF262414A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49" y="4063209"/>
                <a:ext cx="1656625" cy="9053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15E7DD18-4F55-4942-B27C-77DF76110941}"/>
              </a:ext>
            </a:extLst>
          </p:cNvPr>
          <p:cNvCxnSpPr>
            <a:cxnSpLocks/>
          </p:cNvCxnSpPr>
          <p:nvPr/>
        </p:nvCxnSpPr>
        <p:spPr>
          <a:xfrm>
            <a:off x="6339533" y="3711609"/>
            <a:ext cx="1629534" cy="115867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6855831-2CF2-AE4B-8C63-2A8CDC44D73C}"/>
                  </a:ext>
                </a:extLst>
              </p:cNvPr>
              <p:cNvSpPr/>
              <p:nvPr/>
            </p:nvSpPr>
            <p:spPr>
              <a:xfrm>
                <a:off x="8027324" y="4670230"/>
                <a:ext cx="10655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6855831-2CF2-AE4B-8C63-2A8CDC44D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324" y="4670230"/>
                <a:ext cx="1065548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02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BC5-F177-6C45-BB77-145F918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Adaptive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95EB-C07B-A34C-B72B-1B8D57DEE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21" y="1747839"/>
            <a:ext cx="105156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BA50-240A-F944-9565-B335A56F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9FBB-47A9-404C-8DB2-09E0C6B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57EB-409B-284E-92FB-29AA6D34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645BF-3847-3244-B022-FA85A5E2DBA1}"/>
              </a:ext>
            </a:extLst>
          </p:cNvPr>
          <p:cNvCxnSpPr>
            <a:cxnSpLocks/>
          </p:cNvCxnSpPr>
          <p:nvPr/>
        </p:nvCxnSpPr>
        <p:spPr>
          <a:xfrm>
            <a:off x="780621" y="1120550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2A9EB2-2641-7C45-AF5D-DED2B2B1B2F1}"/>
              </a:ext>
            </a:extLst>
          </p:cNvPr>
          <p:cNvSpPr txBox="1"/>
          <p:nvPr/>
        </p:nvSpPr>
        <p:spPr>
          <a:xfrm>
            <a:off x="838200" y="1208971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Sources of unbalanced load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D7881-AECA-5F43-920F-535DF647C397}"/>
              </a:ext>
            </a:extLst>
          </p:cNvPr>
          <p:cNvCxnSpPr>
            <a:cxnSpLocks/>
          </p:cNvCxnSpPr>
          <p:nvPr/>
        </p:nvCxnSpPr>
        <p:spPr>
          <a:xfrm>
            <a:off x="5426529" y="2195743"/>
            <a:ext cx="1" cy="361975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C857BF-9D1F-2047-A98E-D3B236E8D04D}"/>
              </a:ext>
            </a:extLst>
          </p:cNvPr>
          <p:cNvCxnSpPr>
            <a:cxnSpLocks/>
          </p:cNvCxnSpPr>
          <p:nvPr/>
        </p:nvCxnSpPr>
        <p:spPr>
          <a:xfrm>
            <a:off x="5426527" y="2905115"/>
            <a:ext cx="1826012" cy="8064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21A664-3D8A-4441-97F1-2B6F6CBB3DC6}"/>
              </a:ext>
            </a:extLst>
          </p:cNvPr>
          <p:cNvCxnSpPr>
            <a:cxnSpLocks/>
          </p:cNvCxnSpPr>
          <p:nvPr/>
        </p:nvCxnSpPr>
        <p:spPr>
          <a:xfrm flipH="1">
            <a:off x="5426528" y="3711609"/>
            <a:ext cx="1826011" cy="7164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9A5027-6192-AA4F-9324-9DEAEBD95A25}"/>
              </a:ext>
            </a:extLst>
          </p:cNvPr>
          <p:cNvCxnSpPr>
            <a:cxnSpLocks/>
          </p:cNvCxnSpPr>
          <p:nvPr/>
        </p:nvCxnSpPr>
        <p:spPr>
          <a:xfrm flipH="1">
            <a:off x="3776136" y="2920763"/>
            <a:ext cx="1650393" cy="6701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9107D8-717B-7644-ACEA-EA973C8BBA6C}"/>
              </a:ext>
            </a:extLst>
          </p:cNvPr>
          <p:cNvCxnSpPr>
            <a:cxnSpLocks/>
          </p:cNvCxnSpPr>
          <p:nvPr/>
        </p:nvCxnSpPr>
        <p:spPr>
          <a:xfrm>
            <a:off x="3776136" y="3590913"/>
            <a:ext cx="1650393" cy="8215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679305A-BEC5-7840-A610-45A2A2A5367F}"/>
              </a:ext>
            </a:extLst>
          </p:cNvPr>
          <p:cNvSpPr/>
          <p:nvPr/>
        </p:nvSpPr>
        <p:spPr>
          <a:xfrm>
            <a:off x="3145222" y="2264983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 #1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0CDEF2-D9B4-B543-A94A-E78FD682F350}"/>
              </a:ext>
            </a:extLst>
          </p:cNvPr>
          <p:cNvSpPr/>
          <p:nvPr/>
        </p:nvSpPr>
        <p:spPr>
          <a:xfrm>
            <a:off x="5809909" y="4619208"/>
            <a:ext cx="923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DG(P0)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F170D3A-9B4F-E344-9934-E3EF42FA1392}"/>
              </a:ext>
            </a:extLst>
          </p:cNvPr>
          <p:cNvSpPr/>
          <p:nvPr/>
        </p:nvSpPr>
        <p:spPr>
          <a:xfrm>
            <a:off x="7085865" y="2265944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 #2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3A5B3C-04E0-6347-B212-72A939D140C4}"/>
              </a:ext>
            </a:extLst>
          </p:cNvPr>
          <p:cNvSpPr/>
          <p:nvPr/>
        </p:nvSpPr>
        <p:spPr>
          <a:xfrm>
            <a:off x="4109080" y="4619208"/>
            <a:ext cx="923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DG(P1)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4A7B82-EA3C-284B-B8D1-65E032135B9E}"/>
              </a:ext>
            </a:extLst>
          </p:cNvPr>
          <p:cNvSpPr/>
          <p:nvPr/>
        </p:nvSpPr>
        <p:spPr>
          <a:xfrm>
            <a:off x="4676509" y="3353469"/>
            <a:ext cx="120185" cy="1088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476D42-70E6-0442-B16F-406627AEC2DA}"/>
              </a:ext>
            </a:extLst>
          </p:cNvPr>
          <p:cNvSpPr/>
          <p:nvPr/>
        </p:nvSpPr>
        <p:spPr>
          <a:xfrm>
            <a:off x="5972071" y="3613162"/>
            <a:ext cx="120185" cy="1088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73D51C-9E41-554F-BE64-646C7E970DF3}"/>
              </a:ext>
            </a:extLst>
          </p:cNvPr>
          <p:cNvSpPr/>
          <p:nvPr/>
        </p:nvSpPr>
        <p:spPr>
          <a:xfrm>
            <a:off x="4658063" y="3753469"/>
            <a:ext cx="120185" cy="1088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462CDF-7C27-124A-8D04-F5294E028633}"/>
              </a:ext>
            </a:extLst>
          </p:cNvPr>
          <p:cNvSpPr/>
          <p:nvPr/>
        </p:nvSpPr>
        <p:spPr>
          <a:xfrm>
            <a:off x="5106735" y="3602752"/>
            <a:ext cx="120185" cy="10885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F38D60-E371-9142-8963-3109B7D96E15}"/>
                  </a:ext>
                </a:extLst>
              </p:cNvPr>
              <p:cNvSpPr txBox="1"/>
              <p:nvPr/>
            </p:nvSpPr>
            <p:spPr>
              <a:xfrm>
                <a:off x="6618835" y="5234582"/>
                <a:ext cx="36713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𝐷𝑦𝑛𝑎𝑚𝑖𝑐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𝐿𝑜𝑎𝑑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𝐵𝑎𝑙𝑎𝑛𝑐𝑖𝑛𝑔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F38D60-E371-9142-8963-3109B7D96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835" y="5234582"/>
                <a:ext cx="3671369" cy="461665"/>
              </a:xfrm>
              <a:prstGeom prst="rect">
                <a:avLst/>
              </a:prstGeom>
              <a:blipFill>
                <a:blip r:embed="rId2"/>
                <a:stretch>
                  <a:fillRect r="-124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Multiply 68">
            <a:extLst>
              <a:ext uri="{FF2B5EF4-FFF2-40B4-BE49-F238E27FC236}">
                <a16:creationId xmlns:a16="http://schemas.microsoft.com/office/drawing/2014/main" id="{999E35CA-4ED8-BA4C-B33B-23D27A5D1B29}"/>
              </a:ext>
            </a:extLst>
          </p:cNvPr>
          <p:cNvSpPr/>
          <p:nvPr/>
        </p:nvSpPr>
        <p:spPr>
          <a:xfrm>
            <a:off x="5290477" y="3198806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ultiply 69">
            <a:extLst>
              <a:ext uri="{FF2B5EF4-FFF2-40B4-BE49-F238E27FC236}">
                <a16:creationId xmlns:a16="http://schemas.microsoft.com/office/drawing/2014/main" id="{9547691D-6435-BA43-92A9-0EBD551FF521}"/>
              </a:ext>
            </a:extLst>
          </p:cNvPr>
          <p:cNvSpPr/>
          <p:nvPr/>
        </p:nvSpPr>
        <p:spPr>
          <a:xfrm>
            <a:off x="5290477" y="3906034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BC6B30DC-DC8A-5D48-9AC1-AEB35B3933CA}"/>
              </a:ext>
            </a:extLst>
          </p:cNvPr>
          <p:cNvSpPr/>
          <p:nvPr/>
        </p:nvSpPr>
        <p:spPr>
          <a:xfrm>
            <a:off x="6032163" y="3139157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ultiply 71">
            <a:extLst>
              <a:ext uri="{FF2B5EF4-FFF2-40B4-BE49-F238E27FC236}">
                <a16:creationId xmlns:a16="http://schemas.microsoft.com/office/drawing/2014/main" id="{6B4CAEBA-5DA6-894C-A9E4-5F1BC20DAD16}"/>
              </a:ext>
            </a:extLst>
          </p:cNvPr>
          <p:cNvSpPr/>
          <p:nvPr/>
        </p:nvSpPr>
        <p:spPr>
          <a:xfrm>
            <a:off x="6032162" y="3984161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ultiply 72">
            <a:extLst>
              <a:ext uri="{FF2B5EF4-FFF2-40B4-BE49-F238E27FC236}">
                <a16:creationId xmlns:a16="http://schemas.microsoft.com/office/drawing/2014/main" id="{6CAEA143-BE76-BB43-9075-3557F893BE97}"/>
              </a:ext>
            </a:extLst>
          </p:cNvPr>
          <p:cNvSpPr/>
          <p:nvPr/>
        </p:nvSpPr>
        <p:spPr>
          <a:xfrm>
            <a:off x="4783579" y="3024381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ultiply 73">
            <a:extLst>
              <a:ext uri="{FF2B5EF4-FFF2-40B4-BE49-F238E27FC236}">
                <a16:creationId xmlns:a16="http://schemas.microsoft.com/office/drawing/2014/main" id="{D3B3093F-F9C7-DB49-9F6D-9C173FF21172}"/>
              </a:ext>
            </a:extLst>
          </p:cNvPr>
          <p:cNvSpPr/>
          <p:nvPr/>
        </p:nvSpPr>
        <p:spPr>
          <a:xfrm>
            <a:off x="4125149" y="3253932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ultiply 74">
            <a:extLst>
              <a:ext uri="{FF2B5EF4-FFF2-40B4-BE49-F238E27FC236}">
                <a16:creationId xmlns:a16="http://schemas.microsoft.com/office/drawing/2014/main" id="{874D1787-8A3D-FD4F-B42D-21982ED9EF08}"/>
              </a:ext>
            </a:extLst>
          </p:cNvPr>
          <p:cNvSpPr/>
          <p:nvPr/>
        </p:nvSpPr>
        <p:spPr>
          <a:xfrm>
            <a:off x="4125148" y="3677717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>
            <a:extLst>
              <a:ext uri="{FF2B5EF4-FFF2-40B4-BE49-F238E27FC236}">
                <a16:creationId xmlns:a16="http://schemas.microsoft.com/office/drawing/2014/main" id="{6D54A9DB-044F-8C43-8406-C59E4A76E378}"/>
              </a:ext>
            </a:extLst>
          </p:cNvPr>
          <p:cNvSpPr/>
          <p:nvPr/>
        </p:nvSpPr>
        <p:spPr>
          <a:xfrm>
            <a:off x="4783578" y="4027216"/>
            <a:ext cx="272105" cy="22955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5732-0A95-AF42-A6AD-628AC8887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900"/>
            <a:ext cx="10515600" cy="9738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Numerical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BB640-ACA0-824F-98A5-F971BDC3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114"/>
            <a:ext cx="7315130" cy="4222971"/>
          </a:xfrm>
        </p:spPr>
        <p:txBody>
          <a:bodyPr/>
          <a:lstStyle/>
          <a:p>
            <a:r>
              <a:rPr lang="en-US" dirty="0"/>
              <a:t>2D linear advection equation</a:t>
            </a:r>
          </a:p>
          <a:p>
            <a:r>
              <a:rPr lang="en-US" dirty="0"/>
              <a:t>Analytical solution which allows for a grid convergence study</a:t>
            </a:r>
          </a:p>
          <a:p>
            <a:r>
              <a:rPr lang="en-US" dirty="0"/>
              <a:t>3D tetrahedron mesh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70AD-575C-FC48-94C8-250A282E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165B3-3869-9040-9600-6ABC320E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2D03-E88B-BC43-B6CD-212617C2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87BBDC-16BE-2C47-9F09-40A92174C68C}"/>
              </a:ext>
            </a:extLst>
          </p:cNvPr>
          <p:cNvCxnSpPr>
            <a:cxnSpLocks/>
          </p:cNvCxnSpPr>
          <p:nvPr/>
        </p:nvCxnSpPr>
        <p:spPr>
          <a:xfrm>
            <a:off x="780621" y="1077007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5F8D19-0943-BA47-901B-17E7816B329F}"/>
              </a:ext>
            </a:extLst>
          </p:cNvPr>
          <p:cNvSpPr txBox="1"/>
          <p:nvPr/>
        </p:nvSpPr>
        <p:spPr>
          <a:xfrm>
            <a:off x="838199" y="1267940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Gaussian Hump</a:t>
            </a:r>
          </a:p>
        </p:txBody>
      </p:sp>
      <p:pic>
        <p:nvPicPr>
          <p:cNvPr id="11" name="Picture 10" descr="A close up of an object&#10;&#10;Description automatically generated">
            <a:extLst>
              <a:ext uri="{FF2B5EF4-FFF2-40B4-BE49-F238E27FC236}">
                <a16:creationId xmlns:a16="http://schemas.microsoft.com/office/drawing/2014/main" id="{BADCC08B-D6A1-CD49-9455-D3B24E28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22" y="2066350"/>
            <a:ext cx="3482078" cy="34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63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C68C-BF4F-AD41-8A00-D53F676E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D59AD-22AF-1C47-9BE2-65CBBC40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936B8-6526-3B4B-82AD-DC2D1DC7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26A46-F8FC-904A-B93A-623B40685524}"/>
              </a:ext>
            </a:extLst>
          </p:cNvPr>
          <p:cNvSpPr txBox="1"/>
          <p:nvPr/>
        </p:nvSpPr>
        <p:spPr>
          <a:xfrm>
            <a:off x="838200" y="516826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Gaussian Hump</a:t>
            </a:r>
          </a:p>
        </p:txBody>
      </p:sp>
      <p:pic>
        <p:nvPicPr>
          <p:cNvPr id="9" name="movie.avi">
            <a:hlinkClick r:id="" action="ppaction://media"/>
            <a:extLst>
              <a:ext uri="{FF2B5EF4-FFF2-40B4-BE49-F238E27FC236}">
                <a16:creationId xmlns:a16="http://schemas.microsoft.com/office/drawing/2014/main" id="{73E18CCF-0368-274D-A479-1D01E7807E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487" y="1435743"/>
            <a:ext cx="8625026" cy="4722573"/>
          </a:xfrm>
        </p:spPr>
      </p:pic>
    </p:spTree>
    <p:extLst>
      <p:ext uri="{BB962C8B-B14F-4D97-AF65-F5344CB8AC3E}">
        <p14:creationId xmlns:p14="http://schemas.microsoft.com/office/powerpoint/2010/main" val="42120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15EF8-8866-3548-838C-E5C5EB01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D8E98-B6C1-364B-AE45-2D0FF191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B678B-F8F5-DA47-BECE-DAC188F5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F5F346-7815-E044-BF93-6C795861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Number of tetrahedron: 233k</a:t>
            </a:r>
          </a:p>
          <a:p>
            <a:r>
              <a:rPr lang="en-US" sz="2400" dirty="0">
                <a:latin typeface="+mj-lt"/>
              </a:rPr>
              <a:t>Number of processor: 8</a:t>
            </a:r>
          </a:p>
          <a:p>
            <a:r>
              <a:rPr lang="en-US" sz="2400" dirty="0">
                <a:latin typeface="+mj-lt"/>
              </a:rPr>
              <a:t>Load Balancer: </a:t>
            </a:r>
            <a:r>
              <a:rPr lang="en-US" sz="2400" dirty="0" err="1">
                <a:latin typeface="+mj-lt"/>
              </a:rPr>
              <a:t>GreedyRefineLB</a:t>
            </a:r>
            <a:endParaRPr lang="en-US" sz="2400" dirty="0"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E53919F-5F18-4841-A5B1-390DD535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E19544-2D11-894C-A1A5-CF577B30B77F}"/>
              </a:ext>
            </a:extLst>
          </p:cNvPr>
          <p:cNvSpPr txBox="1"/>
          <p:nvPr/>
        </p:nvSpPr>
        <p:spPr>
          <a:xfrm>
            <a:off x="838200" y="589377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Gaussian Hump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CBFC40-4C38-2B48-83A8-C9548056B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30913"/>
              </p:ext>
            </p:extLst>
          </p:nvPr>
        </p:nvGraphicFramePr>
        <p:xfrm>
          <a:off x="1587499" y="2806743"/>
          <a:ext cx="9017002" cy="25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501">
                  <a:extLst>
                    <a:ext uri="{9D8B030D-6E8A-4147-A177-3AD203B41FA5}">
                      <a16:colId xmlns:a16="http://schemas.microsoft.com/office/drawing/2014/main" val="362642722"/>
                    </a:ext>
                  </a:extLst>
                </a:gridCol>
                <a:gridCol w="4508501">
                  <a:extLst>
                    <a:ext uri="{9D8B030D-6E8A-4147-A177-3AD203B41FA5}">
                      <a16:colId xmlns:a16="http://schemas.microsoft.com/office/drawing/2014/main" val="1395225500"/>
                    </a:ext>
                  </a:extLst>
                </a:gridCol>
              </a:tblGrid>
              <a:tr h="4606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Elapsed Time(</a:t>
                      </a:r>
                      <a:r>
                        <a:rPr lang="en-US" dirty="0" err="1"/>
                        <a:t>m:s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132014"/>
                  </a:ext>
                </a:extLst>
              </a:tr>
              <a:tr h="5121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partitions, DG(P1), No 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450032"/>
                  </a:ext>
                </a:extLst>
              </a:tr>
              <a:tr h="5121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partitions, Adaptive DG, No 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191399"/>
                  </a:ext>
                </a:extLst>
              </a:tr>
              <a:tr h="5051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 partitions, Adaptive DG, With 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2:26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65949"/>
                  </a:ext>
                </a:extLst>
              </a:tr>
              <a:tr h="51216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partitions, DG(P0), No 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742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841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3708-2FA5-F84C-B2B9-F8B98AEF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4459A-FFAE-4044-9C77-50C37EBB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821" y="1214461"/>
            <a:ext cx="5602357" cy="544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Time Usage Chart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8DF49-CA11-6F43-8CDC-8B65A449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5F78B-8C50-B641-8B9E-F10C2BB9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60DAD-39EC-0D41-A991-D05B2AD2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1A064-DD20-D54F-9D3B-A06E1B615C3E}"/>
              </a:ext>
            </a:extLst>
          </p:cNvPr>
          <p:cNvSpPr txBox="1"/>
          <p:nvPr/>
        </p:nvSpPr>
        <p:spPr>
          <a:xfrm>
            <a:off x="838200" y="425676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Gaussian Hump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D6235-9206-1048-8504-015E60F2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1" y="2412237"/>
            <a:ext cx="5755401" cy="31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704BB-B21A-DB45-A742-AA81E606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789" y="2412236"/>
            <a:ext cx="5770411" cy="3134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9E3D32-6C15-C146-9C95-0AA8ADB795E4}"/>
              </a:ext>
            </a:extLst>
          </p:cNvPr>
          <p:cNvSpPr/>
          <p:nvPr/>
        </p:nvSpPr>
        <p:spPr>
          <a:xfrm>
            <a:off x="1127183" y="1889786"/>
            <a:ext cx="412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(8 cores, 8 partitions, Adaptive DG, No LB)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61A39-C93C-C148-98DE-82EBDCCC7A0B}"/>
              </a:ext>
            </a:extLst>
          </p:cNvPr>
          <p:cNvSpPr/>
          <p:nvPr/>
        </p:nvSpPr>
        <p:spPr>
          <a:xfrm>
            <a:off x="6750367" y="1889786"/>
            <a:ext cx="442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(8 cores, 39 partitions, Adaptive DG, With LB)</a:t>
            </a:r>
          </a:p>
        </p:txBody>
      </p:sp>
    </p:spTree>
    <p:extLst>
      <p:ext uri="{BB962C8B-B14F-4D97-AF65-F5344CB8AC3E}">
        <p14:creationId xmlns:p14="http://schemas.microsoft.com/office/powerpoint/2010/main" val="110213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3708-2FA5-F84C-B2B9-F8B98AEF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4459A-FFAE-4044-9C77-50C37EBB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821" y="1214461"/>
            <a:ext cx="5602357" cy="544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Time Usage Chart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8DF49-CA11-6F43-8CDC-8B65A449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5F78B-8C50-B641-8B9E-F10C2BB9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60DAD-39EC-0D41-A991-D05B2AD2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1A064-DD20-D54F-9D3B-A06E1B615C3E}"/>
              </a:ext>
            </a:extLst>
          </p:cNvPr>
          <p:cNvSpPr txBox="1"/>
          <p:nvPr/>
        </p:nvSpPr>
        <p:spPr>
          <a:xfrm>
            <a:off x="838200" y="425676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Gaussian Hump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D6235-9206-1048-8504-015E60F2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2" y="2255573"/>
            <a:ext cx="5602356" cy="3448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704BB-B21A-DB45-A742-AA81E606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253414"/>
            <a:ext cx="5579006" cy="34720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9E3D32-6C15-C146-9C95-0AA8ADB795E4}"/>
              </a:ext>
            </a:extLst>
          </p:cNvPr>
          <p:cNvSpPr/>
          <p:nvPr/>
        </p:nvSpPr>
        <p:spPr>
          <a:xfrm>
            <a:off x="1603274" y="1889786"/>
            <a:ext cx="3172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(170 cores, Adaptive DG, No LB)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61A39-C93C-C148-98DE-82EBDCCC7A0B}"/>
              </a:ext>
            </a:extLst>
          </p:cNvPr>
          <p:cNvSpPr/>
          <p:nvPr/>
        </p:nvSpPr>
        <p:spPr>
          <a:xfrm>
            <a:off x="7206292" y="1876918"/>
            <a:ext cx="335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(170 cores, Adaptive DG, With LB)</a:t>
            </a:r>
          </a:p>
        </p:txBody>
      </p:sp>
    </p:spTree>
    <p:extLst>
      <p:ext uri="{BB962C8B-B14F-4D97-AF65-F5344CB8AC3E}">
        <p14:creationId xmlns:p14="http://schemas.microsoft.com/office/powerpoint/2010/main" val="420376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E7D0-1905-0B4D-B338-2FFF7D63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307"/>
            <a:ext cx="10515600" cy="11479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5FB14-3EB5-BA4A-80BD-EFFD40B5A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513"/>
            <a:ext cx="10515600" cy="462642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Motivation</a:t>
            </a:r>
          </a:p>
          <a:p>
            <a:r>
              <a:rPr lang="en-US" sz="3200" dirty="0"/>
              <a:t>Quinoa</a:t>
            </a:r>
          </a:p>
          <a:p>
            <a:r>
              <a:rPr lang="en-US" sz="3200" dirty="0"/>
              <a:t>Governing Equations</a:t>
            </a:r>
          </a:p>
          <a:p>
            <a:r>
              <a:rPr lang="en-US" sz="3200" dirty="0"/>
              <a:t>Numerical Method</a:t>
            </a:r>
          </a:p>
          <a:p>
            <a:pPr lvl="1"/>
            <a:r>
              <a:rPr lang="en-US" sz="2800" dirty="0"/>
              <a:t>Discontinuous </a:t>
            </a:r>
            <a:r>
              <a:rPr lang="en-US" sz="2800" dirty="0" err="1"/>
              <a:t>Galerkin</a:t>
            </a:r>
            <a:r>
              <a:rPr lang="en-US" sz="2800" dirty="0"/>
              <a:t> Discretization</a:t>
            </a:r>
          </a:p>
          <a:p>
            <a:pPr lvl="1"/>
            <a:r>
              <a:rPr lang="en-US" sz="2800" dirty="0"/>
              <a:t>Adaptive Scheme</a:t>
            </a:r>
          </a:p>
          <a:p>
            <a:pPr lvl="2"/>
            <a:r>
              <a:rPr lang="en-US" sz="2400" dirty="0"/>
              <a:t>Error Indicator based p-refinement</a:t>
            </a:r>
          </a:p>
          <a:p>
            <a:pPr lvl="2"/>
            <a:r>
              <a:rPr lang="en-US" sz="2400" dirty="0"/>
              <a:t>Propagation of refinement</a:t>
            </a:r>
          </a:p>
          <a:p>
            <a:r>
              <a:rPr lang="en-US" sz="3200" dirty="0"/>
              <a:t>Numerical Experiments</a:t>
            </a:r>
          </a:p>
          <a:p>
            <a:r>
              <a:rPr lang="en-US" sz="3200" dirty="0"/>
              <a:t>Summary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EF43A59-E364-9549-8179-CA018124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2E6001C-5837-434A-8630-1C148DBD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BCE585-571A-D840-8BCE-74E80AB8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2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4C091C-1035-0D4D-BB9E-87686592BDB1}"/>
              </a:ext>
            </a:extLst>
          </p:cNvPr>
          <p:cNvCxnSpPr>
            <a:cxnSpLocks/>
          </p:cNvCxnSpPr>
          <p:nvPr/>
        </p:nvCxnSpPr>
        <p:spPr>
          <a:xfrm>
            <a:off x="780621" y="1142321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134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5732-0A95-AF42-A6AD-628AC8887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900"/>
            <a:ext cx="10515600" cy="9738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Numerical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BB640-ACA0-824F-98A5-F971BDC3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114"/>
            <a:ext cx="7228114" cy="4222971"/>
          </a:xfrm>
        </p:spPr>
        <p:txBody>
          <a:bodyPr/>
          <a:lstStyle/>
          <a:p>
            <a:r>
              <a:rPr lang="en-US" dirty="0"/>
              <a:t>Euler equations </a:t>
            </a:r>
          </a:p>
          <a:p>
            <a:r>
              <a:rPr lang="en-US" dirty="0"/>
              <a:t>Verification problem for hydrodynamics</a:t>
            </a:r>
          </a:p>
          <a:p>
            <a:r>
              <a:rPr lang="en-US" dirty="0"/>
              <a:t>Testing adaptive scheme for extreme shock waves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70AD-575C-FC48-94C8-250A282E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165B3-3869-9040-9600-6ABC320E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2D03-E88B-BC43-B6CD-212617C2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20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87BBDC-16BE-2C47-9F09-40A92174C68C}"/>
              </a:ext>
            </a:extLst>
          </p:cNvPr>
          <p:cNvCxnSpPr>
            <a:cxnSpLocks/>
          </p:cNvCxnSpPr>
          <p:nvPr/>
        </p:nvCxnSpPr>
        <p:spPr>
          <a:xfrm>
            <a:off x="780621" y="1077007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5F8D19-0943-BA47-901B-17E7816B329F}"/>
              </a:ext>
            </a:extLst>
          </p:cNvPr>
          <p:cNvSpPr txBox="1"/>
          <p:nvPr/>
        </p:nvSpPr>
        <p:spPr>
          <a:xfrm>
            <a:off x="838199" y="1267940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Sedov</a:t>
            </a:r>
            <a:r>
              <a:rPr lang="en-US" sz="2800" dirty="0"/>
              <a:t> Blast</a:t>
            </a:r>
          </a:p>
        </p:txBody>
      </p:sp>
      <p:pic>
        <p:nvPicPr>
          <p:cNvPr id="11" name="Picture 10" descr="A close up of an object&#10;&#10;Description automatically generated">
            <a:extLst>
              <a:ext uri="{FF2B5EF4-FFF2-40B4-BE49-F238E27FC236}">
                <a16:creationId xmlns:a16="http://schemas.microsoft.com/office/drawing/2014/main" id="{BADCC08B-D6A1-CD49-9455-D3B24E28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330" y="2207154"/>
            <a:ext cx="3200470" cy="320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66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C68C-BF4F-AD41-8A00-D53F676E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D59AD-22AF-1C47-9BE2-65CBBC40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936B8-6526-3B4B-82AD-DC2D1DC7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26A46-F8FC-904A-B93A-623B40685524}"/>
              </a:ext>
            </a:extLst>
          </p:cNvPr>
          <p:cNvSpPr txBox="1"/>
          <p:nvPr/>
        </p:nvSpPr>
        <p:spPr>
          <a:xfrm>
            <a:off x="838200" y="516826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Sedov</a:t>
            </a:r>
            <a:r>
              <a:rPr lang="en-US" sz="2800" dirty="0"/>
              <a:t> Blast</a:t>
            </a:r>
          </a:p>
        </p:txBody>
      </p:sp>
      <p:pic>
        <p:nvPicPr>
          <p:cNvPr id="11" name="movie2.avi">
            <a:hlinkClick r:id="" action="ppaction://media"/>
            <a:extLst>
              <a:ext uri="{FF2B5EF4-FFF2-40B4-BE49-F238E27FC236}">
                <a16:creationId xmlns:a16="http://schemas.microsoft.com/office/drawing/2014/main" id="{52A5630D-48E9-5F49-835C-9F9DBD2CF9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1972" y="1499347"/>
            <a:ext cx="8208056" cy="4494264"/>
          </a:xfrm>
        </p:spPr>
      </p:pic>
    </p:spTree>
    <p:extLst>
      <p:ext uri="{BB962C8B-B14F-4D97-AF65-F5344CB8AC3E}">
        <p14:creationId xmlns:p14="http://schemas.microsoft.com/office/powerpoint/2010/main" val="27702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E2ED-7E42-DE4A-B28A-70EA74A6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4201"/>
            <a:ext cx="10515600" cy="93206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84D81-9BB3-1D4E-AA9E-27801D4E9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80673"/>
            <a:ext cx="10515600" cy="2458698"/>
          </a:xfrm>
        </p:spPr>
        <p:txBody>
          <a:bodyPr/>
          <a:lstStyle/>
          <a:p>
            <a:r>
              <a:rPr lang="en-US" dirty="0"/>
              <a:t>DG P0, P1 and P2 implemented into our code base and been verified the robustness and accuracy of our numerical scheme</a:t>
            </a:r>
          </a:p>
          <a:p>
            <a:r>
              <a:rPr lang="en-US" dirty="0"/>
              <a:t>An adaptive DG P0/P1 scheme has been developed.</a:t>
            </a:r>
          </a:p>
          <a:p>
            <a:r>
              <a:rPr lang="en-US" dirty="0"/>
              <a:t>The adaptive scheme combined with load balancing techniques significantly increase the computation efficiency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A7953-A458-B644-BC59-B3760D93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05319-1035-3844-BE55-9129B4E7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BE496-D8B4-AE46-B534-8AD4D03F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5D48D-6859-3346-8988-2F31D4C5E24C}"/>
              </a:ext>
            </a:extLst>
          </p:cNvPr>
          <p:cNvSpPr/>
          <p:nvPr/>
        </p:nvSpPr>
        <p:spPr>
          <a:xfrm>
            <a:off x="762000" y="3609119"/>
            <a:ext cx="44791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+mj-lt"/>
              </a:rPr>
              <a:t>Future Works</a:t>
            </a:r>
            <a:endParaRPr lang="en-US" sz="44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40644-ABE2-0C4F-BEB9-0155E9672F08}"/>
              </a:ext>
            </a:extLst>
          </p:cNvPr>
          <p:cNvSpPr/>
          <p:nvPr/>
        </p:nvSpPr>
        <p:spPr>
          <a:xfrm>
            <a:off x="914400" y="4490292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Achieve DG P0/P1/P2 adaptive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Test with more error indicator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Run more demanding testcases on HPC system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FD9A3-8BD3-D246-AFD1-B2CDCEB00D78}"/>
              </a:ext>
            </a:extLst>
          </p:cNvPr>
          <p:cNvCxnSpPr>
            <a:cxnSpLocks/>
          </p:cNvCxnSpPr>
          <p:nvPr/>
        </p:nvCxnSpPr>
        <p:spPr>
          <a:xfrm>
            <a:off x="704421" y="1066121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43D607-C954-7A4D-93A7-CE79607B9ABA}"/>
              </a:ext>
            </a:extLst>
          </p:cNvPr>
          <p:cNvCxnSpPr>
            <a:cxnSpLocks/>
          </p:cNvCxnSpPr>
          <p:nvPr/>
        </p:nvCxnSpPr>
        <p:spPr>
          <a:xfrm>
            <a:off x="704421" y="4378560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3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368E-0171-F741-933E-D657DE62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0886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B14A9-B34C-B344-8C41-602E4D3C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DB057-74A8-044B-B033-EAFD0BF8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E62DF-DE92-DF4B-A187-C3FEABDF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5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ECC9-FBA8-874A-91AA-5E920869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42"/>
            <a:ext cx="10515600" cy="10717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8D1E-CAA0-4A4C-BB77-3C77FEFC9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158"/>
            <a:ext cx="10691191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Discontinuous </a:t>
            </a:r>
            <a:r>
              <a:rPr lang="en-US" dirty="0" err="1">
                <a:latin typeface="+mj-lt"/>
              </a:rPr>
              <a:t>Galerkin</a:t>
            </a:r>
            <a:r>
              <a:rPr lang="en-US" dirty="0">
                <a:latin typeface="+mj-lt"/>
              </a:rPr>
              <a:t> method is suitable for solving hyperbolic system</a:t>
            </a:r>
          </a:p>
          <a:p>
            <a:pPr lvl="1"/>
            <a:r>
              <a:rPr lang="en-US" dirty="0">
                <a:latin typeface="+mj-lt"/>
              </a:rPr>
              <a:t>However, the cost for high order DG is expensive</a:t>
            </a:r>
          </a:p>
          <a:p>
            <a:r>
              <a:rPr lang="en-US" dirty="0">
                <a:latin typeface="+mj-lt"/>
              </a:rPr>
              <a:t>Adaptive DG method could reduce the cost</a:t>
            </a:r>
          </a:p>
          <a:p>
            <a:r>
              <a:rPr lang="en-US" dirty="0">
                <a:latin typeface="+mj-lt"/>
              </a:rPr>
              <a:t>Different order of polynomial of numerical solution leads to unbalanced load</a:t>
            </a:r>
          </a:p>
          <a:p>
            <a:pPr lvl="1"/>
            <a:r>
              <a:rPr lang="en-US" dirty="0">
                <a:latin typeface="+mj-lt"/>
              </a:rPr>
              <a:t>Need to use dynamic load balancing technique</a:t>
            </a:r>
          </a:p>
          <a:p>
            <a:endParaRPr lang="en-US" sz="2200" dirty="0"/>
          </a:p>
          <a:p>
            <a:pPr marL="3657600" lvl="8" indent="0" algn="just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850B-C433-1B4C-A32A-99AE021F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64593-DE51-444B-890A-39662148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F9F65-D5CE-6C42-96A0-10B273AB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3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9CE7A0-3209-D142-884F-6D21258F0512}"/>
              </a:ext>
            </a:extLst>
          </p:cNvPr>
          <p:cNvCxnSpPr>
            <a:cxnSpLocks/>
          </p:cNvCxnSpPr>
          <p:nvPr/>
        </p:nvCxnSpPr>
        <p:spPr>
          <a:xfrm>
            <a:off x="838200" y="1077006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68D781-0BA0-194B-8E69-B2B6C77BBC35}"/>
                  </a:ext>
                </a:extLst>
              </p:cNvPr>
              <p:cNvSpPr txBox="1"/>
              <p:nvPr/>
            </p:nvSpPr>
            <p:spPr>
              <a:xfrm>
                <a:off x="964169" y="4328254"/>
                <a:ext cx="307443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𝐶h𝑎𝑟𝑚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++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68D781-0BA0-194B-8E69-B2B6C77BB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69" y="4328254"/>
                <a:ext cx="3074431" cy="553998"/>
              </a:xfrm>
              <a:prstGeom prst="rect">
                <a:avLst/>
              </a:prstGeom>
              <a:blipFill>
                <a:blip r:embed="rId2"/>
                <a:stretch>
                  <a:fillRect l="-1646" r="-246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14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3E92-6926-BC49-A2FB-99151680F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Quinoa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297BF-EF53-154B-9914-A552C77F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AD542-8FD3-FA4D-BCE9-0031E1BC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98061-D89C-6049-84A1-765904A5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4</a:t>
            </a:fld>
            <a:endParaRPr lang="en-US"/>
          </a:p>
        </p:txBody>
      </p:sp>
      <p:pic>
        <p:nvPicPr>
          <p:cNvPr id="7" name="Content Placeholder 7" descr="A close up of a sign&#10;&#10;Description automatically generated">
            <a:extLst>
              <a:ext uri="{FF2B5EF4-FFF2-40B4-BE49-F238E27FC236}">
                <a16:creationId xmlns:a16="http://schemas.microsoft.com/office/drawing/2014/main" id="{C80DF204-D80B-E140-B2D8-AE821392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50" y="1825626"/>
            <a:ext cx="3475694" cy="33014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E70E27-0491-F645-9EAD-3406C75554EE}"/>
              </a:ext>
            </a:extLst>
          </p:cNvPr>
          <p:cNvSpPr txBox="1">
            <a:spLocks/>
          </p:cNvSpPr>
          <p:nvPr/>
        </p:nvSpPr>
        <p:spPr>
          <a:xfrm>
            <a:off x="4306470" y="1887766"/>
            <a:ext cx="7454376" cy="380183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Computational tools for fluid dynamics</a:t>
            </a:r>
          </a:p>
          <a:p>
            <a:r>
              <a:rPr lang="en-US" sz="2400" dirty="0"/>
              <a:t>Written in modern C++</a:t>
            </a:r>
          </a:p>
          <a:p>
            <a:r>
              <a:rPr lang="en-US" sz="2400" dirty="0"/>
              <a:t>Production-style, rigorously tested</a:t>
            </a:r>
          </a:p>
          <a:p>
            <a:r>
              <a:rPr lang="en-US" sz="2400" dirty="0"/>
              <a:t>Asynchronous, distributed-memory parallel programming</a:t>
            </a:r>
          </a:p>
          <a:p>
            <a:r>
              <a:rPr lang="en-US" sz="2400" dirty="0"/>
              <a:t>Fully unstructured tetrahedral mesh support</a:t>
            </a:r>
          </a:p>
          <a:p>
            <a:r>
              <a:rPr lang="en-US" sz="2400" dirty="0"/>
              <a:t>Dynamic load balancing and automatic object migration using Charm++</a:t>
            </a:r>
          </a:p>
          <a:p>
            <a:r>
              <a:rPr lang="en-US" sz="2400" dirty="0"/>
              <a:t>Open source: </a:t>
            </a:r>
            <a:r>
              <a:rPr lang="en-US" sz="2000" dirty="0">
                <a:hlinkClick r:id="rId3"/>
              </a:rPr>
              <a:t>https://github.com/quinoacomputing/quinoa</a:t>
            </a:r>
            <a:endParaRPr lang="en-US" sz="2000" dirty="0"/>
          </a:p>
          <a:p>
            <a:endParaRPr lang="en-US" sz="17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192AEA-19CB-9D4A-8C5C-CCE4D71C6DAD}"/>
              </a:ext>
            </a:extLst>
          </p:cNvPr>
          <p:cNvCxnSpPr>
            <a:cxnSpLocks/>
          </p:cNvCxnSpPr>
          <p:nvPr/>
        </p:nvCxnSpPr>
        <p:spPr>
          <a:xfrm>
            <a:off x="682650" y="1566864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38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ECC9-FBA8-874A-91AA-5E920869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42"/>
            <a:ext cx="10515600" cy="10717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Governing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8D1E-CAA0-4A4C-BB77-3C77FEFC9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931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Transport phenomena represented by system of (non-linear) PDEs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Scalar equation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Euler equations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endParaRPr lang="en-US" sz="2200" dirty="0"/>
          </a:p>
          <a:p>
            <a:pPr marL="3657600" lvl="8" indent="0" algn="just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850B-C433-1B4C-A32A-99AE021F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64593-DE51-444B-890A-39662148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F9F65-D5CE-6C42-96A0-10B273AB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B09758-08ED-B84A-89AE-0474CCA3596B}"/>
                  </a:ext>
                </a:extLst>
              </p:cNvPr>
              <p:cNvSpPr txBox="1"/>
              <p:nvPr/>
            </p:nvSpPr>
            <p:spPr>
              <a:xfrm>
                <a:off x="4083837" y="1830657"/>
                <a:ext cx="3048000" cy="7646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B09758-08ED-B84A-89AE-0474CCA35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837" y="1830657"/>
                <a:ext cx="3048000" cy="764697"/>
              </a:xfrm>
              <a:prstGeom prst="rect">
                <a:avLst/>
              </a:prstGeom>
              <a:blipFill>
                <a:blip r:embed="rId2"/>
                <a:stretch>
                  <a:fillRect t="-1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6AE8AD-1DE8-3E4E-8B7C-EC158D04BE53}"/>
                  </a:ext>
                </a:extLst>
              </p:cNvPr>
              <p:cNvSpPr txBox="1"/>
              <p:nvPr/>
            </p:nvSpPr>
            <p:spPr>
              <a:xfrm>
                <a:off x="4083837" y="3383435"/>
                <a:ext cx="35487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            </a:t>
                </a:r>
                <a:r>
                  <a:rPr 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a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6AE8AD-1DE8-3E4E-8B7C-EC158D04B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837" y="3383435"/>
                <a:ext cx="3548743" cy="369332"/>
              </a:xfrm>
              <a:prstGeom prst="rect">
                <a:avLst/>
              </a:prstGeom>
              <a:blipFill>
                <a:blip r:embed="rId3"/>
                <a:stretch>
                  <a:fillRect l="-2857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B32A0-0F3A-0C49-B239-6E2315F3F6BF}"/>
                  </a:ext>
                </a:extLst>
              </p:cNvPr>
              <p:cNvSpPr txBox="1"/>
              <p:nvPr/>
            </p:nvSpPr>
            <p:spPr>
              <a:xfrm>
                <a:off x="3581400" y="4473327"/>
                <a:ext cx="4926285" cy="1040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eqAr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B32A0-0F3A-0C49-B239-6E2315F3F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473327"/>
                <a:ext cx="4926285" cy="1040541"/>
              </a:xfrm>
              <a:prstGeom prst="rect">
                <a:avLst/>
              </a:prstGeom>
              <a:blipFill>
                <a:blip r:embed="rId4"/>
                <a:stretch>
                  <a:fillRect l="-771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9CE7A0-3209-D142-884F-6D21258F0512}"/>
              </a:ext>
            </a:extLst>
          </p:cNvPr>
          <p:cNvCxnSpPr>
            <a:cxnSpLocks/>
          </p:cNvCxnSpPr>
          <p:nvPr/>
        </p:nvCxnSpPr>
        <p:spPr>
          <a:xfrm>
            <a:off x="838200" y="1077006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82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CB12-3541-5E47-837E-DE044355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Discontinuous </a:t>
            </a:r>
            <a:r>
              <a:rPr lang="en-US" dirty="0" err="1">
                <a:solidFill>
                  <a:schemeClr val="accent1"/>
                </a:solidFill>
              </a:rPr>
              <a:t>Galerkin</a:t>
            </a:r>
            <a:r>
              <a:rPr lang="en-US" dirty="0">
                <a:solidFill>
                  <a:schemeClr val="accent1"/>
                </a:solidFill>
              </a:rPr>
              <a:t> 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FA6909-568F-2342-9AF4-ACD78014B1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Multiply governing equation by a test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and integrate over the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Choose a triangulation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Approximate the solution U, as a polynomial:</a:t>
                </a:r>
                <a:endParaRPr lang="en-US" dirty="0">
                  <a:effectLst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FA6909-568F-2342-9AF4-ACD78014B1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96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51D62-12A9-584A-8319-556F3E42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D99E-63E4-DE49-B46F-C44DEDCE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8010-7B5E-8843-B29F-62AA63EA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779F83-EE54-8A46-A49B-3BDA392394BE}"/>
                  </a:ext>
                </a:extLst>
              </p:cNvPr>
              <p:cNvSpPr txBox="1"/>
              <p:nvPr/>
            </p:nvSpPr>
            <p:spPr>
              <a:xfrm>
                <a:off x="1274432" y="2643849"/>
                <a:ext cx="8795657" cy="7851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𝑊𝑑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𝑊𝑑</m:t>
                          </m:r>
                          <m:r>
                            <m:rPr>
                              <m:sty m:val="p"/>
                              <m:brk m:alnAt="23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𝑆𝑊𝑑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779F83-EE54-8A46-A49B-3BDA39239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432" y="2643849"/>
                <a:ext cx="8795657" cy="785151"/>
              </a:xfrm>
              <a:prstGeom prst="rect">
                <a:avLst/>
              </a:prstGeom>
              <a:blipFill>
                <a:blip r:embed="rId3"/>
                <a:stretch>
                  <a:fillRect l="-9798" t="-195238" b="-28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F543B-F55A-524A-A5D7-2DA7D3C567D0}"/>
              </a:ext>
            </a:extLst>
          </p:cNvPr>
          <p:cNvCxnSpPr>
            <a:cxnSpLocks/>
          </p:cNvCxnSpPr>
          <p:nvPr/>
        </p:nvCxnSpPr>
        <p:spPr>
          <a:xfrm>
            <a:off x="809410" y="1436235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B2855F-C251-4E4B-954E-F47EA25FEFAD}"/>
                  </a:ext>
                </a:extLst>
              </p:cNvPr>
              <p:cNvSpPr/>
              <p:nvPr/>
            </p:nvSpPr>
            <p:spPr>
              <a:xfrm>
                <a:off x="3581400" y="4486314"/>
                <a:ext cx="4181722" cy="1141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𝑛𝑑𝑜𝑓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B2855F-C251-4E4B-954E-F47EA25FE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486314"/>
                <a:ext cx="4181722" cy="1141916"/>
              </a:xfrm>
              <a:prstGeom prst="rect">
                <a:avLst/>
              </a:prstGeom>
              <a:blipFill>
                <a:blip r:embed="rId4"/>
                <a:stretch>
                  <a:fillRect t="-98901" b="-15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289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8FE4-9A17-504B-A7E7-F64C8CDB5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Discontinuous </a:t>
            </a:r>
            <a:r>
              <a:rPr lang="en-US" dirty="0" err="1">
                <a:solidFill>
                  <a:schemeClr val="accent1"/>
                </a:solidFill>
              </a:rPr>
              <a:t>Galerkin</a:t>
            </a:r>
            <a:r>
              <a:rPr lang="en-US" dirty="0">
                <a:solidFill>
                  <a:schemeClr val="accent1"/>
                </a:solidFill>
              </a:rPr>
              <a:t> Solutions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E189E55A-9C0F-4042-87A3-492EC01EF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9365"/>
            <a:ext cx="10515600" cy="425351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2822C-08CA-EF46-A769-0C0D2633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BCA5B-9E24-EB45-A09C-BCE45D7B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C78C7-33A0-494F-A083-AEB1EFB9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7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711F5E-C9D1-4749-9D65-CDC182BB788B}"/>
              </a:ext>
            </a:extLst>
          </p:cNvPr>
          <p:cNvCxnSpPr>
            <a:cxnSpLocks/>
          </p:cNvCxnSpPr>
          <p:nvPr/>
        </p:nvCxnSpPr>
        <p:spPr>
          <a:xfrm>
            <a:off x="780621" y="1283836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B19D1E-333D-9C4F-B06E-22C3750F3794}"/>
              </a:ext>
            </a:extLst>
          </p:cNvPr>
          <p:cNvSpPr txBox="1"/>
          <p:nvPr/>
        </p:nvSpPr>
        <p:spPr>
          <a:xfrm>
            <a:off x="780621" y="1661716"/>
            <a:ext cx="734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Finite element solutions: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8F3FD6-3A82-2449-95D2-5BE6DD2EDE8C}"/>
                  </a:ext>
                </a:extLst>
              </p:cNvPr>
              <p:cNvSpPr/>
              <p:nvPr/>
            </p:nvSpPr>
            <p:spPr>
              <a:xfrm>
                <a:off x="4484447" y="1360036"/>
                <a:ext cx="3789499" cy="11837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𝑛𝑑𝑜𝑓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8F3FD6-3A82-2449-95D2-5BE6DD2ED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447" y="1360036"/>
                <a:ext cx="3789499" cy="1183722"/>
              </a:xfrm>
              <a:prstGeom prst="rect">
                <a:avLst/>
              </a:prstGeom>
              <a:blipFill>
                <a:blip r:embed="rId3"/>
                <a:stretch>
                  <a:fillRect t="-95745" b="-14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89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3BC6-CEB5-9346-BBF9-48D4DB69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D04BF-2893-E542-B41A-6AE7C4F57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371"/>
            <a:ext cx="10515600" cy="734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1"/>
                </a:solidFill>
                <a:latin typeface="+mj-lt"/>
              </a:rPr>
              <a:t>ODE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63046-3BB2-674E-A3FB-B1972195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AAEDF-B7ED-7843-970D-8C3A16E6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BA0E5-4949-344B-98D8-3861F1A2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8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D0FAAE-1128-1E43-91B2-E233952A7831}"/>
              </a:ext>
            </a:extLst>
          </p:cNvPr>
          <p:cNvCxnSpPr>
            <a:cxnSpLocks/>
          </p:cNvCxnSpPr>
          <p:nvPr/>
        </p:nvCxnSpPr>
        <p:spPr>
          <a:xfrm>
            <a:off x="780621" y="1027906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3F6C0A-B136-234B-A342-B90864785B69}"/>
              </a:ext>
            </a:extLst>
          </p:cNvPr>
          <p:cNvSpPr txBox="1">
            <a:spLocks/>
          </p:cNvSpPr>
          <p:nvPr/>
        </p:nvSpPr>
        <p:spPr>
          <a:xfrm>
            <a:off x="780621" y="117834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above weak formulation could be written per element using the numerical solution approximation: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which leads to a system of ODEs: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535E93-6608-ED43-88AB-1E91F3E7BF45}"/>
                  </a:ext>
                </a:extLst>
              </p:cNvPr>
              <p:cNvSpPr txBox="1"/>
              <p:nvPr/>
            </p:nvSpPr>
            <p:spPr>
              <a:xfrm>
                <a:off x="4446637" y="4483483"/>
                <a:ext cx="2420791" cy="881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535E93-6608-ED43-88AB-1E91F3E7B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637" y="4483483"/>
                <a:ext cx="2420791" cy="881010"/>
              </a:xfrm>
              <a:prstGeom prst="rect">
                <a:avLst/>
              </a:prstGeom>
              <a:blipFill>
                <a:blip r:embed="rId2"/>
                <a:stretch>
                  <a:fillRect l="-25521" t="-208571" r="-2604" b="-2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FDCDD-69E7-DE49-B1AB-029704F248D2}"/>
                  </a:ext>
                </a:extLst>
              </p:cNvPr>
              <p:cNvSpPr txBox="1"/>
              <p:nvPr/>
            </p:nvSpPr>
            <p:spPr>
              <a:xfrm>
                <a:off x="2619468" y="5364493"/>
                <a:ext cx="6084423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𝑊𝑑</m:t>
                          </m:r>
                          <m:r>
                            <m:rPr>
                              <m:sty m:val="p"/>
                              <m:brk m:alnAt="23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4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𝑆𝑊𝑑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FFDCDD-69E7-DE49-B1AB-029704F24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468" y="5364493"/>
                <a:ext cx="6084423" cy="968598"/>
              </a:xfrm>
              <a:prstGeom prst="rect">
                <a:avLst/>
              </a:prstGeom>
              <a:blipFill>
                <a:blip r:embed="rId3"/>
                <a:stretch>
                  <a:fillRect l="-5833" t="-155128" r="-1875" b="-2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008D0-1777-4746-A35F-BE16EB413C59}"/>
                  </a:ext>
                </a:extLst>
              </p:cNvPr>
              <p:cNvSpPr txBox="1"/>
              <p:nvPr/>
            </p:nvSpPr>
            <p:spPr>
              <a:xfrm>
                <a:off x="4886148" y="3577715"/>
                <a:ext cx="1705402" cy="830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008D0-1777-4746-A35F-BE16EB413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148" y="3577715"/>
                <a:ext cx="1705402" cy="830548"/>
              </a:xfrm>
              <a:prstGeom prst="rect">
                <a:avLst/>
              </a:prstGeom>
              <a:blipFill>
                <a:blip r:embed="rId4"/>
                <a:stretch>
                  <a:fillRect l="-444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D470A33-493A-604A-95B2-7E3C011101D6}"/>
                  </a:ext>
                </a:extLst>
              </p:cNvPr>
              <p:cNvSpPr/>
              <p:nvPr/>
            </p:nvSpPr>
            <p:spPr>
              <a:xfrm>
                <a:off x="2457530" y="2072079"/>
                <a:ext cx="7954613" cy="1060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  <m:brk m:alnAt="23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4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D470A33-493A-604A-95B2-7E3C01110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530" y="2072079"/>
                <a:ext cx="7954613" cy="1060931"/>
              </a:xfrm>
              <a:prstGeom prst="rect">
                <a:avLst/>
              </a:prstGeom>
              <a:blipFill>
                <a:blip r:embed="rId5"/>
                <a:stretch>
                  <a:fillRect l="-5582" t="-137647" b="-19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70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7BC5-F177-6C45-BB77-145F918B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Adaptive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95EB-C07B-A34C-B72B-1B8D57DEE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21" y="1747839"/>
            <a:ext cx="10515600" cy="4351338"/>
          </a:xfrm>
        </p:spPr>
        <p:txBody>
          <a:bodyPr/>
          <a:lstStyle/>
          <a:p>
            <a:r>
              <a:rPr lang="en-US" dirty="0"/>
              <a:t>Use a posteriori local error indicator to determine where the order of element solution should be refined or coarsened</a:t>
            </a:r>
          </a:p>
          <a:p>
            <a:r>
              <a:rPr lang="en-US" dirty="0"/>
              <a:t>In the present P0/P1 adaptive work, we choose the gradient of the solution as our error indicator.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DBA50-240A-F944-9565-B335A56F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Annual Charm++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9FBB-47A9-404C-8DB2-09E0C6B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Adaptive DG method using Charm++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57EB-409B-284E-92FB-29AA6D34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074A-B6CA-DF4F-ACE6-9D1DB1185D2A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2645BF-3847-3244-B022-FA85A5E2DBA1}"/>
              </a:ext>
            </a:extLst>
          </p:cNvPr>
          <p:cNvCxnSpPr>
            <a:cxnSpLocks/>
          </p:cNvCxnSpPr>
          <p:nvPr/>
        </p:nvCxnSpPr>
        <p:spPr>
          <a:xfrm>
            <a:off x="780621" y="1120550"/>
            <a:ext cx="1057317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F58C86-B2C8-C042-9958-2393913EEEF5}"/>
                  </a:ext>
                </a:extLst>
              </p:cNvPr>
              <p:cNvSpPr txBox="1"/>
              <p:nvPr/>
            </p:nvSpPr>
            <p:spPr>
              <a:xfrm>
                <a:off x="3830220" y="3495969"/>
                <a:ext cx="3392403" cy="9617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F58C86-B2C8-C042-9958-2393913E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220" y="3495969"/>
                <a:ext cx="3392403" cy="961738"/>
              </a:xfrm>
              <a:prstGeom prst="rect">
                <a:avLst/>
              </a:prstGeom>
              <a:blipFill>
                <a:blip r:embed="rId2"/>
                <a:stretch>
                  <a:fillRect l="-4104" t="-185714" b="-25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62A9EB2-2641-7C45-AF5D-DED2B2B1B2F1}"/>
              </a:ext>
            </a:extLst>
          </p:cNvPr>
          <p:cNvSpPr txBox="1"/>
          <p:nvPr/>
        </p:nvSpPr>
        <p:spPr>
          <a:xfrm>
            <a:off x="838200" y="1208971"/>
            <a:ext cx="10573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I. Error Indicator based p-refinement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5289F8-18FC-7846-8B67-3E5A9D4820C9}"/>
                  </a:ext>
                </a:extLst>
              </p:cNvPr>
              <p:cNvSpPr txBox="1"/>
              <p:nvPr/>
            </p:nvSpPr>
            <p:spPr>
              <a:xfrm>
                <a:off x="4324362" y="4741613"/>
                <a:ext cx="24041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</m:oMath>
                </a14:m>
                <a:r>
                  <a:rPr lang="en-US" sz="2400" dirty="0"/>
                  <a:t>  DG(P1)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5289F8-18FC-7846-8B67-3E5A9D482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62" y="4741613"/>
                <a:ext cx="2404120" cy="369332"/>
              </a:xfrm>
              <a:prstGeom prst="rect">
                <a:avLst/>
              </a:prstGeom>
              <a:blipFill>
                <a:blip r:embed="rId3"/>
                <a:stretch>
                  <a:fillRect l="-5789" t="-20000" r="-631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A591E-5F54-D946-A3AC-05BE462C0B49}"/>
                  </a:ext>
                </a:extLst>
              </p:cNvPr>
              <p:cNvSpPr txBox="1"/>
              <p:nvPr/>
            </p:nvSpPr>
            <p:spPr>
              <a:xfrm>
                <a:off x="4324362" y="5420395"/>
                <a:ext cx="24041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</m:oMath>
                </a14:m>
                <a:r>
                  <a:rPr lang="en-US" sz="2400" dirty="0"/>
                  <a:t>  DG(P0)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AA591E-5F54-D946-A3AC-05BE462C0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62" y="5420395"/>
                <a:ext cx="2404120" cy="369332"/>
              </a:xfrm>
              <a:prstGeom prst="rect">
                <a:avLst/>
              </a:prstGeom>
              <a:blipFill>
                <a:blip r:embed="rId4"/>
                <a:stretch>
                  <a:fillRect l="-5789" t="-20000" r="-6316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412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9230</TotalTime>
  <Words>1050</Words>
  <Application>Microsoft Macintosh PowerPoint</Application>
  <PresentationFormat>Widescreen</PresentationFormat>
  <Paragraphs>242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Adaptive Discontinuous Galerkin Method for Compressible Flow Using Charm++</vt:lpstr>
      <vt:lpstr>Outline</vt:lpstr>
      <vt:lpstr>Motivation</vt:lpstr>
      <vt:lpstr>Quinoa</vt:lpstr>
      <vt:lpstr>Governing Equations</vt:lpstr>
      <vt:lpstr>Discontinuous Galerkin Discretization</vt:lpstr>
      <vt:lpstr>Discontinuous Galerkin Solutions</vt:lpstr>
      <vt:lpstr> </vt:lpstr>
      <vt:lpstr>Adaptive Scheme</vt:lpstr>
      <vt:lpstr>Adaptive Scheme</vt:lpstr>
      <vt:lpstr>Adaptive Scheme</vt:lpstr>
      <vt:lpstr>Adaptive Scheme</vt:lpstr>
      <vt:lpstr>Adaptive Scheme</vt:lpstr>
      <vt:lpstr>Adaptive Scheme</vt:lpstr>
      <vt:lpstr>Numerical Experiments</vt:lpstr>
      <vt:lpstr>PowerPoint Presentation</vt:lpstr>
      <vt:lpstr> </vt:lpstr>
      <vt:lpstr> </vt:lpstr>
      <vt:lpstr> </vt:lpstr>
      <vt:lpstr>Numerical Experiments</vt:lpstr>
      <vt:lpstr>PowerPoint Presentation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Discontinuous Galerkin Method for Compressible Flow Using Charm++</dc:title>
  <dc:creator>Weizhao Li</dc:creator>
  <cp:lastModifiedBy>Weizhao Li</cp:lastModifiedBy>
  <cp:revision>53</cp:revision>
  <cp:lastPrinted>2019-05-02T05:18:25Z</cp:lastPrinted>
  <dcterms:created xsi:type="dcterms:W3CDTF">2019-04-26T06:01:26Z</dcterms:created>
  <dcterms:modified xsi:type="dcterms:W3CDTF">2019-05-02T16:25:36Z</dcterms:modified>
</cp:coreProperties>
</file>