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5" r:id="rId2"/>
    <p:sldId id="293" r:id="rId3"/>
    <p:sldId id="257" r:id="rId4"/>
    <p:sldId id="259" r:id="rId5"/>
    <p:sldId id="260" r:id="rId6"/>
    <p:sldId id="261" r:id="rId7"/>
    <p:sldId id="262" r:id="rId8"/>
    <p:sldId id="263" r:id="rId9"/>
    <p:sldId id="294" r:id="rId10"/>
    <p:sldId id="264" r:id="rId11"/>
    <p:sldId id="291" r:id="rId12"/>
    <p:sldId id="292" r:id="rId13"/>
    <p:sldId id="290" r:id="rId14"/>
    <p:sldId id="295" r:id="rId15"/>
    <p:sldId id="266" r:id="rId16"/>
    <p:sldId id="267" r:id="rId17"/>
    <p:sldId id="296" r:id="rId18"/>
    <p:sldId id="275" r:id="rId19"/>
    <p:sldId id="285" r:id="rId20"/>
    <p:sldId id="284" r:id="rId21"/>
    <p:sldId id="282" r:id="rId22"/>
    <p:sldId id="281" r:id="rId23"/>
    <p:sldId id="280" r:id="rId24"/>
    <p:sldId id="279" r:id="rId25"/>
    <p:sldId id="278" r:id="rId26"/>
    <p:sldId id="286" r:id="rId27"/>
    <p:sldId id="287" r:id="rId28"/>
    <p:sldId id="288" r:id="rId29"/>
    <p:sldId id="289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Normalized Runtime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Normalized Runtime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C-41CE-B30A-3DFB15026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00C-41CE-B30A-3DFB15026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C-41CE-B30A-3DFB15026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00C-41CE-B30A-3DFB15026CB8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NullLB</c:v>
                </c:pt>
                <c:pt idx="1">
                  <c:v>GreedyLB</c:v>
                </c:pt>
                <c:pt idx="2">
                  <c:v>GreedyMaxLB</c:v>
                </c:pt>
                <c:pt idx="3">
                  <c:v>MultiGreedyLB</c:v>
                </c:pt>
                <c:pt idx="4">
                  <c:v>GreedyNormLB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0.89397015531418123</c:v>
                </c:pt>
                <c:pt idx="2">
                  <c:v>0.6963252461679017</c:v>
                </c:pt>
                <c:pt idx="3">
                  <c:v>0.66186173992488073</c:v>
                </c:pt>
                <c:pt idx="4">
                  <c:v>0.63710537001319656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C-41CE-B30A-3DFB15026C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4883408"/>
        <c:axId val="1296526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Runtime</c:v>
                      </c:pt>
                    </c:strCache>
                  </c:strRef>
                </c:tx>
                <c:spPr>
                  <a:solidFill>
                    <a:schemeClr val="accent3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NullLB</c:v>
                      </c:pt>
                      <c:pt idx="1">
                        <c:v>GreedyLB</c:v>
                      </c:pt>
                      <c:pt idx="2">
                        <c:v>GreedyMaxLB</c:v>
                      </c:pt>
                      <c:pt idx="3">
                        <c:v>MultiGreedyLB</c:v>
                      </c:pt>
                      <c:pt idx="4">
                        <c:v>GreedyNormLB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788.08</c:v>
                      </c:pt>
                      <c:pt idx="1">
                        <c:v>704.52</c:v>
                      </c:pt>
                      <c:pt idx="2">
                        <c:v>548.76</c:v>
                      </c:pt>
                      <c:pt idx="3">
                        <c:v>521.6</c:v>
                      </c:pt>
                      <c:pt idx="4">
                        <c:v>502.09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00C-41CE-B30A-3DFB15026CB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Speedup</c:v>
                      </c:pt>
                    </c:strCache>
                  </c:strRef>
                </c:tx>
                <c:spPr>
                  <a:solidFill>
                    <a:schemeClr val="accent3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NullLB</c:v>
                      </c:pt>
                      <c:pt idx="1">
                        <c:v>GreedyLB</c:v>
                      </c:pt>
                      <c:pt idx="2">
                        <c:v>GreedyMaxLB</c:v>
                      </c:pt>
                      <c:pt idx="3">
                        <c:v>MultiGreedyLB</c:v>
                      </c:pt>
                      <c:pt idx="4">
                        <c:v>GreedyNormLB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1.1200000000000001</c:v>
                      </c:pt>
                      <c:pt idx="2">
                        <c:v>1.44</c:v>
                      </c:pt>
                      <c:pt idx="3">
                        <c:v>1.51</c:v>
                      </c:pt>
                      <c:pt idx="4">
                        <c:v>1.57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00C-41CE-B30A-3DFB15026CB8}"/>
                  </c:ext>
                </c:extLst>
              </c15:ser>
            </c15:filteredBarSeries>
          </c:ext>
        </c:extLst>
      </c:barChart>
      <c:catAx>
        <c:axId val="11148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526752"/>
        <c:crosses val="autoZero"/>
        <c:auto val="1"/>
        <c:lblAlgn val="ctr"/>
        <c:lblOffset val="100"/>
        <c:noMultiLvlLbl val="0"/>
      </c:catAx>
      <c:valAx>
        <c:axId val="12965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8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43047-6890-4C12-B13E-D1024C5D5488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3F721-1AE2-4F3A-81B2-9E94C3E5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1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3F721-1AE2-4F3A-81B2-9E94C3E5F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3E33-3F5F-4D2E-8D05-A353E4AC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ECA0E-E573-4712-9372-88333F26E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2EE32-6039-4FC1-AEFF-89DC8F1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57A2B-5163-48A7-9C9A-5947BD12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5FC2-C31E-4DFB-A874-2D44A694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F87-F73C-44A3-9C45-5DC36AA6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DCFA-2EF4-4C12-87DA-CB3E6AE3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62FA-65DE-4B5C-AADE-4DFD5B6E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9EF93-9AD8-439F-8FE1-071EFA9F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C260-D0BE-47F9-810E-B292140A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74652-75A2-450A-99DE-D664D037E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080F-838A-40AA-B295-CDEA6E9D3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C7982-0E0E-41D5-B25A-43F4211A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A1D3D-EC94-4A58-8B98-7F22F34F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F0CC-5557-4C71-83B5-398B0EB6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1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1CE1-C580-4D3F-8087-D12BFE1E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2806-C114-4814-AD4A-D6E0D81F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6E91-F9F3-4087-A4FC-80A28880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433F-A0E1-4FCC-A634-52F434C3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C6914-B6CD-47D5-8634-18603083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2E41-5E91-474B-A15D-2152653D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4164-2693-4404-846E-FA2FFBB8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0B9D-F787-47D2-8704-F938983A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7991-56E6-43F2-B804-758548E2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BAD79-149A-4716-A6E5-655E8070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04FF-40D4-4B86-8616-472C6AF6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7878-2570-4F6D-9EE2-26F98A1AE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B07BF-9BE4-457D-AAA3-ECB5036EF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7B238-742F-46AF-9B92-BB8914F0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96ACC-CA5E-476F-B7EE-8E594635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9247F-9168-48F5-ADF7-ED16C65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37CC-6FF6-4433-A51C-619C9616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E772-8BF6-4226-A0DF-4F5524C5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12625-ADBF-4FC4-82CD-08F5EA3B4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8D2C7-AA9E-4EC5-8FA2-5F03AAF8F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3D1CC-8F1A-4FD4-BDE5-7BCB6D38A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5646C-9F40-4987-A74C-1DE64277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72A3A-28D6-434A-A13D-C4E7D806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AD14E-7C62-4464-B9B9-01F0E48D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ACCA-C811-45A8-9E2E-CAE75F2F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22C74-1B98-4447-8F1E-19D4F6DD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803D2-A5FB-48E8-804E-6A9607C7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57CC0-B0B8-4A8C-B56D-D673FBC1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59DDD-C546-4C33-973F-153A16EE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959F7-C276-416C-84E6-6A05BEB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BE02-75CE-44FB-9232-AC2C9ECD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0233-C036-49F4-BE2B-FE5EB1D4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76B6-C726-4047-81A5-5B378D1C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9BBD6-BE54-4D51-B61B-1F2C1256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E21DF-8FCF-47B3-AF7A-F16A609B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65417-8ADC-43C7-8F34-B0C1080E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1BD31-CF0F-4A6B-BFC8-2820E12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0126-4759-49A5-AD91-AA099945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3C2A2-670F-4F52-BE47-B9F8F3C74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413A8-C01A-4C19-A8D3-FB144A170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B7551-FA24-4B1B-8CC2-BBCB4FF3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1A38-19C5-4C91-A0F5-605C38C0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45930-D30F-4168-A5FC-7C9B7A81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BB942-EB64-411E-A4C0-75CE065B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800BB-098B-4B17-B28A-790860D1E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0642-43CC-4111-97FB-C93FFFD7E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E5CCA-883C-41CB-86F1-B6002282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ACA1-230C-467D-B062-D75FBE7D9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EC5B-8A29-4FAD-B820-AE15330B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tanfordLegion/task-ben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523880" y="1122480"/>
            <a:ext cx="9143640" cy="3175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6000" b="1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Recent Developments in Dynamic Load Balancing in Charm++</a:t>
            </a:r>
          </a:p>
        </p:txBody>
      </p:sp>
      <p:sp>
        <p:nvSpPr>
          <p:cNvPr id="131" name="TextShape 2"/>
          <p:cNvSpPr txBox="1"/>
          <p:nvPr/>
        </p:nvSpPr>
        <p:spPr>
          <a:xfrm>
            <a:off x="1523880" y="4480560"/>
            <a:ext cx="9143640" cy="878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Ronak Buch</a:t>
            </a:r>
            <a:r>
              <a:rPr lang="en-US" sz="2400" b="0" strike="noStrike" spc="-1" dirty="0">
                <a:solidFill>
                  <a:srgbClr val="999999"/>
                </a:solidFill>
                <a:latin typeface="Calibri"/>
              </a:rPr>
              <a:t>, Kavitha Chandrasekar, Juan Galvez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999999"/>
                </a:solidFill>
                <a:latin typeface="Calibri"/>
              </a:rPr>
              <a:t>rabuch2@illinois.edu</a:t>
            </a:r>
            <a:endParaRPr lang="en-US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b="0" i="1" strike="noStrike" spc="-1" dirty="0">
                <a:solidFill>
                  <a:srgbClr val="808080"/>
                </a:solidFill>
                <a:latin typeface="Calibri"/>
              </a:rPr>
              <a:t>Parallel Programming Laboratory, University of Illinois at Urbana-Champaign</a:t>
            </a:r>
            <a:endParaRPr lang="en-US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D9733-E9F2-424A-B4A8-A90D8A6BA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5" y="5723945"/>
            <a:ext cx="704089" cy="914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D1AAD-C912-42AE-9C9A-F7D015048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53" y="5669880"/>
            <a:ext cx="846682" cy="1022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81"/>
    </mc:Choice>
    <mc:Fallback>
      <p:transition spd="slow" advTm="203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Vector Load Balancing</a:t>
            </a:r>
            <a:endParaRPr lang="en-US" sz="4400" b="0" strike="noStrike" spc="-1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New LB framework supports storing and utilizing vectors of loads</a:t>
            </a:r>
          </a:p>
          <a:p>
            <a:pPr marL="914760" lvl="1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&lt;CPU time, GPU time&gt;</a:t>
            </a:r>
          </a:p>
          <a:p>
            <a:pPr marL="914760" lvl="1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latin typeface="Calibri"/>
              </a:rPr>
              <a:t>&lt;Phase 1 time, Phase 2 time, …, Phase </a:t>
            </a:r>
            <a:r>
              <a:rPr lang="en-US" sz="2800" i="1" spc="-1" dirty="0">
                <a:latin typeface="Calibri"/>
              </a:rPr>
              <a:t>n </a:t>
            </a:r>
            <a:r>
              <a:rPr lang="en-US" sz="2800" spc="-1" dirty="0">
                <a:latin typeface="Calibri"/>
              </a:rPr>
              <a:t>time&gt;</a:t>
            </a:r>
          </a:p>
          <a:p>
            <a:pPr marL="914760" lvl="1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latin typeface="Calibri"/>
              </a:rPr>
              <a:t>&lt;Runtime measured time, application specified parameter&gt;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latin typeface="Calibri"/>
              </a:rPr>
              <a:t>HAPI to automatically measure GPU load, runtime calls to designate phase boundaries, etc.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New strategies needed to make use of this information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b="0" strike="noStrike" spc="-1" dirty="0"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EF2E5-F259-4863-AC18-325EB4A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A2D49-4B63-4EDC-962E-BF911E55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31"/>
    </mc:Choice>
    <mc:Fallback>
      <p:transition spd="slow" advTm="718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Vector Load Strategies</a:t>
            </a:r>
            <a:endParaRPr lang="en-US" sz="4400" b="0" strike="noStrike" spc="-1" dirty="0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 err="1">
                <a:latin typeface="Calibri"/>
              </a:rPr>
              <a:t>GreedyMaxLB</a:t>
            </a:r>
            <a:r>
              <a:rPr lang="en-US" sz="2800" b="0" strike="noStrike" spc="-1" dirty="0">
                <a:latin typeface="Calibri"/>
              </a:rPr>
              <a:t> – Naïve strategy, reimplements </a:t>
            </a:r>
            <a:r>
              <a:rPr lang="en-US" sz="2800" b="0" strike="noStrike" spc="-1" dirty="0" err="1">
                <a:latin typeface="Calibri"/>
              </a:rPr>
              <a:t>GreedyLB</a:t>
            </a:r>
            <a:r>
              <a:rPr lang="en-US" sz="2800" b="0" strike="noStrike" spc="-1" dirty="0">
                <a:latin typeface="Calibri"/>
              </a:rPr>
              <a:t> using max of vector </a:t>
            </a:r>
            <a:r>
              <a:rPr lang="en-US" sz="2800" spc="-1" dirty="0"/>
              <a:t>as load, 1 maxheap of objects, 1 minheap of PEs </a:t>
            </a:r>
            <a:endParaRPr lang="en-US" sz="2800" b="0" strike="noStrike" spc="-1" dirty="0">
              <a:latin typeface="Calibri"/>
            </a:endParaRP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 err="1">
                <a:latin typeface="Calibri"/>
              </a:rPr>
              <a:t>MultiGreedyLB</a:t>
            </a:r>
            <a:r>
              <a:rPr lang="en-US" sz="2800" b="0" strike="noStrike" spc="-1" dirty="0">
                <a:latin typeface="Calibri"/>
              </a:rPr>
              <a:t> – Greedily assigns object </a:t>
            </a:r>
            <a:r>
              <a:rPr lang="en-US" sz="2800" spc="-1" dirty="0">
                <a:latin typeface="Calibri"/>
              </a:rPr>
              <a:t>with most load </a:t>
            </a:r>
            <a:r>
              <a:rPr lang="en-US" sz="2800" b="0" strike="noStrike" spc="-1" dirty="0">
                <a:latin typeface="Calibri"/>
              </a:rPr>
              <a:t>to PE with least load in object’s heaviest dimension, 1 maxheap of objects, </a:t>
            </a:r>
            <a:r>
              <a:rPr lang="en-US" sz="2800" b="0" i="1" strike="noStrike" spc="-1" dirty="0">
                <a:latin typeface="Calibri"/>
              </a:rPr>
              <a:t>n</a:t>
            </a:r>
            <a:r>
              <a:rPr lang="en-US" sz="2800" b="0" strike="noStrike" spc="-1" dirty="0">
                <a:latin typeface="Calibri"/>
              </a:rPr>
              <a:t> minheaps of processors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spc="-1" dirty="0" err="1">
                <a:latin typeface="Calibri"/>
              </a:rPr>
              <a:t>GreedyNormLB</a:t>
            </a:r>
            <a:r>
              <a:rPr lang="en-US" sz="2800" spc="-1" dirty="0">
                <a:latin typeface="Calibri"/>
              </a:rPr>
              <a:t> – Greedily assigns objects to PEs while minimizing norm of PE load vectors, 1 maxheap of objects, no processor heap (uses exhaustive search with heuristics)</a:t>
            </a:r>
            <a:endParaRPr lang="en-US" sz="2800" b="0" strike="noStrike" spc="-1" dirty="0"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EF2E5-F259-4863-AC18-325EB4A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A2D49-4B63-4EDC-962E-BF911E55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66"/>
    </mc:Choice>
    <mc:Fallback>
      <p:transition spd="slow" advTm="10906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Vector LB Results</a:t>
            </a:r>
            <a:endParaRPr lang="en-US" sz="4400" b="0" strike="noStrike" spc="-1" dirty="0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0" strike="noStrike" spc="-1" dirty="0"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EF2E5-F259-4863-AC18-325EB4A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A2D49-4B63-4EDC-962E-BF911E55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21D183-EEF4-4786-AFD8-F58556B9D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230064"/>
              </p:ext>
            </p:extLst>
          </p:nvPr>
        </p:nvGraphicFramePr>
        <p:xfrm>
          <a:off x="5375563" y="757853"/>
          <a:ext cx="626225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E8B928-D8EB-4C3C-B4F2-AE39B15D6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23591"/>
              </p:ext>
            </p:extLst>
          </p:nvPr>
        </p:nvGraphicFramePr>
        <p:xfrm>
          <a:off x="720436" y="1810223"/>
          <a:ext cx="4318920" cy="306514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587436">
                  <a:extLst>
                    <a:ext uri="{9D8B030D-6E8A-4147-A177-3AD203B41FA5}">
                      <a16:colId xmlns:a16="http://schemas.microsoft.com/office/drawing/2014/main" val="3859476011"/>
                    </a:ext>
                  </a:extLst>
                </a:gridCol>
                <a:gridCol w="1365742">
                  <a:extLst>
                    <a:ext uri="{9D8B030D-6E8A-4147-A177-3AD203B41FA5}">
                      <a16:colId xmlns:a16="http://schemas.microsoft.com/office/drawing/2014/main" val="3819752506"/>
                    </a:ext>
                  </a:extLst>
                </a:gridCol>
                <a:gridCol w="1365742">
                  <a:extLst>
                    <a:ext uri="{9D8B030D-6E8A-4147-A177-3AD203B41FA5}">
                      <a16:colId xmlns:a16="http://schemas.microsoft.com/office/drawing/2014/main" val="3962278460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Speedup vs </a:t>
                      </a:r>
                      <a:r>
                        <a:rPr lang="en-US" sz="1600" u="none" strike="noStrike" dirty="0" err="1">
                          <a:effectLst/>
                        </a:rPr>
                        <a:t>NullLB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Speedup vs </a:t>
                      </a:r>
                      <a:r>
                        <a:rPr lang="en-US" sz="1600" u="none" strike="noStrike" dirty="0" err="1">
                          <a:effectLst/>
                        </a:rPr>
                        <a:t>GreedyLB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66942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NullLB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52955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GreedyLB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14463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GreedyMaxLB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501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MultiGreedyLB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617869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GreedyNormLB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4347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82A8B4-4101-42F8-836A-FE27512A4315}"/>
              </a:ext>
            </a:extLst>
          </p:cNvPr>
          <p:cNvSpPr txBox="1"/>
          <p:nvPr/>
        </p:nvSpPr>
        <p:spPr>
          <a:xfrm>
            <a:off x="720436" y="5268660"/>
            <a:ext cx="431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Simulated run of 2 phase application with 20000 objects on 2048 PEs</a:t>
            </a:r>
          </a:p>
        </p:txBody>
      </p:sp>
    </p:spTree>
    <p:extLst>
      <p:ext uri="{BB962C8B-B14F-4D97-AF65-F5344CB8AC3E}">
        <p14:creationId xmlns:p14="http://schemas.microsoft.com/office/powerpoint/2010/main" val="208273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89"/>
    </mc:Choice>
    <mc:Fallback>
      <p:transition spd="slow" advTm="903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Vector Load Balancing Future Work</a:t>
            </a:r>
            <a:endParaRPr lang="en-US" sz="4400" b="0" strike="noStrike" spc="-1" dirty="0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Dynamically learn parameters useful for performance tuning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Currently, strategies always try to minimize maximum overall load on PE, instead, allow user to specify optimization targets</a:t>
            </a:r>
          </a:p>
          <a:p>
            <a:pPr marL="914760" lvl="1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latin typeface="Calibri"/>
              </a:rPr>
              <a:t>e.g. cons</a:t>
            </a:r>
            <a:r>
              <a:rPr lang="en-US" sz="2800" spc="-1" dirty="0">
                <a:latin typeface="Calibri"/>
              </a:rPr>
              <a:t>train memory usage on PE to not exceed threshold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spc="-1" dirty="0">
              <a:latin typeface="Calibri"/>
            </a:endParaRP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0" strike="noStrike" spc="-1" dirty="0">
              <a:latin typeface="Calibri"/>
            </a:endParaRP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b="0" strike="noStrike" spc="-1" dirty="0"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EF2E5-F259-4863-AC18-325EB4A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A2D49-4B63-4EDC-962E-BF911E55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"/>
    </mc:Choice>
    <mc:Fallback>
      <p:transition spd="slow" advTm="15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8914-7D77-4F29-BB53-40D8C02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Within Node Task Stealing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237B-F57A-47FA-B3E0-E2D2A208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FC40-DE50-4046-80F4-BBEE99DB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Task Bench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0336-A0FD-6B48-8883-D571E449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1900" dirty="0"/>
              <a:t>Task Bench benchmark assesses efficiency of runtime systems for compute bound, memory bound and load imbalanced applications</a:t>
            </a:r>
          </a:p>
          <a:p>
            <a:r>
              <a:rPr lang="en-US" sz="1900" dirty="0"/>
              <a:t>We use their benchmark to assess efficiency of within node load imbalance</a:t>
            </a:r>
          </a:p>
          <a:p>
            <a:r>
              <a:rPr lang="en-US" sz="1900" dirty="0"/>
              <a:t>Between LB steps there might be transient load imbalance</a:t>
            </a:r>
          </a:p>
          <a:p>
            <a:r>
              <a:rPr lang="en-US" sz="1900" dirty="0"/>
              <a:t>We tag entry methods that can be executed by any PE within a node</a:t>
            </a:r>
          </a:p>
          <a:p>
            <a:r>
              <a:rPr lang="en-US" sz="1900" dirty="0"/>
              <a:t>Runtime adds the tasks to node level queue to handle imbalance via node level task sharing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FA9099-D72C-8243-A9CC-6DD3DFC6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" t="2719" r="2254"/>
          <a:stretch/>
        </p:blipFill>
        <p:spPr>
          <a:xfrm>
            <a:off x="5278583" y="1825625"/>
            <a:ext cx="6192982" cy="37857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9099F-0C27-4A3C-B4A0-2650CCE0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74AFD-0683-4C08-A3A3-6B5107F1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B5D4-0DB5-1947-A4E0-E804957A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Bench Benchmark – Imbalance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9FC1-4B68-BB45-B854-4B2EF64B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Imbalance</a:t>
            </a:r>
          </a:p>
          <a:p>
            <a:pPr lvl="1"/>
            <a:r>
              <a:rPr lang="en-US" dirty="0"/>
              <a:t>&gt;= 0 and &lt;= 2.0</a:t>
            </a:r>
          </a:p>
          <a:p>
            <a:pPr lvl="1"/>
            <a:r>
              <a:rPr lang="en-US" dirty="0"/>
              <a:t>Each object generates load between 0 to 2.0 of the specified number of iterations</a:t>
            </a:r>
          </a:p>
          <a:p>
            <a:r>
              <a:rPr lang="en-US" dirty="0"/>
              <a:t>Experiments on 32 cores with imbalance in PEs of up to 10% over average load (2 objects per PE)</a:t>
            </a:r>
          </a:p>
          <a:p>
            <a:r>
              <a:rPr lang="en-US" dirty="0"/>
              <a:t>Other runtimes like OpenMP have finer granularity of tasks and hence can perform close to 100% efficiency</a:t>
            </a:r>
          </a:p>
          <a:p>
            <a:r>
              <a:rPr lang="en-US" dirty="0"/>
              <a:t>Our performance is within 10% of full efficiency</a:t>
            </a:r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https://github.com/StanfordLegion/task-bench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6B4A-74B9-4523-AC06-63B3D90F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E5466-73D7-4329-9A89-47937560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8914-7D77-4F29-BB53-40D8C02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Distributed Graph Refinement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237B-F57A-47FA-B3E0-E2D2A208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8010-E1DB-4F48-BD7F-434F58E2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- </a:t>
            </a:r>
            <a:r>
              <a:rPr lang="en-US" dirty="0" err="1"/>
              <a:t>DiffusionLB</a:t>
            </a:r>
            <a:r>
              <a:rPr lang="en-US" dirty="0"/>
              <a:t>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F843-CD76-6841-AD24-7937492E5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performs diffusion of loads with neighbor nodes</a:t>
            </a:r>
          </a:p>
          <a:p>
            <a:r>
              <a:rPr lang="en-US" dirty="0"/>
              <a:t>For each diffusion iteration (pseudo-</a:t>
            </a:r>
            <a:r>
              <a:rPr lang="en-US" dirty="0" err="1"/>
              <a:t>loadbalancing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Neighbor nodes exchange load values</a:t>
            </a:r>
          </a:p>
          <a:p>
            <a:pPr lvl="1"/>
            <a:r>
              <a:rPr lang="en-US" dirty="0"/>
              <a:t>Overloaded neighbors send underloaded neighbors load transfer value</a:t>
            </a:r>
          </a:p>
          <a:p>
            <a:pPr lvl="1"/>
            <a:r>
              <a:rPr lang="en-US" dirty="0"/>
              <a:t>At the end of N iterations exchange of load is finalized so nodes can reach threshold*</a:t>
            </a:r>
            <a:r>
              <a:rPr lang="en-US" dirty="0" err="1"/>
              <a:t>avg_load</a:t>
            </a:r>
            <a:endParaRPr lang="en-US" dirty="0"/>
          </a:p>
          <a:p>
            <a:r>
              <a:rPr lang="en-US" dirty="0"/>
              <a:t>Perform actual load balancing by migrating objects to neighbor nodes</a:t>
            </a:r>
          </a:p>
          <a:p>
            <a:pPr lvl="1"/>
            <a:r>
              <a:rPr lang="en-US" dirty="0"/>
              <a:t>Communication-aware</a:t>
            </a:r>
          </a:p>
          <a:p>
            <a:r>
              <a:rPr lang="en-US" dirty="0"/>
              <a:t>Perform intra-node load balancing of objects (Greedy strategy)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5D68-B661-4F92-948A-FF38002F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19A6-449F-4E5A-9DEC-A71406A6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05B-4455-5E43-8E12-0C81023A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DBC8-8859-5449-A756-F085C16D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188200" cy="4351338"/>
          </a:xfrm>
        </p:spPr>
        <p:txBody>
          <a:bodyPr/>
          <a:lstStyle/>
          <a:p>
            <a:r>
              <a:rPr lang="en-US" dirty="0"/>
              <a:t>Based on comm. graph of application</a:t>
            </a:r>
          </a:p>
          <a:p>
            <a:pPr lvl="1"/>
            <a:r>
              <a:rPr lang="en-US" dirty="0"/>
              <a:t>Find </a:t>
            </a:r>
            <a:r>
              <a:rPr lang="en-US" b="1" dirty="0"/>
              <a:t>K</a:t>
            </a:r>
            <a:r>
              <a:rPr lang="en-US" dirty="0"/>
              <a:t> highest communicating neighbors for each node</a:t>
            </a:r>
          </a:p>
          <a:p>
            <a:pPr lvl="1"/>
            <a:r>
              <a:rPr lang="en-US" dirty="0"/>
              <a:t>Make neighbors symmetric, each node has at most </a:t>
            </a:r>
            <a:r>
              <a:rPr lang="en-US" b="1" dirty="0"/>
              <a:t>2K</a:t>
            </a:r>
            <a:r>
              <a:rPr lang="en-US" dirty="0"/>
              <a:t> neighbors</a:t>
            </a:r>
          </a:p>
          <a:p>
            <a:pPr lvl="1"/>
            <a:r>
              <a:rPr lang="en-US" dirty="0"/>
              <a:t>Neighbors are communicating logical nodes (to be mapped to neighboring physical nodes)</a:t>
            </a:r>
          </a:p>
          <a:p>
            <a:r>
              <a:rPr lang="en-US" dirty="0"/>
              <a:t>Can result in disconnected graph</a:t>
            </a:r>
          </a:p>
          <a:p>
            <a:pPr lvl="1"/>
            <a:r>
              <a:rPr lang="en-US" dirty="0"/>
              <a:t>Find connected components</a:t>
            </a:r>
          </a:p>
          <a:p>
            <a:pPr lvl="1"/>
            <a:r>
              <a:rPr lang="en-US" dirty="0"/>
              <a:t>Add edges between connected components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Block-mapping Stencil3D on 32 nodes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E8D22-E796-3A4A-A784-50004050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67" y="2598345"/>
            <a:ext cx="3877733" cy="37135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0CE56-DEDC-449A-9D3A-801C6179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D48E-A68B-45EA-9392-72A44E32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8914-7D77-4F29-BB53-40D8C02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LB Framework Revamp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237B-F57A-47FA-B3E0-E2D2A208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6"/>
    </mc:Choice>
    <mc:Fallback>
      <p:transition spd="slow" advTm="555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DiffusionLB</a:t>
            </a:r>
            <a:r>
              <a:rPr lang="en-US" dirty="0"/>
              <a:t> – Stencil3D on 16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C66B9-852A-4E42-B1B5-CAC89916D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47" y="1825625"/>
            <a:ext cx="6473705" cy="4351338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0A99A-5D33-304A-B7E6-92925216259F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DF9AFA-7926-5B4B-A952-D42860CE660E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CA0CCA-70AC-7E40-A111-287083320BCF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1C1485-5F5A-434D-888E-8381A7D74999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AE2465-464C-4545-8B1D-70D4F36641B6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979ADE-BAF6-F341-B49F-6B96A4D694C2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6F55F-867F-4D4B-B497-157C5585BED1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5E8C6-86C4-45FE-A2F0-92F7591D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28BD-7C4D-4C72-8A06-CED9D23C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2D0F5-901C-874F-B359-4ACB4631B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665" y="1825625"/>
            <a:ext cx="6502670" cy="435133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77B193-1873-3C4C-997C-309CCD964475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45EC24-F006-9E44-AE13-7B29B4729836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7BE605-FAB6-6747-89B0-6937C563D81F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89820E-07B1-114B-824B-D91DB6355739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1AFBE-3F85-CA4F-B419-4D7C48AFFEFC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0B2D85-7BFB-544F-810B-DA1C2E5827A9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BD8341-55EB-9E4E-9B91-A8FAAEFAC6C1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80C44-4289-41E0-A17B-D24B103A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ADA6-419E-461D-B98A-9FDE74D3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2C1346-D59E-124F-B54A-1BD1D4E0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635" y="1825625"/>
            <a:ext cx="6468730" cy="435133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8A4236-6012-EB47-8D9C-119A2F3F2D10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916FBA-E059-EA44-B372-CAA288C5EC7F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EDA04-27A6-374D-8E35-18A3A11BD9C8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E7E08D-82A0-264B-8807-9B96884EDF6B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BDD153-3FDB-A74E-AC8D-5A55B9D88515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30AE50-6351-CB48-B1FB-BAE35113ABB0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708AEA-9A29-4E46-A46F-7160AC7529DC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D3D6C-363C-4112-B97F-A32DD14E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1AE26-F7BB-4D02-9E6D-C445FBC2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8CAF7-7CB8-624A-9FFB-83E7E2830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993" y="1825625"/>
            <a:ext cx="6464014" cy="435133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E31124-0638-E944-B186-58E1DF6F12D4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BABE58-54D6-524F-82C8-55D132F7EF2B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39799-740A-8B4C-BE4A-481BE1845058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1654FC-066D-AA44-92C5-FF42DE5F5AA3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9C16D8-8FB1-3B4A-9F4C-40809E79B6E0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CB6F1E-F9DB-EE4B-BC0B-2FEA2BC75218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90910E-9EC8-AE4B-A9C8-D4520D97B1A7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8547C-C224-4DAB-AFC2-815AC62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A80E5-DFF9-42CE-8E7C-2EF56F79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E985F5-4E3D-6346-AA4E-59565EBDF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79" y="1825625"/>
            <a:ext cx="6478442" cy="435133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3B7414-FD72-B141-905D-D71D5DF1BFC3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55A083-3423-A549-BD1B-C2D7C0424D2E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08C514-60FC-B34A-AEAE-6E32C5AB0EC0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17C27D-AFC9-104E-8D90-EFC2B54AD9A3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318F9D-AE70-B444-B5B2-E9356AF85A03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80ED6-A839-8445-BCA0-75E755E5D081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24F431-5658-A84E-B1D9-4C348F93B631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1B965-22F0-4B80-B6E6-5055EF6E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09A8-7602-4A0B-828F-524447E6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299B-E8A7-8545-B926-089CFE70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EAD4B-16EC-F746-866A-D2C759BB9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063" y="1825625"/>
            <a:ext cx="6531874" cy="435133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BD9EDE-9BD6-714E-8B3D-EBD1EFDD090F}"/>
              </a:ext>
            </a:extLst>
          </p:cNvPr>
          <p:cNvGrpSpPr/>
          <p:nvPr/>
        </p:nvGrpSpPr>
        <p:grpSpPr>
          <a:xfrm>
            <a:off x="10132142" y="3078415"/>
            <a:ext cx="1926685" cy="922879"/>
            <a:chOff x="10132142" y="3078415"/>
            <a:chExt cx="1926685" cy="922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851A4-E827-FE45-9C9F-483D3E5A39B2}"/>
                </a:ext>
              </a:extLst>
            </p:cNvPr>
            <p:cNvSpPr/>
            <p:nvPr/>
          </p:nvSpPr>
          <p:spPr>
            <a:xfrm>
              <a:off x="10132142" y="3429000"/>
              <a:ext cx="368710" cy="2138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464C8C-0AB1-484B-86A9-5F8AD8FF6D02}"/>
                </a:ext>
              </a:extLst>
            </p:cNvPr>
            <p:cNvSpPr/>
            <p:nvPr/>
          </p:nvSpPr>
          <p:spPr>
            <a:xfrm>
              <a:off x="10132142" y="3156155"/>
              <a:ext cx="368710" cy="21385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EF32BE-A57C-9642-AD0E-91AEAB36717E}"/>
                </a:ext>
              </a:extLst>
            </p:cNvPr>
            <p:cNvSpPr/>
            <p:nvPr/>
          </p:nvSpPr>
          <p:spPr>
            <a:xfrm>
              <a:off x="10132142" y="3712223"/>
              <a:ext cx="368710" cy="21385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F2BEED-1C56-224D-AC1F-AC62810FC0CA}"/>
                </a:ext>
              </a:extLst>
            </p:cNvPr>
            <p:cNvSpPr txBox="1"/>
            <p:nvPr/>
          </p:nvSpPr>
          <p:spPr>
            <a:xfrm>
              <a:off x="10643771" y="3078415"/>
              <a:ext cx="1278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Overloaded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9B09C9-47E5-774C-8D27-AB6B4CACC434}"/>
                </a:ext>
              </a:extLst>
            </p:cNvPr>
            <p:cNvSpPr txBox="1"/>
            <p:nvPr/>
          </p:nvSpPr>
          <p:spPr>
            <a:xfrm>
              <a:off x="10643055" y="3375034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Underloaded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1649E5-66E3-944A-BBA3-AEC428316E11}"/>
                </a:ext>
              </a:extLst>
            </p:cNvPr>
            <p:cNvSpPr txBox="1"/>
            <p:nvPr/>
          </p:nvSpPr>
          <p:spPr>
            <a:xfrm>
              <a:off x="10645914" y="3631962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Average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F6BC-A1CC-4F8F-B156-A710959A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1A8FA-8D83-481B-ADEA-8641C1BE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6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A171-4D01-804F-A46E-ABDAB78D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DiffusionLB</a:t>
            </a:r>
            <a:r>
              <a:rPr lang="en-US" dirty="0"/>
              <a:t> Strategy – Communication-aware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6F96-0541-794A-8A24-3AD3290BA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02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each node, maintain a matrix of communication bytes for each object with each neighbor node</a:t>
            </a:r>
          </a:p>
          <a:p>
            <a:endParaRPr lang="en-US" dirty="0"/>
          </a:p>
          <a:p>
            <a:r>
              <a:rPr lang="en-US" dirty="0"/>
              <a:t>For final load value to be sent to each neighbor</a:t>
            </a:r>
          </a:p>
          <a:p>
            <a:pPr lvl="1"/>
            <a:r>
              <a:rPr lang="en-US" dirty="0"/>
              <a:t>Form a heap of objects sorted based on communication</a:t>
            </a:r>
          </a:p>
          <a:p>
            <a:pPr lvl="1"/>
            <a:r>
              <a:rPr lang="en-US" dirty="0"/>
              <a:t>Selected object has maximum external communication</a:t>
            </a:r>
          </a:p>
          <a:p>
            <a:pPr lvl="2"/>
            <a:r>
              <a:rPr lang="en-US" dirty="0"/>
              <a:t>And maximum external communication with destination node</a:t>
            </a:r>
          </a:p>
          <a:p>
            <a:pPr lvl="1"/>
            <a:r>
              <a:rPr lang="en-US" dirty="0"/>
              <a:t>Pick objects till required load value for neighbor is satisfied</a:t>
            </a:r>
          </a:p>
          <a:p>
            <a:pPr marL="914400" lvl="2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9667B9-E24F-3C4A-8D01-BD3B8D5BD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87733" y="2167466"/>
          <a:ext cx="4368803" cy="301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34">
                  <a:extLst>
                    <a:ext uri="{9D8B030D-6E8A-4147-A177-3AD203B41FA5}">
                      <a16:colId xmlns:a16="http://schemas.microsoft.com/office/drawing/2014/main" val="1548755526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378319343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6328901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71580474"/>
                    </a:ext>
                  </a:extLst>
                </a:gridCol>
                <a:gridCol w="728134">
                  <a:extLst>
                    <a:ext uri="{9D8B030D-6E8A-4147-A177-3AD203B41FA5}">
                      <a16:colId xmlns:a16="http://schemas.microsoft.com/office/drawing/2014/main" val="1642479889"/>
                    </a:ext>
                  </a:extLst>
                </a:gridCol>
                <a:gridCol w="999069">
                  <a:extLst>
                    <a:ext uri="{9D8B030D-6E8A-4147-A177-3AD203B41FA5}">
                      <a16:colId xmlns:a16="http://schemas.microsoft.com/office/drawing/2014/main" val="2372937422"/>
                    </a:ext>
                  </a:extLst>
                </a:gridCol>
              </a:tblGrid>
              <a:tr h="986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Nbor0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Nbor</a:t>
                      </a:r>
                      <a:r>
                        <a:rPr lang="en-US" dirty="0"/>
                        <a:t>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Nbor</a:t>
                      </a:r>
                      <a:r>
                        <a:rPr lang="en-US" dirty="0"/>
                        <a:t>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Internal </a:t>
                      </a:r>
                      <a:r>
                        <a:rPr lang="en-US" dirty="0" err="1"/>
                        <a:t>Comm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20061"/>
                  </a:ext>
                </a:extLst>
              </a:tr>
              <a:tr h="405514">
                <a:tc>
                  <a:txBody>
                    <a:bodyPr/>
                    <a:lstStyle/>
                    <a:p>
                      <a:r>
                        <a:rPr lang="en-US" dirty="0"/>
                        <a:t>Obj-0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586499"/>
                  </a:ext>
                </a:extLst>
              </a:tr>
              <a:tr h="405514">
                <a:tc>
                  <a:txBody>
                    <a:bodyPr/>
                    <a:lstStyle/>
                    <a:p>
                      <a:r>
                        <a:rPr lang="en-US" dirty="0"/>
                        <a:t>Obj-1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59955"/>
                  </a:ext>
                </a:extLst>
              </a:tr>
              <a:tr h="405514">
                <a:tc>
                  <a:txBody>
                    <a:bodyPr/>
                    <a:lstStyle/>
                    <a:p>
                      <a:r>
                        <a:rPr lang="en-US" dirty="0"/>
                        <a:t>Obj-2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22937"/>
                  </a:ext>
                </a:extLst>
              </a:tr>
              <a:tr h="405514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3253"/>
                  </a:ext>
                </a:extLst>
              </a:tr>
              <a:tr h="405514">
                <a:tc>
                  <a:txBody>
                    <a:bodyPr/>
                    <a:lstStyle/>
                    <a:p>
                      <a:r>
                        <a:rPr lang="en-US" dirty="0" err="1"/>
                        <a:t>Obj</a:t>
                      </a:r>
                      <a:r>
                        <a:rPr lang="en-US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6200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FC157-13FA-4397-9CC8-E6AB2B47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3ACA6-87EE-4E69-8288-E9EE5F6C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BC44-8395-474C-8D81-0731D77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DiffusionLB</a:t>
            </a:r>
            <a:r>
              <a:rPr lang="en-US" dirty="0"/>
              <a:t> Strategy – Experimental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26DA-F2CE-D74C-BD2D-0523DF1D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6782" cy="4351338"/>
          </a:xfrm>
        </p:spPr>
        <p:txBody>
          <a:bodyPr/>
          <a:lstStyle/>
          <a:p>
            <a:r>
              <a:rPr lang="en-US" dirty="0"/>
              <a:t>Stencil3D</a:t>
            </a:r>
          </a:p>
          <a:p>
            <a:pPr lvl="1"/>
            <a:r>
              <a:rPr lang="en-US" dirty="0"/>
              <a:t>7x8x16 chares on 8 nodes x 7 </a:t>
            </a:r>
            <a:r>
              <a:rPr lang="en-US" dirty="0" err="1"/>
              <a:t>ppn</a:t>
            </a:r>
            <a:endParaRPr lang="en-US" dirty="0"/>
          </a:p>
          <a:p>
            <a:pPr lvl="1"/>
            <a:r>
              <a:rPr lang="en-US" dirty="0"/>
              <a:t>On vesta</a:t>
            </a:r>
          </a:p>
          <a:p>
            <a:r>
              <a:rPr lang="en-US" dirty="0"/>
              <a:t>Load imbalance</a:t>
            </a:r>
          </a:p>
          <a:p>
            <a:pPr lvl="1"/>
            <a:r>
              <a:rPr lang="en-US" dirty="0" err="1"/>
              <a:t>thisIndex.x</a:t>
            </a:r>
            <a:r>
              <a:rPr lang="en-US" dirty="0"/>
              <a:t> &lt;=1 || </a:t>
            </a:r>
            <a:r>
              <a:rPr lang="en-US" dirty="0" err="1"/>
              <a:t>thisIndex.x</a:t>
            </a:r>
            <a:r>
              <a:rPr lang="en-US" dirty="0"/>
              <a:t> &gt;=5</a:t>
            </a:r>
          </a:p>
          <a:p>
            <a:r>
              <a:rPr lang="en-US" dirty="0"/>
              <a:t>Speedup similar to Distributed</a:t>
            </a:r>
          </a:p>
          <a:p>
            <a:pPr lvl="1"/>
            <a:r>
              <a:rPr lang="en-US" dirty="0"/>
              <a:t>Within 5% of Greedy/</a:t>
            </a:r>
            <a:r>
              <a:rPr lang="en-US" dirty="0" err="1"/>
              <a:t>GreedyRefine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BFA7C8-94CB-3D40-98FA-BAE2C5A0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53" y="2267006"/>
            <a:ext cx="4724400" cy="2743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5730-CD29-4FA8-BEF0-70246911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4E74A-3506-4CEC-BFD7-ADE1E1D6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BC44-8395-474C-8D81-0731D77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DiffusionLB</a:t>
            </a:r>
            <a:r>
              <a:rPr lang="en-US" dirty="0"/>
              <a:t> Strategy – Experimental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26DA-F2CE-D74C-BD2D-0523DF1D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Larger block size per chare</a:t>
            </a:r>
          </a:p>
          <a:p>
            <a:r>
              <a:rPr lang="en-US" dirty="0"/>
              <a:t>Stencil3D</a:t>
            </a:r>
          </a:p>
          <a:p>
            <a:pPr lvl="1"/>
            <a:r>
              <a:rPr lang="en-US" dirty="0"/>
              <a:t>7x8x16 chares on 8 nodes x 7 </a:t>
            </a:r>
            <a:r>
              <a:rPr lang="en-US" dirty="0" err="1"/>
              <a:t>ppn</a:t>
            </a:r>
            <a:endParaRPr lang="en-US" dirty="0"/>
          </a:p>
          <a:p>
            <a:r>
              <a:rPr lang="en-US" dirty="0"/>
              <a:t>Load imbalance</a:t>
            </a:r>
          </a:p>
          <a:p>
            <a:pPr lvl="1"/>
            <a:r>
              <a:rPr lang="en-US" dirty="0" err="1"/>
              <a:t>thisIndex.x</a:t>
            </a:r>
            <a:r>
              <a:rPr lang="en-US" dirty="0"/>
              <a:t> &lt;=1 || </a:t>
            </a:r>
            <a:r>
              <a:rPr lang="en-US" dirty="0" err="1"/>
              <a:t>thisIndex.x</a:t>
            </a:r>
            <a:r>
              <a:rPr lang="en-US" dirty="0"/>
              <a:t> &gt;=5</a:t>
            </a:r>
          </a:p>
          <a:p>
            <a:r>
              <a:rPr lang="en-US" dirty="0"/>
              <a:t>Speedup similar to Distributed</a:t>
            </a:r>
          </a:p>
          <a:p>
            <a:pPr lvl="1"/>
            <a:r>
              <a:rPr lang="en-US" dirty="0"/>
              <a:t>Within 5% of Greedy/</a:t>
            </a:r>
            <a:r>
              <a:rPr lang="en-US" dirty="0" err="1"/>
              <a:t>GreedyRefine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CAEB4-8D94-514A-8498-D8140DB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4572000" cy="2743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F528-A2C0-41FD-A42E-B473FB58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C7177-0EF2-4D73-9381-0A204DC9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BC44-8395-474C-8D81-0731D77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DiffusionLB</a:t>
            </a:r>
            <a:r>
              <a:rPr lang="en-US" dirty="0"/>
              <a:t> Strategy – Experimental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26DA-F2CE-D74C-BD2D-0523DF1D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32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32 nodes on vesta</a:t>
            </a:r>
          </a:p>
          <a:p>
            <a:pPr lvl="1"/>
            <a:r>
              <a:rPr lang="en-US" dirty="0"/>
              <a:t>Strategy time</a:t>
            </a:r>
          </a:p>
          <a:p>
            <a:pPr lvl="2"/>
            <a:r>
              <a:rPr lang="en-US" dirty="0"/>
              <a:t>Includes finding neighbor topology</a:t>
            </a:r>
          </a:p>
          <a:p>
            <a:pPr lvl="2"/>
            <a:r>
              <a:rPr lang="en-US" dirty="0"/>
              <a:t>Finding connected components</a:t>
            </a:r>
          </a:p>
          <a:p>
            <a:pPr lvl="2"/>
            <a:r>
              <a:rPr lang="en-US" dirty="0"/>
              <a:t>Work in progress</a:t>
            </a:r>
          </a:p>
          <a:p>
            <a:pPr lvl="1"/>
            <a:r>
              <a:rPr lang="en-US" dirty="0"/>
              <a:t>Number of migrations</a:t>
            </a:r>
          </a:p>
          <a:p>
            <a:pPr lvl="2"/>
            <a:r>
              <a:rPr lang="en-US" dirty="0"/>
              <a:t>Fewer than Greedy/</a:t>
            </a:r>
            <a:r>
              <a:rPr lang="en-US" dirty="0" err="1"/>
              <a:t>GreedyRefine</a:t>
            </a:r>
            <a:endParaRPr lang="en-US" dirty="0"/>
          </a:p>
          <a:p>
            <a:pPr lvl="2"/>
            <a:r>
              <a:rPr lang="en-US" dirty="0"/>
              <a:t>600 vs 2900 or 1600</a:t>
            </a:r>
          </a:p>
          <a:p>
            <a:pPr lvl="1"/>
            <a:r>
              <a:rPr lang="en-US" dirty="0"/>
              <a:t>Load balance – poorer than Greedy</a:t>
            </a:r>
          </a:p>
          <a:p>
            <a:pPr lvl="1"/>
            <a:r>
              <a:rPr lang="en-US" dirty="0"/>
              <a:t>Lowest external communication bytes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Map neighbors to physical nodes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B7168-C20A-984F-BB61-53E973D4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71" y="1825625"/>
            <a:ext cx="4572000" cy="2743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3B68D-87ED-4579-B30B-2933B5DF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BE81-D80D-4D21-B94F-8FBAD4B8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9AC6-3B42-435E-A540-C13908E2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 Framework Revamp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71A7-BDC3-420C-9894-9F47655F0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Supports two </a:t>
            </a:r>
            <a:r>
              <a:rPr lang="en-US" i="1" dirty="0"/>
              <a:t>independent</a:t>
            </a:r>
            <a:r>
              <a:rPr lang="en-US" dirty="0"/>
              <a:t> load balancing modes:</a:t>
            </a:r>
          </a:p>
          <a:p>
            <a:pPr lvl="1"/>
            <a:r>
              <a:rPr lang="en-US" b="1" dirty="0" err="1">
                <a:solidFill>
                  <a:srgbClr val="00B050"/>
                </a:solidFill>
              </a:rPr>
              <a:t>AtSync</a:t>
            </a:r>
            <a:r>
              <a:rPr lang="en-US" dirty="0"/>
              <a:t> (from now on the default)</a:t>
            </a:r>
          </a:p>
          <a:p>
            <a:pPr lvl="2"/>
            <a:r>
              <a:rPr lang="en-US" dirty="0"/>
              <a:t>Removed timer dependency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Periodic</a:t>
            </a:r>
            <a:r>
              <a:rPr lang="en-US" dirty="0"/>
              <a:t> (only if </a:t>
            </a:r>
            <a:r>
              <a:rPr lang="en-US" sz="2200" dirty="0">
                <a:latin typeface="Consolas" panose="020B0609020204030204" pitchFamily="49" charset="0"/>
              </a:rPr>
              <a:t>+</a:t>
            </a:r>
            <a:r>
              <a:rPr lang="en-US" sz="2200" dirty="0" err="1">
                <a:latin typeface="Consolas" panose="020B0609020204030204" pitchFamily="49" charset="0"/>
              </a:rPr>
              <a:t>LBPeriod</a:t>
            </a:r>
            <a:r>
              <a:rPr lang="en-US" dirty="0"/>
              <a:t> is used)</a:t>
            </a:r>
          </a:p>
          <a:p>
            <a:pPr lvl="2"/>
            <a:r>
              <a:rPr lang="en-US" dirty="0"/>
              <a:t>Migratable chares must support anytime migration. This is generally true automatically with charm4py</a:t>
            </a:r>
          </a:p>
          <a:p>
            <a:pPr lvl="1"/>
            <a:r>
              <a:rPr lang="en-US" dirty="0"/>
              <a:t>(manual mode -using </a:t>
            </a:r>
            <a:r>
              <a:rPr lang="en-US" dirty="0" err="1"/>
              <a:t>CkStartLB</a:t>
            </a:r>
            <a:r>
              <a:rPr lang="en-US" dirty="0"/>
              <a:t>- removed)</a:t>
            </a:r>
          </a:p>
          <a:p>
            <a:r>
              <a:rPr lang="en-US" dirty="0"/>
              <a:t>Remove many unused/deprecated load balancing strategies</a:t>
            </a:r>
          </a:p>
          <a:p>
            <a:pPr lvl="1"/>
            <a:r>
              <a:rPr lang="en-US" dirty="0"/>
              <a:t>Keeping Greedy, </a:t>
            </a:r>
            <a:r>
              <a:rPr lang="en-US" dirty="0" err="1"/>
              <a:t>GreedyRefine</a:t>
            </a:r>
            <a:r>
              <a:rPr lang="en-US" dirty="0"/>
              <a:t>, Refine, Random, …, </a:t>
            </a:r>
            <a:r>
              <a:rPr lang="en-US" dirty="0" err="1"/>
              <a:t>DistributedLB</a:t>
            </a:r>
            <a:r>
              <a:rPr lang="en-US" dirty="0"/>
              <a:t>, Dummy, Rotate</a:t>
            </a:r>
          </a:p>
          <a:p>
            <a:r>
              <a:rPr lang="en-US" dirty="0"/>
              <a:t>Software redesign of internal infrastructure to improve readability and code maintenance</a:t>
            </a:r>
          </a:p>
          <a:p>
            <a:r>
              <a:rPr lang="en-US" dirty="0"/>
              <a:t>New hierarchical load balancing framework (called </a:t>
            </a:r>
            <a:r>
              <a:rPr lang="en-US" dirty="0" err="1"/>
              <a:t>TreeLB</a:t>
            </a:r>
            <a:r>
              <a:rPr lang="en-US" dirty="0"/>
              <a:t>) replaces the old centralized (</a:t>
            </a:r>
            <a:r>
              <a:rPr lang="en-US" dirty="0" err="1"/>
              <a:t>CentralLB</a:t>
            </a:r>
            <a:r>
              <a:rPr lang="en-US" dirty="0"/>
              <a:t>) and hierarchical (</a:t>
            </a:r>
            <a:r>
              <a:rPr lang="en-US" dirty="0" err="1"/>
              <a:t>HybridLB</a:t>
            </a:r>
            <a:r>
              <a:rPr lang="en-US" dirty="0"/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6FB8-31AB-4B1D-A264-EA28495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14976-3061-4313-8ABD-5B737DCC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71"/>
    </mc:Choice>
    <mc:Fallback>
      <p:transition spd="slow" advTm="13257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8914-7D77-4F29-BB53-40D8C02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237B-F57A-47FA-B3E0-E2D2A208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rabuch2@illinois.edu</a:t>
            </a:r>
          </a:p>
        </p:txBody>
      </p:sp>
    </p:spTree>
    <p:extLst>
      <p:ext uri="{BB962C8B-B14F-4D97-AF65-F5344CB8AC3E}">
        <p14:creationId xmlns:p14="http://schemas.microsoft.com/office/powerpoint/2010/main" val="37062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C071-0AC9-4600-801B-BD347DCA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TreeLB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76CA-AF96-42BE-A381-CD1B960B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performance optimizations (load balancing times substantially reduced)</a:t>
            </a:r>
          </a:p>
          <a:p>
            <a:r>
              <a:rPr lang="en-US" dirty="0"/>
              <a:t>Simpler to write load balancing strategies</a:t>
            </a:r>
          </a:p>
          <a:p>
            <a:r>
              <a:rPr lang="en-US" dirty="0"/>
              <a:t>Current built-in trees:</a:t>
            </a:r>
          </a:p>
          <a:p>
            <a:pPr lvl="1"/>
            <a:r>
              <a:rPr lang="en-US" b="1" dirty="0" err="1"/>
              <a:t>PE_Root</a:t>
            </a:r>
            <a:r>
              <a:rPr lang="en-US" dirty="0"/>
              <a:t> (equivalent to old </a:t>
            </a:r>
            <a:r>
              <a:rPr lang="en-US" dirty="0" err="1"/>
              <a:t>CentralLB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PE_Process_Root</a:t>
            </a:r>
            <a:endParaRPr lang="en-US" b="1" dirty="0"/>
          </a:p>
          <a:p>
            <a:pPr lvl="1"/>
            <a:r>
              <a:rPr lang="en-US" b="1" dirty="0" err="1"/>
              <a:t>PE_Process_ProcessGroup_Root</a:t>
            </a:r>
            <a:endParaRPr lang="en-US" b="1" dirty="0"/>
          </a:p>
          <a:p>
            <a:r>
              <a:rPr lang="en-US" dirty="0"/>
              <a:t>Other custom hierarchies can be implemented (advanced)</a:t>
            </a:r>
          </a:p>
          <a:p>
            <a:r>
              <a:rPr lang="en-US" dirty="0"/>
              <a:t>For the built-in trees, users can configure:</a:t>
            </a:r>
          </a:p>
          <a:p>
            <a:pPr lvl="1"/>
            <a:r>
              <a:rPr lang="en-US" dirty="0"/>
              <a:t>Strategies used at each level</a:t>
            </a:r>
          </a:p>
          <a:p>
            <a:pPr lvl="1"/>
            <a:r>
              <a:rPr lang="en-US" dirty="0"/>
              <a:t>Frequency at which </a:t>
            </a:r>
            <a:r>
              <a:rPr lang="en-US" dirty="0" err="1"/>
              <a:t>lb</a:t>
            </a:r>
            <a:r>
              <a:rPr lang="en-US" dirty="0"/>
              <a:t> occurs at each level (e.g. balance frequently within-process, and less frequently between processes or hosts)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D852-EAB0-4576-82B7-5F533F30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FDEC6-3E2F-4105-A13A-2234B80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68"/>
    </mc:Choice>
    <mc:Fallback>
      <p:transition spd="slow" advTm="1100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9CB7-C886-4FB7-947E-79CE3821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</a:t>
            </a:r>
            <a:r>
              <a:rPr lang="en-US" dirty="0" err="1"/>
              <a:t>TreeLB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9AB8-F9D9-4FD4-A4C5-2A99A35386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Configuration file (JSON format) passed at application start</a:t>
            </a:r>
          </a:p>
          <a:p>
            <a:r>
              <a:rPr lang="en-US" dirty="0" err="1"/>
              <a:t>TreeLB</a:t>
            </a:r>
            <a:r>
              <a:rPr lang="en-US" dirty="0"/>
              <a:t> can also be (re)configured at runtime, constructing a JSON object with provided API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10703C-AA4A-4D65-91EF-8D21A3CC9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34091"/>
            <a:ext cx="5181600" cy="4351338"/>
          </a:xfrm>
        </p:spPr>
        <p:txBody>
          <a:bodyPr/>
          <a:lstStyle/>
          <a:p>
            <a:r>
              <a:rPr lang="en-US" dirty="0"/>
              <a:t>Basic format 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98796-A8F1-4C28-A9D9-0BA61A147CAA}"/>
              </a:ext>
            </a:extLst>
          </p:cNvPr>
          <p:cNvSpPr txBox="1"/>
          <p:nvPr/>
        </p:nvSpPr>
        <p:spPr>
          <a:xfrm>
            <a:off x="6019799" y="2302907"/>
            <a:ext cx="5998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{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"tree"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 </a:t>
            </a:r>
            <a:r>
              <a:rPr lang="en-US" sz="1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tree_name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b="1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levelA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 {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options for level A</a:t>
            </a:r>
          </a:p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b="1" dirty="0" err="1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step_freq</a:t>
            </a:r>
            <a:r>
              <a:rPr lang="en-US" sz="1400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 N,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lb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at this level every N steps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"strategies"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 [</a:t>
            </a:r>
            <a:r>
              <a:rPr lang="en-US" sz="1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strategyA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US" sz="1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strategyB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...],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b="1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strategyA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{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options for strategy A at level A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}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},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b="1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levelB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{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options for level B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"strategies"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 [</a:t>
            </a:r>
            <a:r>
              <a:rPr lang="en-US" sz="1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strategyB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</a:t>
            </a:r>
            <a:r>
              <a:rPr lang="en-US" sz="1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strategyC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, ...]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sz="1400" b="1" dirty="0" err="1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strategyC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:</a:t>
            </a:r>
            <a:r>
              <a:rPr lang="en-US" sz="1400" b="1" dirty="0">
                <a:solidFill>
                  <a:srgbClr val="00B0F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{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options for strategy C at level B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}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}</a:t>
            </a:r>
          </a:p>
          <a:p>
            <a:r>
              <a:rPr lang="en-US" sz="1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}</a:t>
            </a:r>
            <a:endParaRPr lang="en-US"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451B3B-57DA-45B3-A878-ED924584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B6093-B45D-477B-A5CA-3DF20047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02"/>
    </mc:Choice>
    <mc:Fallback>
      <p:transition spd="slow" advTm="487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05FC62-00D5-4AA1-9076-EC023CD9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TreeLB</a:t>
            </a:r>
            <a:r>
              <a:rPr lang="en-US" dirty="0"/>
              <a:t> configuration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8408-D2F4-4F5B-9231-77D2A7D7E1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use multiple strategies at each level. Current options:</a:t>
            </a:r>
          </a:p>
          <a:p>
            <a:pPr lvl="1"/>
            <a:r>
              <a:rPr lang="en-US" dirty="0"/>
              <a:t>Loop through strategies</a:t>
            </a:r>
          </a:p>
          <a:p>
            <a:pPr lvl="1"/>
            <a:r>
              <a:rPr lang="en-US" dirty="0"/>
              <a:t>Go through sequence, and then repeat last one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B6127-55FD-4AC0-8A4B-A8B0D21B5C65}"/>
              </a:ext>
            </a:extLst>
          </p:cNvPr>
          <p:cNvSpPr txBox="1"/>
          <p:nvPr/>
        </p:nvSpPr>
        <p:spPr>
          <a:xfrm>
            <a:off x="376393" y="1783120"/>
            <a:ext cx="5911403" cy="507416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"tree":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PE_Process_ProcessGroup_Root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  "Root": 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"pe":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0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DejaVu Sans Mono" pitchFamily="49"/>
                <a:ea typeface="Microsoft YaHei" pitchFamily="2"/>
                <a:cs typeface="Lucida Sans" pitchFamily="2"/>
              </a:rPr>
              <a:t># tree root runs on PE 0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step_freq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: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9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},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ProcessGroup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num_groups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4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DejaVu Sans Mono" pitchFamily="49"/>
                <a:ea typeface="Microsoft YaHei" pitchFamily="2"/>
                <a:cs typeface="Lucida Sans" pitchFamily="2"/>
              </a:rPr>
              <a:t># divide processes into 4 groups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step_freq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3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"strategies":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[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GreedyRefine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RefineA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dirty="0">
                <a:latin typeface="DejaVu Sans Mono" pitchFamily="49"/>
                <a:ea typeface="Microsoft YaHei" pitchFamily="2"/>
                <a:cs typeface="Lucida Sans" pitchFamily="2"/>
              </a:rPr>
              <a:t>                  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"Random"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],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repeat_strategies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1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true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GreedyRefine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"tolerance":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1.05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}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  },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"Process": 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"strategies":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[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GreedyRefine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C9211E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],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</a:t>
            </a:r>
            <a:r>
              <a:rPr lang="en-US" sz="1400" b="0" i="0" u="none" strike="noStrike" kern="1200" cap="none" dirty="0" err="1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GreedyRefine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{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"tolerance":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E8A202"/>
                </a:solidFill>
                <a:latin typeface="DejaVu Sans Mono" pitchFamily="49"/>
                <a:ea typeface="Microsoft YaHei" pitchFamily="2"/>
                <a:cs typeface="Lucida Sans" pitchFamily="2"/>
              </a:rPr>
              <a:t>1.01</a:t>
            </a: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,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latin typeface="DejaVu Sans Mono" pitchFamily="49"/>
                <a:ea typeface="Microsoft YaHei" pitchFamily="2"/>
                <a:cs typeface="Lucida Sans" pitchFamily="2"/>
              </a:rPr>
              <a:t>    </a:t>
            </a: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}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  }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cap="none" dirty="0">
                <a:ln>
                  <a:noFill/>
                </a:ln>
                <a:solidFill>
                  <a:srgbClr val="3465A4"/>
                </a:solidFill>
                <a:latin typeface="DejaVu Sans Mono" pitchFamily="49"/>
                <a:ea typeface="Microsoft YaHei" pitchFamily="2"/>
                <a:cs typeface="Lucida Sans" pitchFamily="2"/>
              </a:rPr>
              <a:t>}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D3C27-B813-4E9D-8436-C89ABA67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A69AF-EC77-459E-9B51-D97EC137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5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90"/>
    </mc:Choice>
    <mc:Fallback>
      <p:transition spd="slow" advTm="944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FDC-2338-4089-92D4-D1106B79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TreeLB</a:t>
            </a:r>
            <a:r>
              <a:rPr lang="en-US" dirty="0"/>
              <a:t> runtime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1DA3-4EF9-42D2-991E-6512E240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Charm++: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Charm4py: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12D11-F8CE-4B53-A79F-55ACB05147EE}"/>
              </a:ext>
            </a:extLst>
          </p:cNvPr>
          <p:cNvSpPr txBox="1"/>
          <p:nvPr/>
        </p:nvSpPr>
        <p:spPr>
          <a:xfrm>
            <a:off x="1104897" y="4406902"/>
            <a:ext cx="10244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 = {}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empty Python dictionary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'tree'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PE_Root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'Root'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GreedyRefine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{ 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'tolerance'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1.03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}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'Root'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'strategies'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GreedyRefine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</a:t>
            </a:r>
          </a:p>
          <a:p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charm.thisProxy.configureTreeLB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(config, ret=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True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).get()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thread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7D2F2-9D04-480B-8D9A-5282A8729AE1}"/>
              </a:ext>
            </a:extLst>
          </p:cNvPr>
          <p:cNvSpPr txBox="1"/>
          <p:nvPr/>
        </p:nvSpPr>
        <p:spPr>
          <a:xfrm>
            <a:off x="1096434" y="2275995"/>
            <a:ext cx="10244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json config;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"tree"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PE_Root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"Root"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"strategies"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{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GreedyRefine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};</a:t>
            </a:r>
          </a:p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"Root"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 err="1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GreedyRefine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][</a:t>
            </a:r>
            <a:r>
              <a:rPr lang="en-US" dirty="0">
                <a:solidFill>
                  <a:srgbClr val="CC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"tolerance"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]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1.03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</a:t>
            </a:r>
          </a:p>
          <a:p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lbmanager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-&gt;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configureTreeLB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(config);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// *Need to do on every PE*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C7BC5-B3FA-47E4-8609-F08DEDD6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1B082-99D8-4256-902A-8D2B69DB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89"/>
    </mc:Choice>
    <mc:Fallback>
      <p:transition spd="slow" advTm="324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Writing LB Strategies for TreeLB</a:t>
            </a:r>
            <a:endParaRPr lang="en-US" sz="4400" b="0" strike="noStrike" spc="-1">
              <a:solidFill>
                <a:srgbClr val="000000"/>
              </a:solidFill>
              <a:latin typeface="Gillius ADF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template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&lt;</a:t>
            </a:r>
            <a:r>
              <a:rPr lang="en-US" sz="1500" b="0" strike="noStrike" spc="-1" dirty="0" err="1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typename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O, </a:t>
            </a:r>
            <a:r>
              <a:rPr lang="en-US" sz="1500" b="0" strike="noStrike" spc="-1" dirty="0" err="1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typename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P, </a:t>
            </a:r>
            <a:r>
              <a:rPr lang="en-US" sz="1500" b="0" strike="noStrike" spc="-1" dirty="0" err="1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typename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S&gt;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class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Greedy : 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public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Strategy&lt;O,P,S&gt;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{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public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: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void solve(vector&lt;O&gt; &amp;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, vector&lt;P&gt; &amp;procs, S &amp;solution, bool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objsSorted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)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{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if (!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objsSorted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) sort(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objs.begin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(),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objs.end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(),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CmpLoadGreater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&lt;O&gt;());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priority_queue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&lt;P, vector&lt;P&gt;,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CmpLoadGreater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&lt;P&gt;&gt;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procHeap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CmpLoadGreater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&lt;P&gt;(), procs);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for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(</a:t>
            </a:r>
            <a:r>
              <a:rPr lang="en-US" sz="1500" b="0" strike="noStrike" spc="-1" dirty="0">
                <a:solidFill>
                  <a:schemeClr val="accent6"/>
                </a:solidFill>
                <a:latin typeface="Consolas" panose="020B0609020204030204" pitchFamily="49" charset="0"/>
                <a:ea typeface="Noto Sans CJK SC Regular"/>
              </a:rPr>
              <a:t>const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auto &amp;o :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objs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) {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  P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=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procHeap.top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();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 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procHeap.pop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();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 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solution.assign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(o, p);  </a:t>
            </a:r>
            <a:r>
              <a:rPr lang="en-US" sz="1500" b="0" strike="noStrike" spc="-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ea typeface="Noto Sans CJK SC Regular"/>
              </a:rPr>
              <a:t>// update solution (assumes solution updates processor load)</a:t>
            </a:r>
            <a:endParaRPr lang="en-US" sz="1500" b="0" strike="noStrike" spc="-1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 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procHeap.push</a:t>
            </a: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(p);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  }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  }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1500" b="0" strike="noStrike" spc="-1" dirty="0">
                <a:solidFill>
                  <a:srgbClr val="000000"/>
                </a:solidFill>
                <a:latin typeface="Consolas" panose="020B0609020204030204" pitchFamily="49" charset="0"/>
                <a:ea typeface="Noto Sans CJK SC Regular"/>
              </a:rPr>
              <a:t>  };</a:t>
            </a: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lang="en-US" sz="1500" b="0" strike="noStrike" spc="-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78B23-D864-4C4D-9F6D-E8BB2FE3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B051D-D170-4DB0-94BC-21073F6F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C5B-8A29-4FAD-B820-AE15330B56F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83"/>
    </mc:Choice>
    <mc:Fallback>
      <p:transition spd="slow" advTm="711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8914-7D77-4F29-BB53-40D8C023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Vector Load Balancing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A237B-F57A-47FA-B3E0-E2D2A2088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"/>
    </mc:Choice>
    <mc:Fallback>
      <p:transition spd="slow" advTm="130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1637</Words>
  <Application>Microsoft Office PowerPoint</Application>
  <PresentationFormat>Widescreen</PresentationFormat>
  <Paragraphs>296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DejaVu Sans Mono</vt:lpstr>
      <vt:lpstr>Gill Sans MT</vt:lpstr>
      <vt:lpstr>Gillius ADF</vt:lpstr>
      <vt:lpstr>Liberation Sans</vt:lpstr>
      <vt:lpstr>Office Theme</vt:lpstr>
      <vt:lpstr>PowerPoint Presentation</vt:lpstr>
      <vt:lpstr>LB Framework Revamp</vt:lpstr>
      <vt:lpstr>LB Framework Revamp</vt:lpstr>
      <vt:lpstr>TreeLB</vt:lpstr>
      <vt:lpstr>Configuring TreeLB</vt:lpstr>
      <vt:lpstr>TreeLB configuration example</vt:lpstr>
      <vt:lpstr>TreeLB runtime configuration</vt:lpstr>
      <vt:lpstr>PowerPoint Presentation</vt:lpstr>
      <vt:lpstr>Vector Load Balancing</vt:lpstr>
      <vt:lpstr>PowerPoint Presentation</vt:lpstr>
      <vt:lpstr>PowerPoint Presentation</vt:lpstr>
      <vt:lpstr>PowerPoint Presentation</vt:lpstr>
      <vt:lpstr>PowerPoint Presentation</vt:lpstr>
      <vt:lpstr>Within Node Task Stealing</vt:lpstr>
      <vt:lpstr>Task Bench Benchmark</vt:lpstr>
      <vt:lpstr>Task Bench Benchmark – Imbalance Details</vt:lpstr>
      <vt:lpstr>Distributed Graph Refinement </vt:lpstr>
      <vt:lpstr>Load Balancing - DiffusionLB Strategy</vt:lpstr>
      <vt:lpstr>Neighbor Topology</vt:lpstr>
      <vt:lpstr>DiffusionLB – Stencil3D on 16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DiffusionLB Strategy – Communication-aware</vt:lpstr>
      <vt:lpstr>DiffusionLB Strategy – Experimental runs</vt:lpstr>
      <vt:lpstr>DiffusionLB Strategy – Experimental runs</vt:lpstr>
      <vt:lpstr>DiffusionLB Strategy – Experimental runs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Galvez Garcia, Juan Jose</dc:creator>
  <cp:lastModifiedBy>Ronak Buch</cp:lastModifiedBy>
  <cp:revision>40</cp:revision>
  <dcterms:created xsi:type="dcterms:W3CDTF">2019-04-30T15:17:56Z</dcterms:created>
  <dcterms:modified xsi:type="dcterms:W3CDTF">2019-05-02T19:46:01Z</dcterms:modified>
</cp:coreProperties>
</file>