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0" r:id="rId3"/>
    <p:sldId id="257" r:id="rId4"/>
    <p:sldId id="277" r:id="rId5"/>
    <p:sldId id="259" r:id="rId6"/>
    <p:sldId id="273" r:id="rId7"/>
    <p:sldId id="278" r:id="rId8"/>
    <p:sldId id="271" r:id="rId9"/>
    <p:sldId id="272" r:id="rId10"/>
    <p:sldId id="274" r:id="rId11"/>
    <p:sldId id="262" r:id="rId12"/>
    <p:sldId id="263" r:id="rId13"/>
    <p:sldId id="275" r:id="rId14"/>
    <p:sldId id="266" r:id="rId15"/>
    <p:sldId id="276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934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248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4367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268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3787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892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2489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23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4282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134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139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505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6555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533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5086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955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7FDE3-B081-4BF4-93CD-CC399883721D}" type="datetimeFigureOut">
              <a:rPr lang="en-IN" smtClean="0"/>
              <a:t>01-05-2019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0A7F8B-B6C8-4743-A249-84642FB565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281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C5527-1E21-4AF5-8EA6-B3D201919E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Improving Throughput of Fine-grained Messages with Aggregation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6A8D0C-948A-41AA-A5A8-581BBD7B26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Venkatasubrahmanian</a:t>
            </a:r>
            <a:r>
              <a:rPr lang="en-US" dirty="0"/>
              <a:t> Narayanan</a:t>
            </a:r>
          </a:p>
          <a:p>
            <a:r>
              <a:rPr lang="en-US" dirty="0"/>
              <a:t>Parallel Programming Laboratory</a:t>
            </a:r>
          </a:p>
          <a:p>
            <a:r>
              <a:rPr lang="en-US" dirty="0"/>
              <a:t>University of Illinois Urbana-Champaign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172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A77F-D3B9-4B76-8872-435FF43F3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AE14-4B37-45BD-941C-3E05455B0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Virtual grid topology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729CF5-E26A-4BA6-BA26-5D49AAF32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097" y="2223259"/>
            <a:ext cx="329565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325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6B923-C49B-4CC8-AFF7-CA06AA2F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limitations(prior to release)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F3E94-EB25-4CDF-B527-751854CAA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Support only for 1D chare arrays and groups</a:t>
            </a:r>
          </a:p>
          <a:p>
            <a:r>
              <a:rPr lang="en-IN" dirty="0"/>
              <a:t>Messages must be fixed size</a:t>
            </a:r>
          </a:p>
        </p:txBody>
      </p:sp>
    </p:spTree>
    <p:extLst>
      <p:ext uri="{BB962C8B-B14F-4D97-AF65-F5344CB8AC3E}">
        <p14:creationId xmlns:p14="http://schemas.microsoft.com/office/powerpoint/2010/main" val="3771124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DF996-CEC8-4707-80CA-B15829D1B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feature updates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D7672-F6ED-4B6E-A878-2F4DC6DC9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Charm++ 6.10 adds support for multidimensional chare arrays</a:t>
            </a:r>
          </a:p>
          <a:p>
            <a:r>
              <a:rPr lang="en-IN" dirty="0"/>
              <a:t>Future release:</a:t>
            </a:r>
          </a:p>
          <a:p>
            <a:pPr lvl="1"/>
            <a:r>
              <a:rPr lang="en-IN" dirty="0"/>
              <a:t>Variable sized messages</a:t>
            </a:r>
          </a:p>
          <a:p>
            <a:pPr lvl="1"/>
            <a:r>
              <a:rPr lang="en-IN" dirty="0" err="1"/>
              <a:t>Tunable</a:t>
            </a:r>
            <a:r>
              <a:rPr lang="en-IN" dirty="0"/>
              <a:t> parameters</a:t>
            </a:r>
          </a:p>
        </p:txBody>
      </p:sp>
    </p:spTree>
    <p:extLst>
      <p:ext uri="{BB962C8B-B14F-4D97-AF65-F5344CB8AC3E}">
        <p14:creationId xmlns:p14="http://schemas.microsoft.com/office/powerpoint/2010/main" val="2061500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C54B0-6C45-4A4B-85A8-8D70FFC67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Future aggregation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9648F-E4B6-4880-BE8F-0A728B979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Flush on reaching threshold</a:t>
            </a:r>
          </a:p>
          <a:p>
            <a:endParaRPr lang="en-IN" dirty="0"/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  <a:p>
            <a:r>
              <a:rPr lang="en-IN" dirty="0"/>
              <a:t>Flush on timeout (same as earlier)</a:t>
            </a:r>
          </a:p>
          <a:p>
            <a:r>
              <a:rPr lang="en-IN" dirty="0"/>
              <a:t>Send messages larger than </a:t>
            </a:r>
            <a:r>
              <a:rPr lang="en-IN" dirty="0" err="1"/>
              <a:t>cutoff</a:t>
            </a:r>
            <a:r>
              <a:rPr lang="en-IN" dirty="0"/>
              <a:t> directly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BF1D7A-65AD-48CD-B95B-ADE3B0954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8196" y="2495550"/>
            <a:ext cx="26479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91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BE542-91E8-48BB-B034-C8C859EB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cases?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3547E-CA46-4F64-8FF4-18F943D34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Generalized stencil computation</a:t>
            </a:r>
          </a:p>
          <a:p>
            <a:r>
              <a:rPr lang="en-IN" dirty="0"/>
              <a:t>Graph algorithms</a:t>
            </a:r>
          </a:p>
          <a:p>
            <a:r>
              <a:rPr lang="en-IN" dirty="0"/>
              <a:t>Any communication-heavy application</a:t>
            </a:r>
          </a:p>
        </p:txBody>
      </p:sp>
    </p:spTree>
    <p:extLst>
      <p:ext uri="{BB962C8B-B14F-4D97-AF65-F5344CB8AC3E}">
        <p14:creationId xmlns:p14="http://schemas.microsoft.com/office/powerpoint/2010/main" val="1160297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BE169-B4B5-41D1-AB5B-3AE59438A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A52D4-9D8E-4240-A4AE-479287C11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Improve current implementation</a:t>
            </a:r>
          </a:p>
          <a:p>
            <a:r>
              <a:rPr lang="en-IN" dirty="0"/>
              <a:t>Support for more computational topologies</a:t>
            </a:r>
          </a:p>
        </p:txBody>
      </p:sp>
    </p:spTree>
    <p:extLst>
      <p:ext uri="{BB962C8B-B14F-4D97-AF65-F5344CB8AC3E}">
        <p14:creationId xmlns:p14="http://schemas.microsoft.com/office/powerpoint/2010/main" val="3205648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8B4C054-4E4F-40A7-856C-0FC3D777F662}"/>
              </a:ext>
            </a:extLst>
          </p:cNvPr>
          <p:cNvSpPr/>
          <p:nvPr/>
        </p:nvSpPr>
        <p:spPr>
          <a:xfrm>
            <a:off x="4397331" y="2967335"/>
            <a:ext cx="33973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45401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6F788-6F2C-4ACD-B367-1D475E820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EDE86-7749-4D59-BEA9-26D9EE575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Motivation</a:t>
            </a:r>
          </a:p>
          <a:p>
            <a:r>
              <a:rPr lang="en-IN" dirty="0"/>
              <a:t>TRAM’s interface</a:t>
            </a:r>
          </a:p>
          <a:p>
            <a:r>
              <a:rPr lang="en-IN" dirty="0"/>
              <a:t>What’s new in Charm++ 6.10</a:t>
            </a:r>
          </a:p>
          <a:p>
            <a:r>
              <a:rPr lang="en-IN" dirty="0"/>
              <a:t>Future work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08540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AB864-7BE9-4D05-A457-7BC5AD5C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problem?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A4D19-4EDA-4C4E-BB9C-893F68AF5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Point-to-point messages are general-purpose</a:t>
            </a:r>
          </a:p>
          <a:p>
            <a:r>
              <a:rPr lang="en-US" dirty="0"/>
              <a:t>Need to be independent of each other</a:t>
            </a:r>
          </a:p>
          <a:p>
            <a:r>
              <a:rPr lang="en-US" dirty="0"/>
              <a:t>Unnecessary per-message cost</a:t>
            </a:r>
          </a:p>
        </p:txBody>
      </p:sp>
    </p:spTree>
    <p:extLst>
      <p:ext uri="{BB962C8B-B14F-4D97-AF65-F5344CB8AC3E}">
        <p14:creationId xmlns:p14="http://schemas.microsoft.com/office/powerpoint/2010/main" val="1408604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0F15C-7669-40DE-8CC0-92942EB63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Unoptimized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0F1F1C-420D-405E-B753-F605163CD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998" y="2324969"/>
            <a:ext cx="3257550" cy="3209925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11973D1-5939-45CB-AFAA-2331906160E4}"/>
              </a:ext>
            </a:extLst>
          </p:cNvPr>
          <p:cNvCxnSpPr/>
          <p:nvPr/>
        </p:nvCxnSpPr>
        <p:spPr>
          <a:xfrm>
            <a:off x="3562184" y="2878372"/>
            <a:ext cx="397565" cy="1335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EC4E9FC-53E5-4277-83E9-8355FC209C3C}"/>
              </a:ext>
            </a:extLst>
          </p:cNvPr>
          <p:cNvCxnSpPr/>
          <p:nvPr/>
        </p:nvCxnSpPr>
        <p:spPr>
          <a:xfrm>
            <a:off x="3959749" y="2878372"/>
            <a:ext cx="389614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562E0FC-96AC-4C51-A723-619A06AD3FB3}"/>
              </a:ext>
            </a:extLst>
          </p:cNvPr>
          <p:cNvCxnSpPr/>
          <p:nvPr/>
        </p:nvCxnSpPr>
        <p:spPr>
          <a:xfrm flipH="1">
            <a:off x="4754880" y="2878372"/>
            <a:ext cx="341906" cy="21786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4E694AF-657D-4A19-BADF-8564AD1C5292}"/>
              </a:ext>
            </a:extLst>
          </p:cNvPr>
          <p:cNvCxnSpPr/>
          <p:nvPr/>
        </p:nvCxnSpPr>
        <p:spPr>
          <a:xfrm>
            <a:off x="3172570" y="4214191"/>
            <a:ext cx="1176793" cy="8189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A178D96-099D-4D15-8F8D-2920AABA87E7}"/>
              </a:ext>
            </a:extLst>
          </p:cNvPr>
          <p:cNvCxnSpPr/>
          <p:nvPr/>
        </p:nvCxnSpPr>
        <p:spPr>
          <a:xfrm flipV="1">
            <a:off x="5096786" y="4187341"/>
            <a:ext cx="405517" cy="8696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AFCF2CE-EED4-4527-A579-B760E87AE1FF}"/>
              </a:ext>
            </a:extLst>
          </p:cNvPr>
          <p:cNvCxnSpPr/>
          <p:nvPr/>
        </p:nvCxnSpPr>
        <p:spPr>
          <a:xfrm flipH="1" flipV="1">
            <a:off x="4341412" y="2878372"/>
            <a:ext cx="1160891" cy="2573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A1893CF-5903-4978-8028-88A657263C96}"/>
              </a:ext>
            </a:extLst>
          </p:cNvPr>
          <p:cNvCxnSpPr/>
          <p:nvPr/>
        </p:nvCxnSpPr>
        <p:spPr>
          <a:xfrm flipH="1" flipV="1">
            <a:off x="4738977" y="2878372"/>
            <a:ext cx="1192696" cy="2600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BEC468A-4BAF-4B7F-AD35-81CF59285B5D}"/>
              </a:ext>
            </a:extLst>
          </p:cNvPr>
          <p:cNvCxnSpPr/>
          <p:nvPr/>
        </p:nvCxnSpPr>
        <p:spPr>
          <a:xfrm flipV="1">
            <a:off x="3180521" y="3335572"/>
            <a:ext cx="381663" cy="2116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686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AC29-25DC-4CF8-BC37-CC6930CBD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existing solution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C1F3B-EAD2-402F-A2B0-E1AD00AA3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Topological Routing and Aggregation Module(TRAM)</a:t>
            </a:r>
          </a:p>
          <a:p>
            <a:r>
              <a:rPr lang="en-IN" dirty="0"/>
              <a:t>Combine messages headed “in the same direction”</a:t>
            </a:r>
          </a:p>
          <a:p>
            <a:r>
              <a:rPr lang="en-IN" dirty="0"/>
              <a:t>Easy drop-in solution</a:t>
            </a:r>
          </a:p>
        </p:txBody>
      </p:sp>
    </p:spTree>
    <p:extLst>
      <p:ext uri="{BB962C8B-B14F-4D97-AF65-F5344CB8AC3E}">
        <p14:creationId xmlns:p14="http://schemas.microsoft.com/office/powerpoint/2010/main" val="1393755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8B746-B97A-474D-9145-F4816480B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What’s the difference?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31F27-FA2F-45E3-9DD1-DB00F3BD9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default approach:</a:t>
            </a:r>
          </a:p>
          <a:p>
            <a:pPr marL="0" indent="0">
              <a:buNone/>
            </a:pPr>
            <a:r>
              <a:rPr lang="en-IN" dirty="0"/>
              <a:t>   🚴 🚴 🚴 🚴 🚴 🚴 🚴 🚴 🚴 🚴 🚴 🚴 🚴 🚴 🚴 🚴 🚴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dirty="0"/>
              <a:t>vs</a:t>
            </a:r>
          </a:p>
          <a:p>
            <a:endParaRPr lang="en-IN" dirty="0"/>
          </a:p>
          <a:p>
            <a:r>
              <a:rPr lang="en-IN" dirty="0"/>
              <a:t>TRAM:</a:t>
            </a:r>
          </a:p>
          <a:p>
            <a:pPr marL="0" indent="0">
              <a:buNone/>
            </a:pPr>
            <a:r>
              <a:rPr lang="en-IN" dirty="0"/>
              <a:t>   </a:t>
            </a:r>
          </a:p>
        </p:txBody>
      </p:sp>
      <p:pic>
        <p:nvPicPr>
          <p:cNvPr id="2054" name="Picture 6" descr="Tram on Messenger 1.0">
            <a:extLst>
              <a:ext uri="{FF2B5EF4-FFF2-40B4-BE49-F238E27FC236}">
                <a16:creationId xmlns:a16="http://schemas.microsoft.com/office/drawing/2014/main" id="{357BD379-9DF9-4DF1-8DD2-0462F41E3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676" y="5033963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613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4BEDA-7A86-4878-8289-5B4A95B33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Benchmarks(old)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8BD3B5-173D-4918-AADC-2D522288E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8193" y="1174584"/>
            <a:ext cx="5314950" cy="3276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3874387-968A-4398-B3B1-244104DAE9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8510" y="4232001"/>
            <a:ext cx="4426228" cy="2226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839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6039-0219-4F11-B42A-F09CCDAD4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FC240-F112-4CE9-A762-788A5C810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Drop-in replacement *</a:t>
            </a: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5AD3D0-AA89-48C8-B195-B7CAFFF45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1924" y="3001783"/>
            <a:ext cx="47434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804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6DC37-47C6-4C33-A234-6E9440266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Aggregation policy illustrated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65243-815F-46DC-9D33-2385913FB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Flush when buffer fills up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r>
              <a:rPr lang="en-IN" dirty="0"/>
              <a:t>Flush on timeout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4C51DE-ACB6-4A1C-8CB4-39DCABBB0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6622" y="2450239"/>
            <a:ext cx="4133850" cy="971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F76755-3480-4D94-AE4E-3AF8C3DEED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531" y="3841723"/>
            <a:ext cx="4448175" cy="971550"/>
          </a:xfrm>
          <a:prstGeom prst="rect">
            <a:avLst/>
          </a:prstGeom>
        </p:spPr>
      </p:pic>
      <p:pic>
        <p:nvPicPr>
          <p:cNvPr id="1032" name="Picture 8" descr="Image result for alarm clock going off">
            <a:extLst>
              <a:ext uri="{FF2B5EF4-FFF2-40B4-BE49-F238E27FC236}">
                <a16:creationId xmlns:a16="http://schemas.microsoft.com/office/drawing/2014/main" id="{B0E99201-8A7E-43EB-80F0-647F6AA789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515" y="4018804"/>
            <a:ext cx="1085342" cy="1109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489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207</Words>
  <Application>Microsoft Office PowerPoint</Application>
  <PresentationFormat>Widescreen</PresentationFormat>
  <Paragraphs>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Improving Throughput of Fine-grained Messages with Aggregation</vt:lpstr>
      <vt:lpstr>Agenda</vt:lpstr>
      <vt:lpstr>What’s the problem?</vt:lpstr>
      <vt:lpstr>Unoptimized</vt:lpstr>
      <vt:lpstr>The existing solution</vt:lpstr>
      <vt:lpstr>What’s the difference?</vt:lpstr>
      <vt:lpstr>Benchmarks(old)</vt:lpstr>
      <vt:lpstr>Example</vt:lpstr>
      <vt:lpstr>Aggregation policy illustrated</vt:lpstr>
      <vt:lpstr>Routing</vt:lpstr>
      <vt:lpstr>Feature limitations(prior to release)</vt:lpstr>
      <vt:lpstr>New feature updates</vt:lpstr>
      <vt:lpstr>Future aggregation policy</vt:lpstr>
      <vt:lpstr>Use cases?</vt:lpstr>
      <vt:lpstr>Future 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Throughput of Fine-grained Messages with Aggregation</dc:title>
  <dc:creator>Narayanan Venkat</dc:creator>
  <cp:lastModifiedBy>Narayanan Venkat</cp:lastModifiedBy>
  <cp:revision>64</cp:revision>
  <dcterms:created xsi:type="dcterms:W3CDTF">2019-04-30T20:32:24Z</dcterms:created>
  <dcterms:modified xsi:type="dcterms:W3CDTF">2019-05-02T02:30:03Z</dcterms:modified>
</cp:coreProperties>
</file>